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  <p:sldId id="264" r:id="rId9"/>
    <p:sldId id="263" r:id="rId10"/>
    <p:sldId id="269" r:id="rId11"/>
    <p:sldId id="265" r:id="rId12"/>
    <p:sldId id="270" r:id="rId13"/>
    <p:sldId id="27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91" autoAdjust="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9E09E-5A62-4A8E-98B7-D0673DC7D5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7A8BFA-4DF2-45F3-BB7C-6140748D7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2B480-450B-4AA7-81C8-581FF9A2C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8331F-BC0C-44B6-AF40-12E7A5AE3C7C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EEC76-AF88-45F6-8232-D48AD88C8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706E19-7565-4ADF-982C-AC015B3B4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695F9-07D7-4E7F-B0DA-DCC3EC9539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97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D9D1E-3C32-4CF3-9A6E-62DB9215B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410D75-AC94-42E6-9BAD-254DAAD47C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05E6B-1209-4552-9BEC-B28A01943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8331F-BC0C-44B6-AF40-12E7A5AE3C7C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C60B5-5E97-43E2-A249-378E63A20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76958-0B42-4FB5-BE2C-9F6DF72EA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695F9-07D7-4E7F-B0DA-DCC3EC9539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634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B8F5F7-4497-4276-8CA6-317855C1B2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63708F-0BF3-4DD2-A04F-3EEFDDB943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B299B-7E71-4952-A531-1472B0230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8331F-BC0C-44B6-AF40-12E7A5AE3C7C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18AD6-636E-488E-9A89-B4D0B7966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9D6AB-BB30-4AFF-9E22-E2D7B9B13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695F9-07D7-4E7F-B0DA-DCC3EC9539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892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AFFAD-4610-479F-87DF-719BAF378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7CACD5-B347-4B52-A5D1-9B858BF43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682FC-75C8-4D95-88A0-F49BC519E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8331F-BC0C-44B6-AF40-12E7A5AE3C7C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C1AC0-856C-47ED-9FE2-EF96D00DB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46AD59-2AE9-4408-8996-AF137AD4E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695F9-07D7-4E7F-B0DA-DCC3EC9539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17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AA3DA-34FD-4C96-93B0-F2DA63FC0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690ECF-28E2-418E-B3D1-ABB200984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517D9-A82E-495D-8151-BA5CA2E58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8331F-BC0C-44B6-AF40-12E7A5AE3C7C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99A35-127A-40AC-BDE0-CDD56286F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58482-CE53-40A1-9BFB-97CF77D74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695F9-07D7-4E7F-B0DA-DCC3EC9539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402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A11C0-E9C3-47E7-A5F0-64C1107B6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0A849-F6BD-4902-9926-1D1E03046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74E78C-CFE0-4BDC-980A-A60426A4FA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D2AFAE-9FDC-4EF7-8022-F76FA5B2D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8331F-BC0C-44B6-AF40-12E7A5AE3C7C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09CE2-CBA8-4666-BC26-D16D29BDA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5454B1-5F2A-4D9D-BAF7-6B52A372E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695F9-07D7-4E7F-B0DA-DCC3EC9539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7880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9561B-BDFB-4E8B-8742-2DB4FE756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84B310-769D-431D-BC92-0CF2D26C64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AD8273-9D80-4300-9A33-EBC1C006B9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DF3DC-7A5F-45D9-84ED-7B99059565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3CA045-A4B0-482E-A3E5-2495A499EA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67198C-08ED-4091-BFBD-C9C68E867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8331F-BC0C-44B6-AF40-12E7A5AE3C7C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A34B27-73EA-4580-85A5-38ECF5188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C7BBA7-F1BE-433B-9A97-BBB881A88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695F9-07D7-4E7F-B0DA-DCC3EC9539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0997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799C2-C494-4E37-83D8-1D3ADD01C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5B0286-8D3B-4372-A65D-1875D90D2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8331F-BC0C-44B6-AF40-12E7A5AE3C7C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08DA4F-062B-4532-990E-8F1725CFD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C4341B-095D-4F90-9CF6-37822413F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695F9-07D7-4E7F-B0DA-DCC3EC9539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5734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2B0217-9F1A-48D0-8C8C-F555B2943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8331F-BC0C-44B6-AF40-12E7A5AE3C7C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910F88-9EC2-4A2C-9409-05BE4EA21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C7BDA-34B6-44B6-92BC-22DB8D583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695F9-07D7-4E7F-B0DA-DCC3EC9539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2355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829C2-97BC-4AC5-A151-97AAE8980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1B217-F829-4036-86E4-DD35A78BC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4F2FDF-2634-4B9F-AEF6-A3B00F667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E1BF5E-7B12-412F-9D1A-241174A70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8331F-BC0C-44B6-AF40-12E7A5AE3C7C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C9DCF7-22C3-4DD7-AF77-007566CB3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7CF60B-7CE8-4BD6-B234-23A39A813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695F9-07D7-4E7F-B0DA-DCC3EC9539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3622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A9B67-DFC1-4A78-B2C5-B78AB39E2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E450EA-1F4F-40AD-9028-8264BE67F4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E7A334-3167-4715-A0B9-F05F10B5C7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FCA932-022E-4263-972A-D734B405B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8331F-BC0C-44B6-AF40-12E7A5AE3C7C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3F9F9C-115A-4125-93FC-C7AC0029F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EE856F-AB35-45A9-8076-C36C31E74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695F9-07D7-4E7F-B0DA-DCC3EC9539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127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A4D420-D4F1-4E5B-A109-6226FA831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CEFD89-677D-4185-BF69-E2BFB3E281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6C3C8-F113-49F3-96AA-893BAD6894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8331F-BC0C-44B6-AF40-12E7A5AE3C7C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637C1-FB7F-45BA-A3D7-D78753AF02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9999ED-F16E-4C99-8E67-B0066D9C55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695F9-07D7-4E7F-B0DA-DCC3EC9539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784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0.png"/><Relationship Id="rId5" Type="http://schemas.openxmlformats.org/officeDocument/2006/relationships/image" Target="../media/image6.png"/><Relationship Id="rId10" Type="http://schemas.openxmlformats.org/officeDocument/2006/relationships/image" Target="../media/image1.png"/><Relationship Id="rId4" Type="http://schemas.openxmlformats.org/officeDocument/2006/relationships/image" Target="../media/image40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png"/><Relationship Id="rId11" Type="http://schemas.openxmlformats.org/officeDocument/2006/relationships/image" Target="../media/image1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4C07523-6A56-43D3-829C-471E8693CBA4}"/>
              </a:ext>
            </a:extLst>
          </p:cNvPr>
          <p:cNvGrpSpPr/>
          <p:nvPr/>
        </p:nvGrpSpPr>
        <p:grpSpPr>
          <a:xfrm>
            <a:off x="2160104" y="2173357"/>
            <a:ext cx="8295861" cy="1537252"/>
            <a:chOff x="2160104" y="2173357"/>
            <a:chExt cx="8295861" cy="153725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3E004B4-B74A-4DD8-BDA8-DF79551AAD39}"/>
                </a:ext>
              </a:extLst>
            </p:cNvPr>
            <p:cNvSpPr/>
            <p:nvPr/>
          </p:nvSpPr>
          <p:spPr>
            <a:xfrm>
              <a:off x="2160104" y="2173357"/>
              <a:ext cx="8295861" cy="153725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33A84D-D9DC-4918-BF07-8BCA2A836558}"/>
                </a:ext>
              </a:extLst>
            </p:cNvPr>
            <p:cNvSpPr txBox="1"/>
            <p:nvPr/>
          </p:nvSpPr>
          <p:spPr>
            <a:xfrm>
              <a:off x="2619212" y="2544417"/>
              <a:ext cx="740068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Pythagoras in three dimensions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9838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C948CF2-57C5-4971-A4C0-7E51C0157F5D}"/>
              </a:ext>
            </a:extLst>
          </p:cNvPr>
          <p:cNvSpPr/>
          <p:nvPr/>
        </p:nvSpPr>
        <p:spPr>
          <a:xfrm>
            <a:off x="7582486" y="960170"/>
            <a:ext cx="4149969" cy="85456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9C45F37-1F27-4527-8D80-86EC45859801}"/>
              </a:ext>
            </a:extLst>
          </p:cNvPr>
          <p:cNvGrpSpPr/>
          <p:nvPr/>
        </p:nvGrpSpPr>
        <p:grpSpPr>
          <a:xfrm>
            <a:off x="2310449" y="1002374"/>
            <a:ext cx="5745679" cy="4543762"/>
            <a:chOff x="1297576" y="556797"/>
            <a:chExt cx="5745679" cy="4543762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3A0A65C-F1B3-45FD-A8B9-213488362ED7}"/>
                </a:ext>
              </a:extLst>
            </p:cNvPr>
            <p:cNvSpPr/>
            <p:nvPr/>
          </p:nvSpPr>
          <p:spPr>
            <a:xfrm>
              <a:off x="1578843" y="906246"/>
              <a:ext cx="2597427" cy="3790121"/>
            </a:xfrm>
            <a:custGeom>
              <a:avLst/>
              <a:gdLst>
                <a:gd name="connsiteX0" fmla="*/ 2570922 w 2597427"/>
                <a:gd name="connsiteY0" fmla="*/ 0 h 3790121"/>
                <a:gd name="connsiteX1" fmla="*/ 2597427 w 2597427"/>
                <a:gd name="connsiteY1" fmla="*/ 3008243 h 3790121"/>
                <a:gd name="connsiteX2" fmla="*/ 0 w 2597427"/>
                <a:gd name="connsiteY2" fmla="*/ 3790121 h 3790121"/>
                <a:gd name="connsiteX3" fmla="*/ 2570922 w 2597427"/>
                <a:gd name="connsiteY3" fmla="*/ 0 h 379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7427" h="3790121">
                  <a:moveTo>
                    <a:pt x="2570922" y="0"/>
                  </a:moveTo>
                  <a:lnTo>
                    <a:pt x="2597427" y="3008243"/>
                  </a:lnTo>
                  <a:lnTo>
                    <a:pt x="0" y="3790121"/>
                  </a:lnTo>
                  <a:lnTo>
                    <a:pt x="2570922" y="0"/>
                  </a:ln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1E00C95-CEE8-40E0-AC06-37004D6435CB}"/>
                </a:ext>
              </a:extLst>
            </p:cNvPr>
            <p:cNvSpPr txBox="1"/>
            <p:nvPr/>
          </p:nvSpPr>
          <p:spPr>
            <a:xfrm>
              <a:off x="4168125" y="3546843"/>
              <a:ext cx="3369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O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E33DCFD-4069-4091-BA82-D3C12C4B680A}"/>
                </a:ext>
              </a:extLst>
            </p:cNvPr>
            <p:cNvCxnSpPr/>
            <p:nvPr/>
          </p:nvCxnSpPr>
          <p:spPr>
            <a:xfrm flipH="1">
              <a:off x="3470592" y="3139243"/>
              <a:ext cx="3273287" cy="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D170A00-8127-456B-9894-0A5CB5002FCA}"/>
                </a:ext>
              </a:extLst>
            </p:cNvPr>
            <p:cNvCxnSpPr/>
            <p:nvPr/>
          </p:nvCxnSpPr>
          <p:spPr>
            <a:xfrm flipH="1">
              <a:off x="1582157" y="4696374"/>
              <a:ext cx="327328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3727E65-2221-4F30-8BD4-6518B7046918}"/>
                </a:ext>
              </a:extLst>
            </p:cNvPr>
            <p:cNvCxnSpPr/>
            <p:nvPr/>
          </p:nvCxnSpPr>
          <p:spPr>
            <a:xfrm flipH="1">
              <a:off x="1595409" y="3139243"/>
              <a:ext cx="1888435" cy="1557131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C754B38-447E-4829-B544-6511B1B96D41}"/>
                </a:ext>
              </a:extLst>
            </p:cNvPr>
            <p:cNvCxnSpPr/>
            <p:nvPr/>
          </p:nvCxnSpPr>
          <p:spPr>
            <a:xfrm flipH="1">
              <a:off x="4855444" y="3139242"/>
              <a:ext cx="1888435" cy="15571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288E466-DD98-4948-A1A6-B1596F616B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83844" y="873121"/>
              <a:ext cx="675862" cy="227937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6DE88DC-2F0C-4E11-B239-88179605B50F}"/>
                </a:ext>
              </a:extLst>
            </p:cNvPr>
            <p:cNvCxnSpPr/>
            <p:nvPr/>
          </p:nvCxnSpPr>
          <p:spPr>
            <a:xfrm flipH="1">
              <a:off x="1582157" y="873121"/>
              <a:ext cx="2577548" cy="38232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CFC991F-E8ED-4A54-8B44-753E96B0934B}"/>
                </a:ext>
              </a:extLst>
            </p:cNvPr>
            <p:cNvCxnSpPr>
              <a:cxnSpLocks/>
            </p:cNvCxnSpPr>
            <p:nvPr/>
          </p:nvCxnSpPr>
          <p:spPr>
            <a:xfrm>
              <a:off x="4159705" y="886373"/>
              <a:ext cx="2584174" cy="22528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A65C5B-2596-4FAE-B66A-9D1C5B994273}"/>
                </a:ext>
              </a:extLst>
            </p:cNvPr>
            <p:cNvSpPr txBox="1"/>
            <p:nvPr/>
          </p:nvSpPr>
          <p:spPr>
            <a:xfrm>
              <a:off x="3134965" y="4731227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45cm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5C4E7F0-E6B4-4984-9682-D99B7E5C10F8}"/>
                </a:ext>
              </a:extLst>
            </p:cNvPr>
            <p:cNvSpPr txBox="1"/>
            <p:nvPr/>
          </p:nvSpPr>
          <p:spPr>
            <a:xfrm>
              <a:off x="5749967" y="3902103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38cm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2C24C70-DA7B-46A7-879B-4AA89E196992}"/>
                </a:ext>
              </a:extLst>
            </p:cNvPr>
            <p:cNvSpPr txBox="1"/>
            <p:nvPr/>
          </p:nvSpPr>
          <p:spPr>
            <a:xfrm>
              <a:off x="5475754" y="1779306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40cm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1F7FC13-B94F-4550-88F2-FE51900C2498}"/>
                </a:ext>
              </a:extLst>
            </p:cNvPr>
            <p:cNvSpPr txBox="1"/>
            <p:nvPr/>
          </p:nvSpPr>
          <p:spPr>
            <a:xfrm>
              <a:off x="1297576" y="4628523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A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CBD46C3-812A-4637-9853-F89C8A35E3E5}"/>
                </a:ext>
              </a:extLst>
            </p:cNvPr>
            <p:cNvSpPr txBox="1"/>
            <p:nvPr/>
          </p:nvSpPr>
          <p:spPr>
            <a:xfrm>
              <a:off x="4869153" y="4667417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B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D66D6C6-C502-4F84-8E33-480157783851}"/>
                </a:ext>
              </a:extLst>
            </p:cNvPr>
            <p:cNvSpPr txBox="1"/>
            <p:nvPr/>
          </p:nvSpPr>
          <p:spPr>
            <a:xfrm>
              <a:off x="6735157" y="2978627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C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6EBA753-D09C-4E20-8474-6EDF06498B65}"/>
                </a:ext>
              </a:extLst>
            </p:cNvPr>
            <p:cNvSpPr txBox="1"/>
            <p:nvPr/>
          </p:nvSpPr>
          <p:spPr>
            <a:xfrm>
              <a:off x="3183018" y="2910780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D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D78895C-2D36-4B51-BDB2-0E6A9DF2D4F4}"/>
                </a:ext>
              </a:extLst>
            </p:cNvPr>
            <p:cNvSpPr txBox="1"/>
            <p:nvPr/>
          </p:nvSpPr>
          <p:spPr>
            <a:xfrm>
              <a:off x="4009252" y="556797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E</a:t>
              </a: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C787C778-30C2-4F8F-92FB-4FEA4CBC1C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35170" y="3150041"/>
              <a:ext cx="5099987" cy="15256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F205F80-24EA-4063-BCDF-3025DC199CFB}"/>
                </a:ext>
              </a:extLst>
            </p:cNvPr>
            <p:cNvSpPr txBox="1"/>
            <p:nvPr/>
          </p:nvSpPr>
          <p:spPr>
            <a:xfrm>
              <a:off x="2246297" y="2396326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40cm</a:t>
              </a: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00E5A081-C304-45F2-849F-6C45193324B9}"/>
                </a:ext>
              </a:extLst>
            </p:cNvPr>
            <p:cNvSpPr/>
            <p:nvPr/>
          </p:nvSpPr>
          <p:spPr>
            <a:xfrm>
              <a:off x="3794191" y="3499340"/>
              <a:ext cx="376716" cy="527402"/>
            </a:xfrm>
            <a:custGeom>
              <a:avLst/>
              <a:gdLst>
                <a:gd name="connsiteX0" fmla="*/ 562708 w 562708"/>
                <a:gd name="connsiteY0" fmla="*/ 0 h 787791"/>
                <a:gd name="connsiteX1" fmla="*/ 14068 w 562708"/>
                <a:gd name="connsiteY1" fmla="*/ 168812 h 787791"/>
                <a:gd name="connsiteX2" fmla="*/ 0 w 562708"/>
                <a:gd name="connsiteY2" fmla="*/ 787791 h 787791"/>
                <a:gd name="connsiteX3" fmla="*/ 562708 w 562708"/>
                <a:gd name="connsiteY3" fmla="*/ 618978 h 787791"/>
                <a:gd name="connsiteX4" fmla="*/ 562708 w 562708"/>
                <a:gd name="connsiteY4" fmla="*/ 0 h 787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708" h="787791">
                  <a:moveTo>
                    <a:pt x="562708" y="0"/>
                  </a:moveTo>
                  <a:lnTo>
                    <a:pt x="14068" y="168812"/>
                  </a:lnTo>
                  <a:lnTo>
                    <a:pt x="0" y="787791"/>
                  </a:lnTo>
                  <a:lnTo>
                    <a:pt x="562708" y="618978"/>
                  </a:lnTo>
                  <a:lnTo>
                    <a:pt x="562708" y="0"/>
                  </a:ln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26D4D906-F5D3-4158-BE03-1756FC2D2063}"/>
                </a:ext>
              </a:extLst>
            </p:cNvPr>
            <p:cNvSpPr/>
            <p:nvPr/>
          </p:nvSpPr>
          <p:spPr>
            <a:xfrm>
              <a:off x="4397321" y="4448633"/>
              <a:ext cx="751858" cy="254388"/>
            </a:xfrm>
            <a:custGeom>
              <a:avLst/>
              <a:gdLst>
                <a:gd name="connsiteX0" fmla="*/ 1871003 w 1871003"/>
                <a:gd name="connsiteY0" fmla="*/ 0 h 633046"/>
                <a:gd name="connsiteX1" fmla="*/ 745587 w 1871003"/>
                <a:gd name="connsiteY1" fmla="*/ 0 h 633046"/>
                <a:gd name="connsiteX2" fmla="*/ 0 w 1871003"/>
                <a:gd name="connsiteY2" fmla="*/ 633046 h 633046"/>
                <a:gd name="connsiteX3" fmla="*/ 1125415 w 1871003"/>
                <a:gd name="connsiteY3" fmla="*/ 633046 h 633046"/>
                <a:gd name="connsiteX4" fmla="*/ 1871003 w 1871003"/>
                <a:gd name="connsiteY4" fmla="*/ 0 h 633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003" h="633046">
                  <a:moveTo>
                    <a:pt x="1871003" y="0"/>
                  </a:moveTo>
                  <a:lnTo>
                    <a:pt x="745587" y="0"/>
                  </a:lnTo>
                  <a:lnTo>
                    <a:pt x="0" y="633046"/>
                  </a:lnTo>
                  <a:lnTo>
                    <a:pt x="1125415" y="633046"/>
                  </a:lnTo>
                  <a:lnTo>
                    <a:pt x="1871003" y="0"/>
                  </a:ln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F83035C3-CFF6-4D12-B5F3-81F995B66580}"/>
                </a:ext>
              </a:extLst>
            </p:cNvPr>
            <p:cNvCxnSpPr>
              <a:cxnSpLocks/>
              <a:endCxn id="78" idx="3"/>
            </p:cNvCxnSpPr>
            <p:nvPr/>
          </p:nvCxnSpPr>
          <p:spPr>
            <a:xfrm>
              <a:off x="3496284" y="3137650"/>
              <a:ext cx="1353282" cy="1565371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2B95F40E-0B2F-47A4-BF3A-3EB601E0343C}"/>
                </a:ext>
              </a:extLst>
            </p:cNvPr>
            <p:cNvCxnSpPr>
              <a:stCxn id="41" idx="2"/>
              <a:endCxn id="78" idx="3"/>
            </p:cNvCxnSpPr>
            <p:nvPr/>
          </p:nvCxnSpPr>
          <p:spPr>
            <a:xfrm>
              <a:off x="4157690" y="926129"/>
              <a:ext cx="691876" cy="37768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D710DC5-A226-4492-AB10-2AD406CDCB94}"/>
                </a:ext>
              </a:extLst>
            </p:cNvPr>
            <p:cNvCxnSpPr/>
            <p:nvPr/>
          </p:nvCxnSpPr>
          <p:spPr>
            <a:xfrm flipV="1">
              <a:off x="4158889" y="886373"/>
              <a:ext cx="0" cy="304468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810FAEF-6C87-419A-85A0-82E949A44BFE}"/>
              </a:ext>
            </a:extLst>
          </p:cNvPr>
          <p:cNvSpPr txBox="1"/>
          <p:nvPr/>
        </p:nvSpPr>
        <p:spPr>
          <a:xfrm>
            <a:off x="7746096" y="1048540"/>
            <a:ext cx="3836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Triangles ABC and AOE are right angled</a:t>
            </a:r>
          </a:p>
          <a:p>
            <a:r>
              <a:rPr lang="en-GB" dirty="0"/>
              <a:t>Triangles.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4936967-E9EE-4D5D-9B63-3ABF0F4220E0}"/>
              </a:ext>
            </a:extLst>
          </p:cNvPr>
          <p:cNvSpPr txBox="1"/>
          <p:nvPr/>
        </p:nvSpPr>
        <p:spPr>
          <a:xfrm>
            <a:off x="8925894" y="5084858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for audio</a:t>
            </a:r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50D44D2-CA6B-4E30-937C-9C0F19CA25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50618" y="4450589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5347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9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DFFDC33-5F41-4BCF-B332-BBEE9DD5FEBC}"/>
              </a:ext>
            </a:extLst>
          </p:cNvPr>
          <p:cNvGrpSpPr/>
          <p:nvPr/>
        </p:nvGrpSpPr>
        <p:grpSpPr>
          <a:xfrm>
            <a:off x="7327855" y="555179"/>
            <a:ext cx="4421282" cy="2633588"/>
            <a:chOff x="7301132" y="858129"/>
            <a:chExt cx="4421282" cy="2399893"/>
          </a:xfrm>
          <a:noFill/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86E009F-ACFC-449D-87D8-794DF3C19679}"/>
                </a:ext>
              </a:extLst>
            </p:cNvPr>
            <p:cNvSpPr/>
            <p:nvPr/>
          </p:nvSpPr>
          <p:spPr>
            <a:xfrm>
              <a:off x="7301132" y="858129"/>
              <a:ext cx="4421282" cy="239989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66244B8-60BE-43A2-9022-212C737E9528}"/>
                </a:ext>
              </a:extLst>
            </p:cNvPr>
            <p:cNvSpPr txBox="1"/>
            <p:nvPr/>
          </p:nvSpPr>
          <p:spPr>
            <a:xfrm>
              <a:off x="7494718" y="1044189"/>
              <a:ext cx="4091056" cy="210349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Triangles ABC (shown in blue) and AOE in </a:t>
              </a:r>
            </a:p>
            <a:p>
              <a:r>
                <a:rPr lang="en-GB" dirty="0"/>
                <a:t>grey are both right angled triangles.  You </a:t>
              </a:r>
            </a:p>
            <a:p>
              <a:r>
                <a:rPr lang="en-GB" dirty="0"/>
                <a:t>can see the right angles shown on the </a:t>
              </a:r>
            </a:p>
            <a:p>
              <a:r>
                <a:rPr lang="en-GB" dirty="0"/>
                <a:t>diagram.</a:t>
              </a:r>
            </a:p>
            <a:p>
              <a:endParaRPr lang="en-GB" dirty="0"/>
            </a:p>
            <a:p>
              <a:r>
                <a:rPr lang="en-GB" dirty="0"/>
                <a:t>We are going to use these two shaded </a:t>
              </a:r>
            </a:p>
            <a:p>
              <a:r>
                <a:rPr lang="en-GB" dirty="0"/>
                <a:t>Triangles to find the perpendicular height</a:t>
              </a:r>
            </a:p>
            <a:p>
              <a:r>
                <a:rPr lang="en-GB" dirty="0"/>
                <a:t>of the pyramid</a:t>
              </a:r>
            </a:p>
          </p:txBody>
        </p:sp>
      </p:grp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43A0A65C-F1B3-45FD-A8B9-213488362ED7}"/>
              </a:ext>
            </a:extLst>
          </p:cNvPr>
          <p:cNvSpPr/>
          <p:nvPr/>
        </p:nvSpPr>
        <p:spPr>
          <a:xfrm>
            <a:off x="1212735" y="1872324"/>
            <a:ext cx="2597427" cy="3790121"/>
          </a:xfrm>
          <a:custGeom>
            <a:avLst/>
            <a:gdLst>
              <a:gd name="connsiteX0" fmla="*/ 2570922 w 2597427"/>
              <a:gd name="connsiteY0" fmla="*/ 0 h 3790121"/>
              <a:gd name="connsiteX1" fmla="*/ 2597427 w 2597427"/>
              <a:gd name="connsiteY1" fmla="*/ 3008243 h 3790121"/>
              <a:gd name="connsiteX2" fmla="*/ 0 w 2597427"/>
              <a:gd name="connsiteY2" fmla="*/ 3790121 h 3790121"/>
              <a:gd name="connsiteX3" fmla="*/ 2570922 w 2597427"/>
              <a:gd name="connsiteY3" fmla="*/ 0 h 379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7427" h="3790121">
                <a:moveTo>
                  <a:pt x="2570922" y="0"/>
                </a:moveTo>
                <a:lnTo>
                  <a:pt x="2597427" y="3008243"/>
                </a:lnTo>
                <a:lnTo>
                  <a:pt x="0" y="3790121"/>
                </a:lnTo>
                <a:lnTo>
                  <a:pt x="2570922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2D1C571-F10F-463E-955F-5CCADD3F0BA7}"/>
              </a:ext>
            </a:extLst>
          </p:cNvPr>
          <p:cNvSpPr/>
          <p:nvPr/>
        </p:nvSpPr>
        <p:spPr>
          <a:xfrm>
            <a:off x="1235932" y="4125193"/>
            <a:ext cx="5118647" cy="1537252"/>
          </a:xfrm>
          <a:custGeom>
            <a:avLst/>
            <a:gdLst>
              <a:gd name="connsiteX0" fmla="*/ 0 w 5075583"/>
              <a:gd name="connsiteY0" fmla="*/ 1537252 h 1537252"/>
              <a:gd name="connsiteX1" fmla="*/ 3220278 w 5075583"/>
              <a:gd name="connsiteY1" fmla="*/ 1537252 h 1537252"/>
              <a:gd name="connsiteX2" fmla="*/ 5075583 w 5075583"/>
              <a:gd name="connsiteY2" fmla="*/ 0 h 1537252"/>
              <a:gd name="connsiteX3" fmla="*/ 0 w 5075583"/>
              <a:gd name="connsiteY3" fmla="*/ 1537252 h 15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5583" h="1537252">
                <a:moveTo>
                  <a:pt x="0" y="1537252"/>
                </a:moveTo>
                <a:lnTo>
                  <a:pt x="3220278" y="1537252"/>
                </a:lnTo>
                <a:lnTo>
                  <a:pt x="5075583" y="0"/>
                </a:lnTo>
                <a:lnTo>
                  <a:pt x="0" y="153725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1E00C95-CEE8-40E0-AC06-37004D6435CB}"/>
              </a:ext>
            </a:extLst>
          </p:cNvPr>
          <p:cNvSpPr txBox="1"/>
          <p:nvPr/>
        </p:nvSpPr>
        <p:spPr>
          <a:xfrm>
            <a:off x="3802017" y="4512921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E33DCFD-4069-4091-BA82-D3C12C4B680A}"/>
              </a:ext>
            </a:extLst>
          </p:cNvPr>
          <p:cNvCxnSpPr/>
          <p:nvPr/>
        </p:nvCxnSpPr>
        <p:spPr>
          <a:xfrm flipH="1">
            <a:off x="3104484" y="4105321"/>
            <a:ext cx="3273287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D170A00-8127-456B-9894-0A5CB5002FCA}"/>
              </a:ext>
            </a:extLst>
          </p:cNvPr>
          <p:cNvCxnSpPr/>
          <p:nvPr/>
        </p:nvCxnSpPr>
        <p:spPr>
          <a:xfrm flipH="1">
            <a:off x="1216049" y="5662452"/>
            <a:ext cx="32732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3727E65-2221-4F30-8BD4-6518B7046918}"/>
              </a:ext>
            </a:extLst>
          </p:cNvPr>
          <p:cNvCxnSpPr/>
          <p:nvPr/>
        </p:nvCxnSpPr>
        <p:spPr>
          <a:xfrm flipH="1">
            <a:off x="1229301" y="4105321"/>
            <a:ext cx="1888435" cy="1557131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C754B38-447E-4829-B544-6511B1B96D41}"/>
              </a:ext>
            </a:extLst>
          </p:cNvPr>
          <p:cNvCxnSpPr/>
          <p:nvPr/>
        </p:nvCxnSpPr>
        <p:spPr>
          <a:xfrm flipH="1">
            <a:off x="4489336" y="4105320"/>
            <a:ext cx="1888435" cy="15571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288E466-DD98-4948-A1A6-B1596F616B08}"/>
              </a:ext>
            </a:extLst>
          </p:cNvPr>
          <p:cNvCxnSpPr>
            <a:cxnSpLocks/>
          </p:cNvCxnSpPr>
          <p:nvPr/>
        </p:nvCxnSpPr>
        <p:spPr>
          <a:xfrm flipH="1">
            <a:off x="3117736" y="1839199"/>
            <a:ext cx="675862" cy="2279375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DE88DC-2F0C-4E11-B239-88179605B50F}"/>
              </a:ext>
            </a:extLst>
          </p:cNvPr>
          <p:cNvCxnSpPr/>
          <p:nvPr/>
        </p:nvCxnSpPr>
        <p:spPr>
          <a:xfrm flipH="1">
            <a:off x="1216049" y="1839199"/>
            <a:ext cx="2577548" cy="38232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CFC991F-E8ED-4A54-8B44-753E96B0934B}"/>
              </a:ext>
            </a:extLst>
          </p:cNvPr>
          <p:cNvCxnSpPr>
            <a:cxnSpLocks/>
          </p:cNvCxnSpPr>
          <p:nvPr/>
        </p:nvCxnSpPr>
        <p:spPr>
          <a:xfrm>
            <a:off x="3793597" y="1852451"/>
            <a:ext cx="2584174" cy="22528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5A65C5B-2596-4FAE-B66A-9D1C5B994273}"/>
              </a:ext>
            </a:extLst>
          </p:cNvPr>
          <p:cNvSpPr txBox="1"/>
          <p:nvPr/>
        </p:nvSpPr>
        <p:spPr>
          <a:xfrm>
            <a:off x="2768857" y="5697305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45cm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5C4E7F0-E6B4-4984-9682-D99B7E5C10F8}"/>
              </a:ext>
            </a:extLst>
          </p:cNvPr>
          <p:cNvSpPr txBox="1"/>
          <p:nvPr/>
        </p:nvSpPr>
        <p:spPr>
          <a:xfrm>
            <a:off x="5383859" y="4868181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38cm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2C24C70-DA7B-46A7-879B-4AA89E196992}"/>
              </a:ext>
            </a:extLst>
          </p:cNvPr>
          <p:cNvSpPr txBox="1"/>
          <p:nvPr/>
        </p:nvSpPr>
        <p:spPr>
          <a:xfrm>
            <a:off x="5109646" y="2745384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40cm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1F7FC13-B94F-4550-88F2-FE51900C2498}"/>
              </a:ext>
            </a:extLst>
          </p:cNvPr>
          <p:cNvSpPr txBox="1"/>
          <p:nvPr/>
        </p:nvSpPr>
        <p:spPr>
          <a:xfrm>
            <a:off x="931468" y="559460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CBD46C3-812A-4637-9853-F89C8A35E3E5}"/>
              </a:ext>
            </a:extLst>
          </p:cNvPr>
          <p:cNvSpPr txBox="1"/>
          <p:nvPr/>
        </p:nvSpPr>
        <p:spPr>
          <a:xfrm>
            <a:off x="4503045" y="5633495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D66D6C6-C502-4F84-8E33-480157783851}"/>
              </a:ext>
            </a:extLst>
          </p:cNvPr>
          <p:cNvSpPr txBox="1"/>
          <p:nvPr/>
        </p:nvSpPr>
        <p:spPr>
          <a:xfrm>
            <a:off x="6369049" y="3944705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6EBA753-D09C-4E20-8474-6EDF06498B65}"/>
              </a:ext>
            </a:extLst>
          </p:cNvPr>
          <p:cNvSpPr txBox="1"/>
          <p:nvPr/>
        </p:nvSpPr>
        <p:spPr>
          <a:xfrm>
            <a:off x="2816910" y="3876858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D78895C-2D36-4B51-BDB2-0E6A9DF2D4F4}"/>
              </a:ext>
            </a:extLst>
          </p:cNvPr>
          <p:cNvSpPr txBox="1"/>
          <p:nvPr/>
        </p:nvSpPr>
        <p:spPr>
          <a:xfrm>
            <a:off x="3643144" y="1522875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787C778-30C2-4F8F-92FB-4FEA4CBC1CE4}"/>
              </a:ext>
            </a:extLst>
          </p:cNvPr>
          <p:cNvCxnSpPr>
            <a:cxnSpLocks/>
          </p:cNvCxnSpPr>
          <p:nvPr/>
        </p:nvCxnSpPr>
        <p:spPr>
          <a:xfrm flipV="1">
            <a:off x="1269062" y="4116119"/>
            <a:ext cx="5099987" cy="15256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F205F80-24EA-4063-BCDF-3025DC199CFB}"/>
              </a:ext>
            </a:extLst>
          </p:cNvPr>
          <p:cNvSpPr txBox="1"/>
          <p:nvPr/>
        </p:nvSpPr>
        <p:spPr>
          <a:xfrm>
            <a:off x="1880189" y="3362404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40cm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83035C3-CFF6-4D12-B5F3-81F995B66580}"/>
              </a:ext>
            </a:extLst>
          </p:cNvPr>
          <p:cNvCxnSpPr>
            <a:cxnSpLocks/>
            <a:endCxn id="78" idx="3"/>
          </p:cNvCxnSpPr>
          <p:nvPr/>
        </p:nvCxnSpPr>
        <p:spPr>
          <a:xfrm>
            <a:off x="3130176" y="4103728"/>
            <a:ext cx="1353282" cy="15653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710DC5-A226-4492-AB10-2AD406CDCB94}"/>
              </a:ext>
            </a:extLst>
          </p:cNvPr>
          <p:cNvCxnSpPr/>
          <p:nvPr/>
        </p:nvCxnSpPr>
        <p:spPr>
          <a:xfrm flipV="1">
            <a:off x="3792781" y="1852451"/>
            <a:ext cx="0" cy="30446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E092AD4-4C96-4F61-B1E3-A9215609F961}"/>
              </a:ext>
            </a:extLst>
          </p:cNvPr>
          <p:cNvCxnSpPr>
            <a:cxnSpLocks/>
          </p:cNvCxnSpPr>
          <p:nvPr/>
        </p:nvCxnSpPr>
        <p:spPr>
          <a:xfrm flipH="1">
            <a:off x="3851469" y="1940529"/>
            <a:ext cx="1622074" cy="1551187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C0E8E0B-A770-4B29-AD0A-AD4FB6BB9BBE}"/>
              </a:ext>
            </a:extLst>
          </p:cNvPr>
          <p:cNvSpPr txBox="1"/>
          <p:nvPr/>
        </p:nvSpPr>
        <p:spPr>
          <a:xfrm>
            <a:off x="4483458" y="1475169"/>
            <a:ext cx="2140009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dirty="0"/>
              <a:t>Perpendicular height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F2C3BD-C336-48BB-A725-18C62CD5D5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62169" y="4314037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B452922-3FA9-45F5-9D11-100B46CF30E4}"/>
              </a:ext>
            </a:extLst>
          </p:cNvPr>
          <p:cNvSpPr txBox="1"/>
          <p:nvPr/>
        </p:nvSpPr>
        <p:spPr>
          <a:xfrm>
            <a:off x="9135559" y="4958837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for audio</a:t>
            </a: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00E5A081-C304-45F2-849F-6C45193324B9}"/>
              </a:ext>
            </a:extLst>
          </p:cNvPr>
          <p:cNvSpPr/>
          <p:nvPr/>
        </p:nvSpPr>
        <p:spPr>
          <a:xfrm>
            <a:off x="3428083" y="4465418"/>
            <a:ext cx="376716" cy="527402"/>
          </a:xfrm>
          <a:custGeom>
            <a:avLst/>
            <a:gdLst>
              <a:gd name="connsiteX0" fmla="*/ 562708 w 562708"/>
              <a:gd name="connsiteY0" fmla="*/ 0 h 787791"/>
              <a:gd name="connsiteX1" fmla="*/ 14068 w 562708"/>
              <a:gd name="connsiteY1" fmla="*/ 168812 h 787791"/>
              <a:gd name="connsiteX2" fmla="*/ 0 w 562708"/>
              <a:gd name="connsiteY2" fmla="*/ 787791 h 787791"/>
              <a:gd name="connsiteX3" fmla="*/ 562708 w 562708"/>
              <a:gd name="connsiteY3" fmla="*/ 618978 h 787791"/>
              <a:gd name="connsiteX4" fmla="*/ 562708 w 562708"/>
              <a:gd name="connsiteY4" fmla="*/ 0 h 78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2708" h="787791">
                <a:moveTo>
                  <a:pt x="562708" y="0"/>
                </a:moveTo>
                <a:lnTo>
                  <a:pt x="14068" y="168812"/>
                </a:lnTo>
                <a:lnTo>
                  <a:pt x="0" y="787791"/>
                </a:lnTo>
                <a:lnTo>
                  <a:pt x="562708" y="618978"/>
                </a:lnTo>
                <a:lnTo>
                  <a:pt x="56270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26D4D906-F5D3-4158-BE03-1756FC2D2063}"/>
              </a:ext>
            </a:extLst>
          </p:cNvPr>
          <p:cNvSpPr/>
          <p:nvPr/>
        </p:nvSpPr>
        <p:spPr>
          <a:xfrm>
            <a:off x="4031213" y="5414711"/>
            <a:ext cx="751858" cy="254388"/>
          </a:xfrm>
          <a:custGeom>
            <a:avLst/>
            <a:gdLst>
              <a:gd name="connsiteX0" fmla="*/ 1871003 w 1871003"/>
              <a:gd name="connsiteY0" fmla="*/ 0 h 633046"/>
              <a:gd name="connsiteX1" fmla="*/ 745587 w 1871003"/>
              <a:gd name="connsiteY1" fmla="*/ 0 h 633046"/>
              <a:gd name="connsiteX2" fmla="*/ 0 w 1871003"/>
              <a:gd name="connsiteY2" fmla="*/ 633046 h 633046"/>
              <a:gd name="connsiteX3" fmla="*/ 1125415 w 1871003"/>
              <a:gd name="connsiteY3" fmla="*/ 633046 h 633046"/>
              <a:gd name="connsiteX4" fmla="*/ 1871003 w 1871003"/>
              <a:gd name="connsiteY4" fmla="*/ 0 h 63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1003" h="633046">
                <a:moveTo>
                  <a:pt x="1871003" y="0"/>
                </a:moveTo>
                <a:lnTo>
                  <a:pt x="745587" y="0"/>
                </a:lnTo>
                <a:lnTo>
                  <a:pt x="0" y="633046"/>
                </a:lnTo>
                <a:lnTo>
                  <a:pt x="1125415" y="633046"/>
                </a:lnTo>
                <a:lnTo>
                  <a:pt x="1871003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2B95F40E-0B2F-47A4-BF3A-3EB601E0343C}"/>
              </a:ext>
            </a:extLst>
          </p:cNvPr>
          <p:cNvCxnSpPr>
            <a:stCxn id="41" idx="2"/>
            <a:endCxn id="78" idx="3"/>
          </p:cNvCxnSpPr>
          <p:nvPr/>
        </p:nvCxnSpPr>
        <p:spPr>
          <a:xfrm>
            <a:off x="3791582" y="1892207"/>
            <a:ext cx="691876" cy="37768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42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>
            <a:extLst>
              <a:ext uri="{FF2B5EF4-FFF2-40B4-BE49-F238E27FC236}">
                <a16:creationId xmlns:a16="http://schemas.microsoft.com/office/drawing/2014/main" id="{A66244B8-60BE-43A2-9022-212C737E9528}"/>
              </a:ext>
            </a:extLst>
          </p:cNvPr>
          <p:cNvSpPr txBox="1"/>
          <p:nvPr/>
        </p:nvSpPr>
        <p:spPr>
          <a:xfrm>
            <a:off x="2538849" y="182817"/>
            <a:ext cx="7561942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dirty="0"/>
              <a:t>First we are going to use triangle ABC shown in blue to find the length of AC.  </a:t>
            </a:r>
          </a:p>
          <a:p>
            <a:r>
              <a:rPr lang="en-GB" dirty="0"/>
              <a:t>I’ve redrawn the triangle below.  We will then halve AC to get the length of AO.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BBD13B7-5D10-45E2-9B47-95964D85BE25}"/>
              </a:ext>
            </a:extLst>
          </p:cNvPr>
          <p:cNvGrpSpPr/>
          <p:nvPr/>
        </p:nvGrpSpPr>
        <p:grpSpPr>
          <a:xfrm>
            <a:off x="8538557" y="1136121"/>
            <a:ext cx="2078401" cy="1622581"/>
            <a:chOff x="8073904" y="2133068"/>
            <a:chExt cx="2561049" cy="1999378"/>
          </a:xfrm>
        </p:grpSpPr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82F4ED77-9F59-4993-ACD1-34D28577FED5}"/>
                </a:ext>
              </a:extLst>
            </p:cNvPr>
            <p:cNvSpPr/>
            <p:nvPr/>
          </p:nvSpPr>
          <p:spPr>
            <a:xfrm flipH="1">
              <a:off x="8073904" y="2133068"/>
              <a:ext cx="1786597" cy="1597211"/>
            </a:xfrm>
            <a:prstGeom prst="rt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A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BD30BA5-8F96-4B32-A80D-ED44F5F88DE8}"/>
                </a:ext>
              </a:extLst>
            </p:cNvPr>
            <p:cNvSpPr/>
            <p:nvPr/>
          </p:nvSpPr>
          <p:spPr>
            <a:xfrm>
              <a:off x="9600873" y="3461868"/>
              <a:ext cx="266628" cy="26662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0324178-DD6D-456B-B6E7-0B48EE9F1DA1}"/>
                </a:ext>
              </a:extLst>
            </p:cNvPr>
            <p:cNvSpPr txBox="1"/>
            <p:nvPr/>
          </p:nvSpPr>
          <p:spPr>
            <a:xfrm>
              <a:off x="8868265" y="3331335"/>
              <a:ext cx="379645" cy="4930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C4E916F-35B8-40DB-9331-0BF661AD5985}"/>
                </a:ext>
              </a:extLst>
            </p:cNvPr>
            <p:cNvSpPr txBox="1"/>
            <p:nvPr/>
          </p:nvSpPr>
          <p:spPr>
            <a:xfrm>
              <a:off x="9541180" y="2769011"/>
              <a:ext cx="393470" cy="4930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E4E828A-6B3E-406F-A2A5-B5BBEFF9BFB6}"/>
                </a:ext>
              </a:extLst>
            </p:cNvPr>
            <p:cNvSpPr txBox="1"/>
            <p:nvPr/>
          </p:nvSpPr>
          <p:spPr>
            <a:xfrm>
              <a:off x="8708569" y="2558031"/>
              <a:ext cx="361866" cy="4930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DE32937-6679-43BD-9C87-F01F5556540D}"/>
                </a:ext>
              </a:extLst>
            </p:cNvPr>
            <p:cNvSpPr txBox="1"/>
            <p:nvPr/>
          </p:nvSpPr>
          <p:spPr>
            <a:xfrm>
              <a:off x="8721535" y="3715273"/>
              <a:ext cx="792472" cy="4171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45cm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0FC74AF-F744-43F9-8610-B303B1DBEBDE}"/>
                </a:ext>
              </a:extLst>
            </p:cNvPr>
            <p:cNvSpPr txBox="1"/>
            <p:nvPr/>
          </p:nvSpPr>
          <p:spPr>
            <a:xfrm>
              <a:off x="9842481" y="2799788"/>
              <a:ext cx="792472" cy="4171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38cm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B75084-BCDC-4629-A2B5-0185F0F80CFF}"/>
              </a:ext>
            </a:extLst>
          </p:cNvPr>
          <p:cNvGrpSpPr/>
          <p:nvPr/>
        </p:nvGrpSpPr>
        <p:grpSpPr>
          <a:xfrm>
            <a:off x="8364524" y="2949347"/>
            <a:ext cx="2352255" cy="1690362"/>
            <a:chOff x="7897555" y="4309069"/>
            <a:chExt cx="2352255" cy="16903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2E7F4EEA-616C-4EE9-9FDF-402A4BFF02E0}"/>
                    </a:ext>
                  </a:extLst>
                </p:cNvPr>
                <p:cNvSpPr txBox="1"/>
                <p:nvPr/>
              </p:nvSpPr>
              <p:spPr>
                <a:xfrm>
                  <a:off x="8142720" y="4309069"/>
                  <a:ext cx="133530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2E7F4EEA-616C-4EE9-9FDF-402A4BFF02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42720" y="4309069"/>
                  <a:ext cx="1335302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2283" t="-4444" r="-1370" b="-888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B11982F9-EC09-4C6F-A381-5D9A2EC69045}"/>
                    </a:ext>
                  </a:extLst>
                </p:cNvPr>
                <p:cNvSpPr txBox="1"/>
                <p:nvPr/>
              </p:nvSpPr>
              <p:spPr>
                <a:xfrm>
                  <a:off x="7897555" y="4801130"/>
                  <a:ext cx="158203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45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38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B11982F9-EC09-4C6F-A381-5D9A2EC690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97555" y="4801130"/>
                  <a:ext cx="1582036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3462" t="-4444" r="-769" b="-888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87F8A1BD-B6C4-4B5E-AFB5-236251C1E94E}"/>
                    </a:ext>
                  </a:extLst>
                </p:cNvPr>
                <p:cNvSpPr txBox="1"/>
                <p:nvPr/>
              </p:nvSpPr>
              <p:spPr>
                <a:xfrm>
                  <a:off x="8662069" y="5256874"/>
                  <a:ext cx="109164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=3469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87F8A1BD-B6C4-4B5E-AFB5-236251C1E9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2069" y="5256874"/>
                  <a:ext cx="1091646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2793" t="-4444" r="-4469"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A95D6A9F-6810-4E1E-810F-AF7E84FE746F}"/>
                    </a:ext>
                  </a:extLst>
                </p:cNvPr>
                <p:cNvSpPr txBox="1"/>
                <p:nvPr/>
              </p:nvSpPr>
              <p:spPr>
                <a:xfrm>
                  <a:off x="8748502" y="5722432"/>
                  <a:ext cx="150130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=59.898</m:t>
                        </m:r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A95D6A9F-6810-4E1E-810F-AF7E84FE74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48502" y="5722432"/>
                  <a:ext cx="1501308" cy="276999"/>
                </a:xfrm>
                <a:prstGeom prst="rect">
                  <a:avLst/>
                </a:prstGeom>
                <a:blipFill>
                  <a:blip r:embed="rId7"/>
                  <a:stretch>
                    <a:fillRect r="-813" b="-888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0316F4D-946F-4DF6-8AEE-A3F442D205F5}"/>
                  </a:ext>
                </a:extLst>
              </p:cNvPr>
              <p:cNvSpPr txBox="1"/>
              <p:nvPr/>
            </p:nvSpPr>
            <p:spPr>
              <a:xfrm>
                <a:off x="9096911" y="4777193"/>
                <a:ext cx="160620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AC</m:t>
                      </m:r>
                      <m:r>
                        <a:rPr lang="en-GB" b="0" i="0" smtClean="0">
                          <a:latin typeface="Cambria Math" panose="02040503050406030204" pitchFamily="18" charset="0"/>
                        </a:rPr>
                        <m:t>=59.898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0316F4D-946F-4DF6-8AEE-A3F442D205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6911" y="4777193"/>
                <a:ext cx="1606209" cy="276999"/>
              </a:xfrm>
              <a:prstGeom prst="rect">
                <a:avLst/>
              </a:prstGeom>
              <a:blipFill>
                <a:blip r:embed="rId8"/>
                <a:stretch>
                  <a:fillRect l="-3030" r="-3409" b="-8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ADC2C49-A866-4CEE-9D15-10DAFF073A6F}"/>
              </a:ext>
            </a:extLst>
          </p:cNvPr>
          <p:cNvCxnSpPr/>
          <p:nvPr/>
        </p:nvCxnSpPr>
        <p:spPr>
          <a:xfrm>
            <a:off x="9129038" y="5068256"/>
            <a:ext cx="157408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8DD9DC0-0243-456D-AA74-0427AC93C087}"/>
              </a:ext>
            </a:extLst>
          </p:cNvPr>
          <p:cNvSpPr txBox="1"/>
          <p:nvPr/>
        </p:nvSpPr>
        <p:spPr>
          <a:xfrm>
            <a:off x="6954942" y="5350432"/>
            <a:ext cx="3775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Now we divide 59.898 by 2 to find AO.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19604CD-A942-42D2-BA09-B5055C7B7345}"/>
                  </a:ext>
                </a:extLst>
              </p:cNvPr>
              <p:cNvSpPr txBox="1"/>
              <p:nvPr/>
            </p:nvSpPr>
            <p:spPr>
              <a:xfrm>
                <a:off x="7036541" y="5850490"/>
                <a:ext cx="17713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0" smtClean="0">
                          <a:latin typeface="Cambria Math" panose="02040503050406030204" pitchFamily="18" charset="0"/>
                        </a:rPr>
                        <m:t>𝐀𝐎</m:t>
                      </m:r>
                      <m:r>
                        <a:rPr lang="en-GB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1" i="0" smtClean="0">
                          <a:latin typeface="Cambria Math" panose="02040503050406030204" pitchFamily="18" charset="0"/>
                        </a:rPr>
                        <m:t>𝟐𝟗</m:t>
                      </m:r>
                      <m:r>
                        <a:rPr lang="en-GB" b="1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b="1" i="0" smtClean="0">
                          <a:latin typeface="Cambria Math" panose="02040503050406030204" pitchFamily="18" charset="0"/>
                        </a:rPr>
                        <m:t>𝟒𝟒𝟗𝐜𝐦</m:t>
                      </m:r>
                    </m:oMath>
                  </m:oMathPara>
                </a14:m>
                <a:endParaRPr lang="en-GB" b="1" dirty="0"/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19604CD-A942-42D2-BA09-B5055C7B73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6541" y="5850490"/>
                <a:ext cx="1771319" cy="276999"/>
              </a:xfrm>
              <a:prstGeom prst="rect">
                <a:avLst/>
              </a:prstGeom>
              <a:blipFill>
                <a:blip r:embed="rId9"/>
                <a:stretch>
                  <a:fillRect l="-2405" r="-3093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F4A5EA8-735A-406A-B355-82F0AC7AC9EF}"/>
              </a:ext>
            </a:extLst>
          </p:cNvPr>
          <p:cNvCxnSpPr/>
          <p:nvPr/>
        </p:nvCxnSpPr>
        <p:spPr>
          <a:xfrm>
            <a:off x="7036541" y="6127489"/>
            <a:ext cx="17713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43A0A65C-F1B3-45FD-A8B9-213488362ED7}"/>
              </a:ext>
            </a:extLst>
          </p:cNvPr>
          <p:cNvSpPr/>
          <p:nvPr/>
        </p:nvSpPr>
        <p:spPr>
          <a:xfrm>
            <a:off x="1423119" y="1355551"/>
            <a:ext cx="2597427" cy="3790121"/>
          </a:xfrm>
          <a:custGeom>
            <a:avLst/>
            <a:gdLst>
              <a:gd name="connsiteX0" fmla="*/ 2570922 w 2597427"/>
              <a:gd name="connsiteY0" fmla="*/ 0 h 3790121"/>
              <a:gd name="connsiteX1" fmla="*/ 2597427 w 2597427"/>
              <a:gd name="connsiteY1" fmla="*/ 3008243 h 3790121"/>
              <a:gd name="connsiteX2" fmla="*/ 0 w 2597427"/>
              <a:gd name="connsiteY2" fmla="*/ 3790121 h 3790121"/>
              <a:gd name="connsiteX3" fmla="*/ 2570922 w 2597427"/>
              <a:gd name="connsiteY3" fmla="*/ 0 h 379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7427" h="3790121">
                <a:moveTo>
                  <a:pt x="2570922" y="0"/>
                </a:moveTo>
                <a:lnTo>
                  <a:pt x="2597427" y="3008243"/>
                </a:lnTo>
                <a:lnTo>
                  <a:pt x="0" y="3790121"/>
                </a:lnTo>
                <a:lnTo>
                  <a:pt x="2570922" y="0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2D1C571-F10F-463E-955F-5CCADD3F0BA7}"/>
              </a:ext>
            </a:extLst>
          </p:cNvPr>
          <p:cNvSpPr/>
          <p:nvPr/>
        </p:nvSpPr>
        <p:spPr>
          <a:xfrm>
            <a:off x="1460384" y="3608420"/>
            <a:ext cx="5118647" cy="1537252"/>
          </a:xfrm>
          <a:custGeom>
            <a:avLst/>
            <a:gdLst>
              <a:gd name="connsiteX0" fmla="*/ 0 w 5075583"/>
              <a:gd name="connsiteY0" fmla="*/ 1537252 h 1537252"/>
              <a:gd name="connsiteX1" fmla="*/ 3220278 w 5075583"/>
              <a:gd name="connsiteY1" fmla="*/ 1537252 h 1537252"/>
              <a:gd name="connsiteX2" fmla="*/ 5075583 w 5075583"/>
              <a:gd name="connsiteY2" fmla="*/ 0 h 1537252"/>
              <a:gd name="connsiteX3" fmla="*/ 0 w 5075583"/>
              <a:gd name="connsiteY3" fmla="*/ 1537252 h 15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5583" h="1537252">
                <a:moveTo>
                  <a:pt x="0" y="1537252"/>
                </a:moveTo>
                <a:lnTo>
                  <a:pt x="3220278" y="1537252"/>
                </a:lnTo>
                <a:lnTo>
                  <a:pt x="5075583" y="0"/>
                </a:lnTo>
                <a:lnTo>
                  <a:pt x="0" y="153725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1E00C95-CEE8-40E0-AC06-37004D6435CB}"/>
              </a:ext>
            </a:extLst>
          </p:cNvPr>
          <p:cNvSpPr txBox="1"/>
          <p:nvPr/>
        </p:nvSpPr>
        <p:spPr>
          <a:xfrm>
            <a:off x="4026469" y="3996148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E33DCFD-4069-4091-BA82-D3C12C4B680A}"/>
              </a:ext>
            </a:extLst>
          </p:cNvPr>
          <p:cNvCxnSpPr/>
          <p:nvPr/>
        </p:nvCxnSpPr>
        <p:spPr>
          <a:xfrm flipH="1">
            <a:off x="3328936" y="3588548"/>
            <a:ext cx="327328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D170A00-8127-456B-9894-0A5CB5002FCA}"/>
              </a:ext>
            </a:extLst>
          </p:cNvPr>
          <p:cNvCxnSpPr/>
          <p:nvPr/>
        </p:nvCxnSpPr>
        <p:spPr>
          <a:xfrm flipH="1">
            <a:off x="1440501" y="5145679"/>
            <a:ext cx="32732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3727E65-2221-4F30-8BD4-6518B7046918}"/>
              </a:ext>
            </a:extLst>
          </p:cNvPr>
          <p:cNvCxnSpPr/>
          <p:nvPr/>
        </p:nvCxnSpPr>
        <p:spPr>
          <a:xfrm flipH="1">
            <a:off x="1453753" y="3588548"/>
            <a:ext cx="1888435" cy="155713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C754B38-447E-4829-B544-6511B1B96D41}"/>
              </a:ext>
            </a:extLst>
          </p:cNvPr>
          <p:cNvCxnSpPr/>
          <p:nvPr/>
        </p:nvCxnSpPr>
        <p:spPr>
          <a:xfrm flipH="1">
            <a:off x="4713788" y="3588547"/>
            <a:ext cx="1888435" cy="15571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288E466-DD98-4948-A1A6-B1596F616B08}"/>
              </a:ext>
            </a:extLst>
          </p:cNvPr>
          <p:cNvCxnSpPr>
            <a:cxnSpLocks/>
          </p:cNvCxnSpPr>
          <p:nvPr/>
        </p:nvCxnSpPr>
        <p:spPr>
          <a:xfrm flipH="1">
            <a:off x="3342188" y="1322426"/>
            <a:ext cx="675862" cy="227937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DE88DC-2F0C-4E11-B239-88179605B50F}"/>
              </a:ext>
            </a:extLst>
          </p:cNvPr>
          <p:cNvCxnSpPr/>
          <p:nvPr/>
        </p:nvCxnSpPr>
        <p:spPr>
          <a:xfrm flipH="1">
            <a:off x="1440501" y="1322426"/>
            <a:ext cx="2577548" cy="38232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CFC991F-E8ED-4A54-8B44-753E96B0934B}"/>
              </a:ext>
            </a:extLst>
          </p:cNvPr>
          <p:cNvCxnSpPr>
            <a:cxnSpLocks/>
          </p:cNvCxnSpPr>
          <p:nvPr/>
        </p:nvCxnSpPr>
        <p:spPr>
          <a:xfrm>
            <a:off x="4018049" y="1335678"/>
            <a:ext cx="2584174" cy="22528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5A65C5B-2596-4FAE-B66A-9D1C5B994273}"/>
              </a:ext>
            </a:extLst>
          </p:cNvPr>
          <p:cNvSpPr txBox="1"/>
          <p:nvPr/>
        </p:nvSpPr>
        <p:spPr>
          <a:xfrm>
            <a:off x="2993309" y="5180532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45cm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5C4E7F0-E6B4-4984-9682-D99B7E5C10F8}"/>
              </a:ext>
            </a:extLst>
          </p:cNvPr>
          <p:cNvSpPr txBox="1"/>
          <p:nvPr/>
        </p:nvSpPr>
        <p:spPr>
          <a:xfrm>
            <a:off x="5608311" y="4351408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38cm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2C24C70-DA7B-46A7-879B-4AA89E196992}"/>
              </a:ext>
            </a:extLst>
          </p:cNvPr>
          <p:cNvSpPr txBox="1"/>
          <p:nvPr/>
        </p:nvSpPr>
        <p:spPr>
          <a:xfrm>
            <a:off x="5334098" y="2228611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40cm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1F7FC13-B94F-4550-88F2-FE51900C2498}"/>
              </a:ext>
            </a:extLst>
          </p:cNvPr>
          <p:cNvSpPr txBox="1"/>
          <p:nvPr/>
        </p:nvSpPr>
        <p:spPr>
          <a:xfrm>
            <a:off x="1155920" y="5077828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CBD46C3-812A-4637-9853-F89C8A35E3E5}"/>
              </a:ext>
            </a:extLst>
          </p:cNvPr>
          <p:cNvSpPr txBox="1"/>
          <p:nvPr/>
        </p:nvSpPr>
        <p:spPr>
          <a:xfrm>
            <a:off x="4727497" y="5116722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D66D6C6-C502-4F84-8E33-480157783851}"/>
              </a:ext>
            </a:extLst>
          </p:cNvPr>
          <p:cNvSpPr txBox="1"/>
          <p:nvPr/>
        </p:nvSpPr>
        <p:spPr>
          <a:xfrm>
            <a:off x="6593501" y="3427932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6EBA753-D09C-4E20-8474-6EDF06498B65}"/>
              </a:ext>
            </a:extLst>
          </p:cNvPr>
          <p:cNvSpPr txBox="1"/>
          <p:nvPr/>
        </p:nvSpPr>
        <p:spPr>
          <a:xfrm>
            <a:off x="3041362" y="3360085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D78895C-2D36-4B51-BDB2-0E6A9DF2D4F4}"/>
              </a:ext>
            </a:extLst>
          </p:cNvPr>
          <p:cNvSpPr txBox="1"/>
          <p:nvPr/>
        </p:nvSpPr>
        <p:spPr>
          <a:xfrm>
            <a:off x="3867596" y="1006102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787C778-30C2-4F8F-92FB-4FEA4CBC1CE4}"/>
              </a:ext>
            </a:extLst>
          </p:cNvPr>
          <p:cNvCxnSpPr>
            <a:cxnSpLocks/>
          </p:cNvCxnSpPr>
          <p:nvPr/>
        </p:nvCxnSpPr>
        <p:spPr>
          <a:xfrm flipV="1">
            <a:off x="1493514" y="3599346"/>
            <a:ext cx="5099987" cy="15256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F205F80-24EA-4063-BCDF-3025DC199CFB}"/>
              </a:ext>
            </a:extLst>
          </p:cNvPr>
          <p:cNvSpPr txBox="1"/>
          <p:nvPr/>
        </p:nvSpPr>
        <p:spPr>
          <a:xfrm>
            <a:off x="2104641" y="2845631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40cm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83035C3-CFF6-4D12-B5F3-81F995B66580}"/>
              </a:ext>
            </a:extLst>
          </p:cNvPr>
          <p:cNvCxnSpPr>
            <a:cxnSpLocks/>
            <a:endCxn id="78" idx="3"/>
          </p:cNvCxnSpPr>
          <p:nvPr/>
        </p:nvCxnSpPr>
        <p:spPr>
          <a:xfrm>
            <a:off x="3370216" y="3586744"/>
            <a:ext cx="1353282" cy="156537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710DC5-A226-4492-AB10-2AD406CDCB94}"/>
              </a:ext>
            </a:extLst>
          </p:cNvPr>
          <p:cNvCxnSpPr>
            <a:cxnSpLocks/>
          </p:cNvCxnSpPr>
          <p:nvPr/>
        </p:nvCxnSpPr>
        <p:spPr>
          <a:xfrm flipH="1" flipV="1">
            <a:off x="4003966" y="1372116"/>
            <a:ext cx="15268" cy="30049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01DD2A5-7ACE-4E03-8198-21A1A2D68E84}"/>
              </a:ext>
            </a:extLst>
          </p:cNvPr>
          <p:cNvSpPr txBox="1"/>
          <p:nvPr/>
        </p:nvSpPr>
        <p:spPr>
          <a:xfrm>
            <a:off x="4540922" y="3764749"/>
            <a:ext cx="314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0BCB180-270D-435A-97D4-91A1481F2F5D}"/>
              </a:ext>
            </a:extLst>
          </p:cNvPr>
          <p:cNvSpPr txBox="1"/>
          <p:nvPr/>
        </p:nvSpPr>
        <p:spPr>
          <a:xfrm>
            <a:off x="2693679" y="5049030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9501B18-3AAF-4CE4-B5F8-FA223AC4703B}"/>
              </a:ext>
            </a:extLst>
          </p:cNvPr>
          <p:cNvSpPr txBox="1"/>
          <p:nvPr/>
        </p:nvSpPr>
        <p:spPr>
          <a:xfrm>
            <a:off x="5381756" y="4485046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b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240259A-4174-413A-A746-89591AB9AE17}"/>
              </a:ext>
            </a:extLst>
          </p:cNvPr>
          <p:cNvCxnSpPr>
            <a:cxnSpLocks/>
          </p:cNvCxnSpPr>
          <p:nvPr/>
        </p:nvCxnSpPr>
        <p:spPr>
          <a:xfrm flipV="1">
            <a:off x="1446316" y="4362176"/>
            <a:ext cx="2583123" cy="7834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9B746510-0EA7-4B9D-B0CF-3F87BAFB14C0}"/>
              </a:ext>
            </a:extLst>
          </p:cNvPr>
          <p:cNvSpPr txBox="1"/>
          <p:nvPr/>
        </p:nvSpPr>
        <p:spPr>
          <a:xfrm>
            <a:off x="984128" y="5867978"/>
            <a:ext cx="3380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This line in red is  </a:t>
            </a:r>
            <a:r>
              <a:rPr lang="en-GB" sz="1600" b="1" dirty="0"/>
              <a:t>AO = 29.449cm </a:t>
            </a:r>
            <a:r>
              <a:rPr lang="en-GB" sz="1600" dirty="0"/>
              <a:t> that</a:t>
            </a:r>
          </a:p>
          <a:p>
            <a:r>
              <a:rPr lang="en-GB" sz="1600" dirty="0"/>
              <a:t>we have just found.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99843A2-D441-49E4-BE76-416CBA73468D}"/>
              </a:ext>
            </a:extLst>
          </p:cNvPr>
          <p:cNvCxnSpPr>
            <a:cxnSpLocks/>
          </p:cNvCxnSpPr>
          <p:nvPr/>
        </p:nvCxnSpPr>
        <p:spPr>
          <a:xfrm flipH="1" flipV="1">
            <a:off x="2397970" y="4904507"/>
            <a:ext cx="276172" cy="9212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35BDBA7A-2545-4FA2-B7B7-F35C2A8812AA}"/>
              </a:ext>
            </a:extLst>
          </p:cNvPr>
          <p:cNvSpPr txBox="1"/>
          <p:nvPr/>
        </p:nvSpPr>
        <p:spPr>
          <a:xfrm>
            <a:off x="8265234" y="228420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D5D3C87-3F0E-4579-BC45-1FD37864910C}"/>
              </a:ext>
            </a:extLst>
          </p:cNvPr>
          <p:cNvSpPr txBox="1"/>
          <p:nvPr/>
        </p:nvSpPr>
        <p:spPr>
          <a:xfrm>
            <a:off x="9980216" y="2255715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E37B93D-E224-4351-A4CA-818BD9410E8E}"/>
              </a:ext>
            </a:extLst>
          </p:cNvPr>
          <p:cNvSpPr txBox="1"/>
          <p:nvPr/>
        </p:nvSpPr>
        <p:spPr>
          <a:xfrm>
            <a:off x="9991152" y="938157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506E8E8-6E95-4741-82DB-C9335DCF21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30847" y="5535098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967BD961-5C30-4F48-9C21-AD1FFE5258A1}"/>
              </a:ext>
            </a:extLst>
          </p:cNvPr>
          <p:cNvSpPr txBox="1"/>
          <p:nvPr/>
        </p:nvSpPr>
        <p:spPr>
          <a:xfrm>
            <a:off x="10601900" y="6124026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for audio</a:t>
            </a: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00E5A081-C304-45F2-849F-6C45193324B9}"/>
              </a:ext>
            </a:extLst>
          </p:cNvPr>
          <p:cNvSpPr/>
          <p:nvPr/>
        </p:nvSpPr>
        <p:spPr>
          <a:xfrm>
            <a:off x="3638467" y="3948645"/>
            <a:ext cx="376716" cy="527402"/>
          </a:xfrm>
          <a:custGeom>
            <a:avLst/>
            <a:gdLst>
              <a:gd name="connsiteX0" fmla="*/ 562708 w 562708"/>
              <a:gd name="connsiteY0" fmla="*/ 0 h 787791"/>
              <a:gd name="connsiteX1" fmla="*/ 14068 w 562708"/>
              <a:gd name="connsiteY1" fmla="*/ 168812 h 787791"/>
              <a:gd name="connsiteX2" fmla="*/ 0 w 562708"/>
              <a:gd name="connsiteY2" fmla="*/ 787791 h 787791"/>
              <a:gd name="connsiteX3" fmla="*/ 562708 w 562708"/>
              <a:gd name="connsiteY3" fmla="*/ 618978 h 787791"/>
              <a:gd name="connsiteX4" fmla="*/ 562708 w 562708"/>
              <a:gd name="connsiteY4" fmla="*/ 0 h 78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2708" h="787791">
                <a:moveTo>
                  <a:pt x="562708" y="0"/>
                </a:moveTo>
                <a:lnTo>
                  <a:pt x="14068" y="168812"/>
                </a:lnTo>
                <a:lnTo>
                  <a:pt x="0" y="787791"/>
                </a:lnTo>
                <a:lnTo>
                  <a:pt x="562708" y="618978"/>
                </a:lnTo>
                <a:lnTo>
                  <a:pt x="56270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26D4D906-F5D3-4158-BE03-1756FC2D2063}"/>
              </a:ext>
            </a:extLst>
          </p:cNvPr>
          <p:cNvSpPr/>
          <p:nvPr/>
        </p:nvSpPr>
        <p:spPr>
          <a:xfrm>
            <a:off x="4271253" y="4897727"/>
            <a:ext cx="751858" cy="254388"/>
          </a:xfrm>
          <a:custGeom>
            <a:avLst/>
            <a:gdLst>
              <a:gd name="connsiteX0" fmla="*/ 1871003 w 1871003"/>
              <a:gd name="connsiteY0" fmla="*/ 0 h 633046"/>
              <a:gd name="connsiteX1" fmla="*/ 745587 w 1871003"/>
              <a:gd name="connsiteY1" fmla="*/ 0 h 633046"/>
              <a:gd name="connsiteX2" fmla="*/ 0 w 1871003"/>
              <a:gd name="connsiteY2" fmla="*/ 633046 h 633046"/>
              <a:gd name="connsiteX3" fmla="*/ 1125415 w 1871003"/>
              <a:gd name="connsiteY3" fmla="*/ 633046 h 633046"/>
              <a:gd name="connsiteX4" fmla="*/ 1871003 w 1871003"/>
              <a:gd name="connsiteY4" fmla="*/ 0 h 63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1003" h="633046">
                <a:moveTo>
                  <a:pt x="1871003" y="0"/>
                </a:moveTo>
                <a:lnTo>
                  <a:pt x="745587" y="0"/>
                </a:lnTo>
                <a:lnTo>
                  <a:pt x="0" y="633046"/>
                </a:lnTo>
                <a:lnTo>
                  <a:pt x="1125415" y="633046"/>
                </a:lnTo>
                <a:lnTo>
                  <a:pt x="1871003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2B95F40E-0B2F-47A4-BF3A-3EB601E0343C}"/>
              </a:ext>
            </a:extLst>
          </p:cNvPr>
          <p:cNvCxnSpPr>
            <a:stCxn id="41" idx="2"/>
            <a:endCxn id="78" idx="3"/>
          </p:cNvCxnSpPr>
          <p:nvPr/>
        </p:nvCxnSpPr>
        <p:spPr>
          <a:xfrm>
            <a:off x="4016034" y="1375434"/>
            <a:ext cx="707464" cy="37766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93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31F78AA-A51D-4F07-AE49-42254A7E6DDA}"/>
              </a:ext>
            </a:extLst>
          </p:cNvPr>
          <p:cNvSpPr/>
          <p:nvPr/>
        </p:nvSpPr>
        <p:spPr>
          <a:xfrm>
            <a:off x="637247" y="5770524"/>
            <a:ext cx="3792448" cy="4870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02EC67-17E6-4E8D-9764-4A945C9FE14B}"/>
              </a:ext>
            </a:extLst>
          </p:cNvPr>
          <p:cNvGrpSpPr/>
          <p:nvPr/>
        </p:nvGrpSpPr>
        <p:grpSpPr>
          <a:xfrm>
            <a:off x="1180316" y="725608"/>
            <a:ext cx="5745679" cy="4543762"/>
            <a:chOff x="1367921" y="1021025"/>
            <a:chExt cx="5745679" cy="4543762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D6E59E46-666F-42D2-A8A1-BE6FCB04FCC0}"/>
                </a:ext>
              </a:extLst>
            </p:cNvPr>
            <p:cNvGrpSpPr/>
            <p:nvPr/>
          </p:nvGrpSpPr>
          <p:grpSpPr>
            <a:xfrm>
              <a:off x="1367921" y="1021025"/>
              <a:ext cx="5745679" cy="4543762"/>
              <a:chOff x="1297576" y="556797"/>
              <a:chExt cx="5745679" cy="4543762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43A0A65C-F1B3-45FD-A8B9-213488362ED7}"/>
                  </a:ext>
                </a:extLst>
              </p:cNvPr>
              <p:cNvSpPr/>
              <p:nvPr/>
            </p:nvSpPr>
            <p:spPr>
              <a:xfrm>
                <a:off x="1564775" y="906246"/>
                <a:ext cx="2597427" cy="3790121"/>
              </a:xfrm>
              <a:custGeom>
                <a:avLst/>
                <a:gdLst>
                  <a:gd name="connsiteX0" fmla="*/ 2570922 w 2597427"/>
                  <a:gd name="connsiteY0" fmla="*/ 0 h 3790121"/>
                  <a:gd name="connsiteX1" fmla="*/ 2597427 w 2597427"/>
                  <a:gd name="connsiteY1" fmla="*/ 3008243 h 3790121"/>
                  <a:gd name="connsiteX2" fmla="*/ 0 w 2597427"/>
                  <a:gd name="connsiteY2" fmla="*/ 3790121 h 3790121"/>
                  <a:gd name="connsiteX3" fmla="*/ 2570922 w 2597427"/>
                  <a:gd name="connsiteY3" fmla="*/ 0 h 379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97427" h="3790121">
                    <a:moveTo>
                      <a:pt x="2570922" y="0"/>
                    </a:moveTo>
                    <a:lnTo>
                      <a:pt x="2597427" y="3008243"/>
                    </a:lnTo>
                    <a:lnTo>
                      <a:pt x="0" y="3790121"/>
                    </a:lnTo>
                    <a:lnTo>
                      <a:pt x="2570922" y="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42D1C571-F10F-463E-955F-5CCADD3F0BA7}"/>
                  </a:ext>
                </a:extLst>
              </p:cNvPr>
              <p:cNvSpPr/>
              <p:nvPr/>
            </p:nvSpPr>
            <p:spPr>
              <a:xfrm>
                <a:off x="1602040" y="3159115"/>
                <a:ext cx="5118647" cy="1537252"/>
              </a:xfrm>
              <a:custGeom>
                <a:avLst/>
                <a:gdLst>
                  <a:gd name="connsiteX0" fmla="*/ 0 w 5075583"/>
                  <a:gd name="connsiteY0" fmla="*/ 1537252 h 1537252"/>
                  <a:gd name="connsiteX1" fmla="*/ 3220278 w 5075583"/>
                  <a:gd name="connsiteY1" fmla="*/ 1537252 h 1537252"/>
                  <a:gd name="connsiteX2" fmla="*/ 5075583 w 5075583"/>
                  <a:gd name="connsiteY2" fmla="*/ 0 h 1537252"/>
                  <a:gd name="connsiteX3" fmla="*/ 0 w 5075583"/>
                  <a:gd name="connsiteY3" fmla="*/ 1537252 h 153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75583" h="1537252">
                    <a:moveTo>
                      <a:pt x="0" y="1537252"/>
                    </a:moveTo>
                    <a:lnTo>
                      <a:pt x="3220278" y="1537252"/>
                    </a:lnTo>
                    <a:lnTo>
                      <a:pt x="5075583" y="0"/>
                    </a:lnTo>
                    <a:lnTo>
                      <a:pt x="0" y="1537252"/>
                    </a:lnTo>
                    <a:close/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1E00C95-CEE8-40E0-AC06-37004D6435CB}"/>
                  </a:ext>
                </a:extLst>
              </p:cNvPr>
              <p:cNvSpPr txBox="1"/>
              <p:nvPr/>
            </p:nvSpPr>
            <p:spPr>
              <a:xfrm>
                <a:off x="4168125" y="3546843"/>
                <a:ext cx="3369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O</a:t>
                </a:r>
              </a:p>
            </p:txBody>
          </p:sp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DE33DCFD-4069-4091-BA82-D3C12C4B680A}"/>
                  </a:ext>
                </a:extLst>
              </p:cNvPr>
              <p:cNvCxnSpPr/>
              <p:nvPr/>
            </p:nvCxnSpPr>
            <p:spPr>
              <a:xfrm flipH="1">
                <a:off x="3470592" y="3139243"/>
                <a:ext cx="3273287" cy="0"/>
              </a:xfrm>
              <a:prstGeom prst="line">
                <a:avLst/>
              </a:prstGeom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2D170A00-8127-456B-9894-0A5CB5002FCA}"/>
                  </a:ext>
                </a:extLst>
              </p:cNvPr>
              <p:cNvCxnSpPr/>
              <p:nvPr/>
            </p:nvCxnSpPr>
            <p:spPr>
              <a:xfrm flipH="1">
                <a:off x="1582157" y="4696374"/>
                <a:ext cx="327328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33727E65-2221-4F30-8BD4-6518B7046918}"/>
                  </a:ext>
                </a:extLst>
              </p:cNvPr>
              <p:cNvCxnSpPr/>
              <p:nvPr/>
            </p:nvCxnSpPr>
            <p:spPr>
              <a:xfrm flipH="1">
                <a:off x="1595409" y="3139243"/>
                <a:ext cx="1888435" cy="1557131"/>
              </a:xfrm>
              <a:prstGeom prst="line">
                <a:avLst/>
              </a:prstGeom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6C754B38-447E-4829-B544-6511B1B96D41}"/>
                  </a:ext>
                </a:extLst>
              </p:cNvPr>
              <p:cNvCxnSpPr/>
              <p:nvPr/>
            </p:nvCxnSpPr>
            <p:spPr>
              <a:xfrm flipH="1">
                <a:off x="4855444" y="3139242"/>
                <a:ext cx="1888435" cy="155713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E288E466-DD98-4948-A1A6-B1596F616B0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83844" y="873121"/>
                <a:ext cx="675862" cy="2279375"/>
              </a:xfrm>
              <a:prstGeom prst="line">
                <a:avLst/>
              </a:prstGeom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06DE88DC-2F0C-4E11-B239-88179605B50F}"/>
                  </a:ext>
                </a:extLst>
              </p:cNvPr>
              <p:cNvCxnSpPr/>
              <p:nvPr/>
            </p:nvCxnSpPr>
            <p:spPr>
              <a:xfrm flipH="1">
                <a:off x="1582157" y="873121"/>
                <a:ext cx="2577548" cy="38232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5CFC991F-E8ED-4A54-8B44-753E96B093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59705" y="886373"/>
                <a:ext cx="2584174" cy="225287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5A65C5B-2596-4FAE-B66A-9D1C5B994273}"/>
                  </a:ext>
                </a:extLst>
              </p:cNvPr>
              <p:cNvSpPr txBox="1"/>
              <p:nvPr/>
            </p:nvSpPr>
            <p:spPr>
              <a:xfrm>
                <a:off x="3134965" y="4731227"/>
                <a:ext cx="7008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45cm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5C4E7F0-E6B4-4984-9682-D99B7E5C10F8}"/>
                  </a:ext>
                </a:extLst>
              </p:cNvPr>
              <p:cNvSpPr txBox="1"/>
              <p:nvPr/>
            </p:nvSpPr>
            <p:spPr>
              <a:xfrm>
                <a:off x="5749967" y="3902103"/>
                <a:ext cx="7008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38cm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2C24C70-DA7B-46A7-879B-4AA89E196992}"/>
                  </a:ext>
                </a:extLst>
              </p:cNvPr>
              <p:cNvSpPr txBox="1"/>
              <p:nvPr/>
            </p:nvSpPr>
            <p:spPr>
              <a:xfrm>
                <a:off x="5475754" y="1779306"/>
                <a:ext cx="7008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40cm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1F7FC13-B94F-4550-88F2-FE51900C2498}"/>
                  </a:ext>
                </a:extLst>
              </p:cNvPr>
              <p:cNvSpPr txBox="1"/>
              <p:nvPr/>
            </p:nvSpPr>
            <p:spPr>
              <a:xfrm>
                <a:off x="1297576" y="4628523"/>
                <a:ext cx="3177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A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CBD46C3-812A-4637-9853-F89C8A35E3E5}"/>
                  </a:ext>
                </a:extLst>
              </p:cNvPr>
              <p:cNvSpPr txBox="1"/>
              <p:nvPr/>
            </p:nvSpPr>
            <p:spPr>
              <a:xfrm>
                <a:off x="4869153" y="4667417"/>
                <a:ext cx="309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B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D66D6C6-C502-4F84-8E33-480157783851}"/>
                  </a:ext>
                </a:extLst>
              </p:cNvPr>
              <p:cNvSpPr txBox="1"/>
              <p:nvPr/>
            </p:nvSpPr>
            <p:spPr>
              <a:xfrm>
                <a:off x="6735157" y="2978627"/>
                <a:ext cx="3080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C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6EBA753-D09C-4E20-8474-6EDF06498B65}"/>
                  </a:ext>
                </a:extLst>
              </p:cNvPr>
              <p:cNvSpPr txBox="1"/>
              <p:nvPr/>
            </p:nvSpPr>
            <p:spPr>
              <a:xfrm>
                <a:off x="3183018" y="2910780"/>
                <a:ext cx="3273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D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D78895C-2D36-4B51-BDB2-0E6A9DF2D4F4}"/>
                  </a:ext>
                </a:extLst>
              </p:cNvPr>
              <p:cNvSpPr txBox="1"/>
              <p:nvPr/>
            </p:nvSpPr>
            <p:spPr>
              <a:xfrm>
                <a:off x="4009252" y="556797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E</a:t>
                </a:r>
              </a:p>
            </p:txBody>
          </p:sp>
          <p:cxnSp>
            <p:nvCxnSpPr>
              <p:cNvPr id="3" name="Straight Connector 2">
                <a:extLst>
                  <a:ext uri="{FF2B5EF4-FFF2-40B4-BE49-F238E27FC236}">
                    <a16:creationId xmlns:a16="http://schemas.microsoft.com/office/drawing/2014/main" id="{C787C778-30C2-4F8F-92FB-4FEA4CBC1CE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35170" y="3150041"/>
                <a:ext cx="5099987" cy="152566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F205F80-24EA-4063-BCDF-3025DC199CFB}"/>
                  </a:ext>
                </a:extLst>
              </p:cNvPr>
              <p:cNvSpPr txBox="1"/>
              <p:nvPr/>
            </p:nvSpPr>
            <p:spPr>
              <a:xfrm>
                <a:off x="2246297" y="2396326"/>
                <a:ext cx="7008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40cm</a:t>
                </a:r>
              </a:p>
            </p:txBody>
          </p: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F83035C3-CFF6-4D12-B5F3-81F995B66580}"/>
                  </a:ext>
                </a:extLst>
              </p:cNvPr>
              <p:cNvCxnSpPr>
                <a:cxnSpLocks/>
                <a:endCxn id="78" idx="3"/>
              </p:cNvCxnSpPr>
              <p:nvPr/>
            </p:nvCxnSpPr>
            <p:spPr>
              <a:xfrm>
                <a:off x="3496284" y="3137650"/>
                <a:ext cx="1353282" cy="1565371"/>
              </a:xfrm>
              <a:prstGeom prst="line">
                <a:avLst/>
              </a:prstGeom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2D710DC5-A226-4492-AB10-2AD406CDCB94}"/>
                  </a:ext>
                </a:extLst>
              </p:cNvPr>
              <p:cNvCxnSpPr/>
              <p:nvPr/>
            </p:nvCxnSpPr>
            <p:spPr>
              <a:xfrm flipV="1">
                <a:off x="4158889" y="886373"/>
                <a:ext cx="0" cy="304468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00E5A081-C304-45F2-849F-6C45193324B9}"/>
                  </a:ext>
                </a:extLst>
              </p:cNvPr>
              <p:cNvSpPr/>
              <p:nvPr/>
            </p:nvSpPr>
            <p:spPr>
              <a:xfrm>
                <a:off x="3766055" y="3527476"/>
                <a:ext cx="376716" cy="527402"/>
              </a:xfrm>
              <a:custGeom>
                <a:avLst/>
                <a:gdLst>
                  <a:gd name="connsiteX0" fmla="*/ 562708 w 562708"/>
                  <a:gd name="connsiteY0" fmla="*/ 0 h 787791"/>
                  <a:gd name="connsiteX1" fmla="*/ 14068 w 562708"/>
                  <a:gd name="connsiteY1" fmla="*/ 168812 h 787791"/>
                  <a:gd name="connsiteX2" fmla="*/ 0 w 562708"/>
                  <a:gd name="connsiteY2" fmla="*/ 787791 h 787791"/>
                  <a:gd name="connsiteX3" fmla="*/ 562708 w 562708"/>
                  <a:gd name="connsiteY3" fmla="*/ 618978 h 787791"/>
                  <a:gd name="connsiteX4" fmla="*/ 562708 w 562708"/>
                  <a:gd name="connsiteY4" fmla="*/ 0 h 787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2708" h="787791">
                    <a:moveTo>
                      <a:pt x="562708" y="0"/>
                    </a:moveTo>
                    <a:lnTo>
                      <a:pt x="14068" y="168812"/>
                    </a:lnTo>
                    <a:lnTo>
                      <a:pt x="0" y="787791"/>
                    </a:lnTo>
                    <a:lnTo>
                      <a:pt x="562708" y="618978"/>
                    </a:lnTo>
                    <a:lnTo>
                      <a:pt x="562708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26D4D906-F5D3-4158-BE03-1756FC2D2063}"/>
                  </a:ext>
                </a:extLst>
              </p:cNvPr>
              <p:cNvSpPr/>
              <p:nvPr/>
            </p:nvSpPr>
            <p:spPr>
              <a:xfrm>
                <a:off x="4397321" y="4448633"/>
                <a:ext cx="751858" cy="254388"/>
              </a:xfrm>
              <a:custGeom>
                <a:avLst/>
                <a:gdLst>
                  <a:gd name="connsiteX0" fmla="*/ 1871003 w 1871003"/>
                  <a:gd name="connsiteY0" fmla="*/ 0 h 633046"/>
                  <a:gd name="connsiteX1" fmla="*/ 745587 w 1871003"/>
                  <a:gd name="connsiteY1" fmla="*/ 0 h 633046"/>
                  <a:gd name="connsiteX2" fmla="*/ 0 w 1871003"/>
                  <a:gd name="connsiteY2" fmla="*/ 633046 h 633046"/>
                  <a:gd name="connsiteX3" fmla="*/ 1125415 w 1871003"/>
                  <a:gd name="connsiteY3" fmla="*/ 633046 h 633046"/>
                  <a:gd name="connsiteX4" fmla="*/ 1871003 w 1871003"/>
                  <a:gd name="connsiteY4" fmla="*/ 0 h 633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1003" h="633046">
                    <a:moveTo>
                      <a:pt x="1871003" y="0"/>
                    </a:moveTo>
                    <a:lnTo>
                      <a:pt x="745587" y="0"/>
                    </a:lnTo>
                    <a:lnTo>
                      <a:pt x="0" y="633046"/>
                    </a:lnTo>
                    <a:lnTo>
                      <a:pt x="1125415" y="633046"/>
                    </a:lnTo>
                    <a:lnTo>
                      <a:pt x="1871003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2B95F40E-0B2F-47A4-BF3A-3EB601E0343C}"/>
                  </a:ext>
                </a:extLst>
              </p:cNvPr>
              <p:cNvCxnSpPr>
                <a:stCxn id="41" idx="2"/>
                <a:endCxn id="78" idx="3"/>
              </p:cNvCxnSpPr>
              <p:nvPr/>
            </p:nvCxnSpPr>
            <p:spPr>
              <a:xfrm>
                <a:off x="4157690" y="926129"/>
                <a:ext cx="691876" cy="377689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1A8E17E-2FEE-455D-BA88-92200252D639}"/>
                </a:ext>
              </a:extLst>
            </p:cNvPr>
            <p:cNvCxnSpPr/>
            <p:nvPr/>
          </p:nvCxnSpPr>
          <p:spPr>
            <a:xfrm flipV="1">
              <a:off x="1643268" y="4390312"/>
              <a:ext cx="2583123" cy="78349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417DC6B-FD4C-44A3-9E69-312B2A5D489A}"/>
              </a:ext>
            </a:extLst>
          </p:cNvPr>
          <p:cNvSpPr txBox="1"/>
          <p:nvPr/>
        </p:nvSpPr>
        <p:spPr>
          <a:xfrm rot="20606610">
            <a:off x="2335658" y="4097531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29.449cm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D980BC-8256-4CA9-BCE1-CED2C6967E13}"/>
              </a:ext>
            </a:extLst>
          </p:cNvPr>
          <p:cNvSpPr txBox="1"/>
          <p:nvPr/>
        </p:nvSpPr>
        <p:spPr>
          <a:xfrm>
            <a:off x="679451" y="5840864"/>
            <a:ext cx="37924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We worked out this length on the last slide.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702B1FF-7594-474A-9A13-B705B150CABC}"/>
              </a:ext>
            </a:extLst>
          </p:cNvPr>
          <p:cNvCxnSpPr>
            <a:cxnSpLocks/>
          </p:cNvCxnSpPr>
          <p:nvPr/>
        </p:nvCxnSpPr>
        <p:spPr>
          <a:xfrm flipV="1">
            <a:off x="2645616" y="4569088"/>
            <a:ext cx="101610" cy="10106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4CD6E14-F3B0-4275-990D-E99612A84F4E}"/>
              </a:ext>
            </a:extLst>
          </p:cNvPr>
          <p:cNvSpPr txBox="1"/>
          <p:nvPr/>
        </p:nvSpPr>
        <p:spPr>
          <a:xfrm>
            <a:off x="5061593" y="260056"/>
            <a:ext cx="4289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Now we can find the perpendicular </a:t>
            </a:r>
          </a:p>
          <a:p>
            <a:r>
              <a:rPr lang="en-GB" dirty="0"/>
              <a:t>height OE using triangle AOE shown in blue.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297CDE1-2F16-4B40-A67A-3474AF936825}"/>
              </a:ext>
            </a:extLst>
          </p:cNvPr>
          <p:cNvCxnSpPr>
            <a:cxnSpLocks/>
          </p:cNvCxnSpPr>
          <p:nvPr/>
        </p:nvCxnSpPr>
        <p:spPr>
          <a:xfrm flipH="1">
            <a:off x="4207449" y="1016637"/>
            <a:ext cx="1681412" cy="17573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BB9D3B4-CA83-4030-9E2D-11FE6CEB47CC}"/>
              </a:ext>
            </a:extLst>
          </p:cNvPr>
          <p:cNvGrpSpPr/>
          <p:nvPr/>
        </p:nvGrpSpPr>
        <p:grpSpPr>
          <a:xfrm>
            <a:off x="8286668" y="1450556"/>
            <a:ext cx="1723441" cy="1608513"/>
            <a:chOff x="8073904" y="2133068"/>
            <a:chExt cx="2123660" cy="1982043"/>
          </a:xfrm>
        </p:grpSpPr>
        <p:sp>
          <p:nvSpPr>
            <p:cNvPr id="44" name="Right Triangle 43">
              <a:extLst>
                <a:ext uri="{FF2B5EF4-FFF2-40B4-BE49-F238E27FC236}">
                  <a16:creationId xmlns:a16="http://schemas.microsoft.com/office/drawing/2014/main" id="{01E0A91F-5816-46E0-A1BF-DAD8C660AD98}"/>
                </a:ext>
              </a:extLst>
            </p:cNvPr>
            <p:cNvSpPr/>
            <p:nvPr/>
          </p:nvSpPr>
          <p:spPr>
            <a:xfrm flipH="1">
              <a:off x="8073904" y="2133068"/>
              <a:ext cx="1786597" cy="1597211"/>
            </a:xfrm>
            <a:prstGeom prst="rt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C8BEF06-A5D7-4CA0-A8B2-DF116997127D}"/>
                </a:ext>
              </a:extLst>
            </p:cNvPr>
            <p:cNvSpPr/>
            <p:nvPr/>
          </p:nvSpPr>
          <p:spPr>
            <a:xfrm>
              <a:off x="9583538" y="3461868"/>
              <a:ext cx="266628" cy="26662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8FD4F7C-2308-4528-842C-B872E766A3CE}"/>
                </a:ext>
              </a:extLst>
            </p:cNvPr>
            <p:cNvSpPr txBox="1"/>
            <p:nvPr/>
          </p:nvSpPr>
          <p:spPr>
            <a:xfrm>
              <a:off x="8868265" y="3331335"/>
              <a:ext cx="379645" cy="4930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277AFBA-1DEA-4A35-96BF-68676DED6DDA}"/>
                </a:ext>
              </a:extLst>
            </p:cNvPr>
            <p:cNvSpPr txBox="1"/>
            <p:nvPr/>
          </p:nvSpPr>
          <p:spPr>
            <a:xfrm>
              <a:off x="9804094" y="2753020"/>
              <a:ext cx="393470" cy="4930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000D8FD-B6A8-4022-A83E-895C6563E0E4}"/>
                </a:ext>
              </a:extLst>
            </p:cNvPr>
            <p:cNvSpPr txBox="1"/>
            <p:nvPr/>
          </p:nvSpPr>
          <p:spPr>
            <a:xfrm>
              <a:off x="8708569" y="2558031"/>
              <a:ext cx="361866" cy="4930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C518421-C8A6-4587-BDD7-2E5970AA110B}"/>
                </a:ext>
              </a:extLst>
            </p:cNvPr>
            <p:cNvSpPr txBox="1"/>
            <p:nvPr/>
          </p:nvSpPr>
          <p:spPr>
            <a:xfrm>
              <a:off x="8461511" y="3697938"/>
              <a:ext cx="1240855" cy="4171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29.449cm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DD71877-AF1F-450B-A426-EB4FE9C495C4}"/>
                </a:ext>
              </a:extLst>
            </p:cNvPr>
            <p:cNvSpPr txBox="1"/>
            <p:nvPr/>
          </p:nvSpPr>
          <p:spPr>
            <a:xfrm>
              <a:off x="8075793" y="2746270"/>
              <a:ext cx="792472" cy="4171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40cm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C2F89BC-F8E2-4945-8E63-2A7F90692DE9}"/>
                  </a:ext>
                </a:extLst>
              </p:cNvPr>
              <p:cNvSpPr txBox="1"/>
              <p:nvPr/>
            </p:nvSpPr>
            <p:spPr>
              <a:xfrm>
                <a:off x="7800740" y="3912167"/>
                <a:ext cx="20301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29.449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C2F89BC-F8E2-4945-8E63-2A7F90692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0740" y="3912167"/>
                <a:ext cx="2030108" cy="276999"/>
              </a:xfrm>
              <a:prstGeom prst="rect">
                <a:avLst/>
              </a:prstGeom>
              <a:blipFill>
                <a:blip r:embed="rId4"/>
                <a:stretch>
                  <a:fillRect l="-2402" t="-4444" r="-601" b="-8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E59A9DB-69AC-4011-AE54-B19E17A7BA30}"/>
                  </a:ext>
                </a:extLst>
              </p:cNvPr>
              <p:cNvSpPr txBox="1"/>
              <p:nvPr/>
            </p:nvSpPr>
            <p:spPr>
              <a:xfrm>
                <a:off x="8863081" y="4844642"/>
                <a:ext cx="14114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=732.756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E59A9DB-69AC-4011-AE54-B19E17A7BA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3081" y="4844642"/>
                <a:ext cx="1411477" cy="276999"/>
              </a:xfrm>
              <a:prstGeom prst="rect">
                <a:avLst/>
              </a:prstGeom>
              <a:blipFill>
                <a:blip r:embed="rId5"/>
                <a:stretch>
                  <a:fillRect l="-3896" t="-4444" r="-4329" b="-8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F87618A3-80FE-457D-8763-E7DCF80AE1A5}"/>
                  </a:ext>
                </a:extLst>
              </p:cNvPr>
              <p:cNvSpPr txBox="1"/>
              <p:nvPr/>
            </p:nvSpPr>
            <p:spPr>
              <a:xfrm>
                <a:off x="8822902" y="5282064"/>
                <a:ext cx="13641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OE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=27.1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F87618A3-80FE-457D-8763-E7DCF80AE1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2902" y="5282064"/>
                <a:ext cx="1364156" cy="276999"/>
              </a:xfrm>
              <a:prstGeom prst="rect">
                <a:avLst/>
              </a:prstGeom>
              <a:blipFill>
                <a:blip r:embed="rId6"/>
                <a:stretch>
                  <a:fillRect l="-3571" r="-2232" b="-65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B70CCA4C-5850-463A-944C-6F65DB2398ED}"/>
              </a:ext>
            </a:extLst>
          </p:cNvPr>
          <p:cNvSpPr txBox="1"/>
          <p:nvPr/>
        </p:nvSpPr>
        <p:spPr>
          <a:xfrm>
            <a:off x="7978897" y="2591595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177024-59AD-477A-8B48-C1B8315DB52F}"/>
              </a:ext>
            </a:extLst>
          </p:cNvPr>
          <p:cNvSpPr txBox="1"/>
          <p:nvPr/>
        </p:nvSpPr>
        <p:spPr>
          <a:xfrm>
            <a:off x="9740079" y="2549824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D438E7-EE27-4BC3-8A02-263FC5FACA8C}"/>
              </a:ext>
            </a:extLst>
          </p:cNvPr>
          <p:cNvSpPr txBox="1"/>
          <p:nvPr/>
        </p:nvSpPr>
        <p:spPr>
          <a:xfrm>
            <a:off x="9741340" y="1290560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980D81C-89BB-4B6B-9DA9-D207797A5B5F}"/>
              </a:ext>
            </a:extLst>
          </p:cNvPr>
          <p:cNvSpPr txBox="1"/>
          <p:nvPr/>
        </p:nvSpPr>
        <p:spPr>
          <a:xfrm>
            <a:off x="2261165" y="2831102"/>
            <a:ext cx="314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549299C-ACF7-4060-8414-2E2DBE2C7A0C}"/>
              </a:ext>
            </a:extLst>
          </p:cNvPr>
          <p:cNvSpPr txBox="1"/>
          <p:nvPr/>
        </p:nvSpPr>
        <p:spPr>
          <a:xfrm>
            <a:off x="2918591" y="4327804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9F68D74-C09D-4E82-8D87-54C0F4B3F0F1}"/>
              </a:ext>
            </a:extLst>
          </p:cNvPr>
          <p:cNvSpPr txBox="1"/>
          <p:nvPr/>
        </p:nvSpPr>
        <p:spPr>
          <a:xfrm>
            <a:off x="4002306" y="2637587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DA953F0-5DBC-4070-A13D-BE53A5F483A7}"/>
                  </a:ext>
                </a:extLst>
              </p:cNvPr>
              <p:cNvSpPr txBox="1"/>
              <p:nvPr/>
            </p:nvSpPr>
            <p:spPr>
              <a:xfrm>
                <a:off x="8863081" y="4375449"/>
                <a:ext cx="203010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29.449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DA953F0-5DBC-4070-A13D-BE53A5F483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3081" y="4375449"/>
                <a:ext cx="2030107" cy="276999"/>
              </a:xfrm>
              <a:prstGeom prst="rect">
                <a:avLst/>
              </a:prstGeom>
              <a:blipFill>
                <a:blip r:embed="rId7"/>
                <a:stretch>
                  <a:fillRect l="-2402" t="-4444" r="-601" b="-8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EDE8BB3A-6BB2-4D49-8356-3055017F50E7}"/>
                  </a:ext>
                </a:extLst>
              </p:cNvPr>
              <p:cNvSpPr txBox="1"/>
              <p:nvPr/>
            </p:nvSpPr>
            <p:spPr>
              <a:xfrm>
                <a:off x="8355490" y="3412561"/>
                <a:ext cx="133530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EDE8BB3A-6BB2-4D49-8356-3055017F50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5490" y="3412561"/>
                <a:ext cx="1335302" cy="276999"/>
              </a:xfrm>
              <a:prstGeom prst="rect">
                <a:avLst/>
              </a:prstGeom>
              <a:blipFill>
                <a:blip r:embed="rId8"/>
                <a:stretch>
                  <a:fillRect l="-2283" t="-4444" r="-913" b="-8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TextBox 69">
            <a:extLst>
              <a:ext uri="{FF2B5EF4-FFF2-40B4-BE49-F238E27FC236}">
                <a16:creationId xmlns:a16="http://schemas.microsoft.com/office/drawing/2014/main" id="{9096E513-7A48-4E1F-89D2-8B2F5E6AE82A}"/>
              </a:ext>
            </a:extLst>
          </p:cNvPr>
          <p:cNvSpPr txBox="1"/>
          <p:nvPr/>
        </p:nvSpPr>
        <p:spPr>
          <a:xfrm>
            <a:off x="6020058" y="5990539"/>
            <a:ext cx="5248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The perpendicular height is of the pyramid is </a:t>
            </a:r>
            <a:r>
              <a:rPr lang="en-GB" b="1" dirty="0"/>
              <a:t>27.1cm 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1068B24D-5F36-40C5-B378-F545BA2C3F5D}"/>
              </a:ext>
            </a:extLst>
          </p:cNvPr>
          <p:cNvCxnSpPr/>
          <p:nvPr/>
        </p:nvCxnSpPr>
        <p:spPr>
          <a:xfrm>
            <a:off x="8880583" y="5573131"/>
            <a:ext cx="12924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56826291-3ABA-4A44-87CE-6E317F105E58}"/>
              </a:ext>
            </a:extLst>
          </p:cNvPr>
          <p:cNvSpPr txBox="1"/>
          <p:nvPr/>
        </p:nvSpPr>
        <p:spPr>
          <a:xfrm>
            <a:off x="5990908" y="5318143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for audio</a:t>
            </a:r>
          </a:p>
        </p:txBody>
      </p:sp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7E19A4-3367-4C7D-AD1B-AE6F15457E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28147" y="4691968"/>
            <a:ext cx="607396" cy="60739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E86ECC5-5302-496B-BC2C-BCCF3A2893E8}"/>
              </a:ext>
            </a:extLst>
          </p:cNvPr>
          <p:cNvCxnSpPr/>
          <p:nvPr/>
        </p:nvCxnSpPr>
        <p:spPr>
          <a:xfrm>
            <a:off x="6100011" y="6359871"/>
            <a:ext cx="494312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912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66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EF5AE9F-3672-4E92-9EFB-3B5B001DC7C2}"/>
              </a:ext>
            </a:extLst>
          </p:cNvPr>
          <p:cNvGrpSpPr/>
          <p:nvPr/>
        </p:nvGrpSpPr>
        <p:grpSpPr>
          <a:xfrm>
            <a:off x="2372138" y="2305881"/>
            <a:ext cx="7142922" cy="1736034"/>
            <a:chOff x="2372138" y="2305881"/>
            <a:chExt cx="7142922" cy="17360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5B7CE00-7264-40C7-A75D-1248E60ADD97}"/>
                </a:ext>
              </a:extLst>
            </p:cNvPr>
            <p:cNvSpPr/>
            <p:nvPr/>
          </p:nvSpPr>
          <p:spPr>
            <a:xfrm>
              <a:off x="2372138" y="2305881"/>
              <a:ext cx="7142922" cy="173603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389842E-A689-4ABB-BA60-FE6D299CFCB5}"/>
                </a:ext>
              </a:extLst>
            </p:cNvPr>
            <p:cNvSpPr txBox="1"/>
            <p:nvPr/>
          </p:nvSpPr>
          <p:spPr>
            <a:xfrm>
              <a:off x="2743200" y="2756453"/>
              <a:ext cx="641746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Problems involving cuboids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1173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BC25C4E9-BC17-413F-A3EF-0BE3844ABE3A}"/>
              </a:ext>
            </a:extLst>
          </p:cNvPr>
          <p:cNvSpPr txBox="1"/>
          <p:nvPr/>
        </p:nvSpPr>
        <p:spPr>
          <a:xfrm>
            <a:off x="1603513" y="300192"/>
            <a:ext cx="921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ABCDEFGH is a cuboid.  Find the length of the diagonal AG shown below.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463EEB0-1B51-409B-8F9F-7835E769696F}"/>
              </a:ext>
            </a:extLst>
          </p:cNvPr>
          <p:cNvGrpSpPr/>
          <p:nvPr/>
        </p:nvGrpSpPr>
        <p:grpSpPr>
          <a:xfrm>
            <a:off x="3161742" y="1544744"/>
            <a:ext cx="6100936" cy="4445961"/>
            <a:chOff x="2984727" y="1677266"/>
            <a:chExt cx="6100936" cy="444596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9013435-39A3-4A96-8F4B-276B3F7581AE}"/>
                </a:ext>
              </a:extLst>
            </p:cNvPr>
            <p:cNvGrpSpPr/>
            <p:nvPr/>
          </p:nvGrpSpPr>
          <p:grpSpPr>
            <a:xfrm>
              <a:off x="2984727" y="1677266"/>
              <a:ext cx="5771971" cy="4400441"/>
              <a:chOff x="2528116" y="1107423"/>
              <a:chExt cx="5771971" cy="4400441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0C55AE30-5C30-48BE-A06F-266889772911}"/>
                  </a:ext>
                </a:extLst>
              </p:cNvPr>
              <p:cNvGrpSpPr/>
              <p:nvPr/>
            </p:nvGrpSpPr>
            <p:grpSpPr>
              <a:xfrm>
                <a:off x="2869094" y="1338471"/>
                <a:ext cx="5055704" cy="3806687"/>
                <a:chOff x="3173894" y="1404732"/>
                <a:chExt cx="5055704" cy="3806687"/>
              </a:xfrm>
            </p:grpSpPr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5287DBA4-42C1-4B9D-95A0-4E9A6D6B60E8}"/>
                    </a:ext>
                  </a:extLst>
                </p:cNvPr>
                <p:cNvGrpSpPr/>
                <p:nvPr/>
              </p:nvGrpSpPr>
              <p:grpSpPr>
                <a:xfrm>
                  <a:off x="3173894" y="1404732"/>
                  <a:ext cx="5055704" cy="3800061"/>
                  <a:chOff x="3717234" y="1802297"/>
                  <a:chExt cx="5055704" cy="3800061"/>
                </a:xfrm>
              </p:grpSpPr>
              <p:sp>
                <p:nvSpPr>
                  <p:cNvPr id="2" name="Rectangle 1">
                    <a:extLst>
                      <a:ext uri="{FF2B5EF4-FFF2-40B4-BE49-F238E27FC236}">
                        <a16:creationId xmlns:a16="http://schemas.microsoft.com/office/drawing/2014/main" id="{BF99E5CE-1461-49C7-A210-062828E26896}"/>
                      </a:ext>
                    </a:extLst>
                  </p:cNvPr>
                  <p:cNvSpPr/>
                  <p:nvPr/>
                </p:nvSpPr>
                <p:spPr>
                  <a:xfrm>
                    <a:off x="4757530" y="1802297"/>
                    <a:ext cx="4015408" cy="2305878"/>
                  </a:xfrm>
                  <a:prstGeom prst="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3" name="Rectangle 32">
                    <a:extLst>
                      <a:ext uri="{FF2B5EF4-FFF2-40B4-BE49-F238E27FC236}">
                        <a16:creationId xmlns:a16="http://schemas.microsoft.com/office/drawing/2014/main" id="{513221A1-0A63-4585-B497-E691CE29D64E}"/>
                      </a:ext>
                    </a:extLst>
                  </p:cNvPr>
                  <p:cNvSpPr/>
                  <p:nvPr/>
                </p:nvSpPr>
                <p:spPr>
                  <a:xfrm>
                    <a:off x="3717234" y="3293166"/>
                    <a:ext cx="4015408" cy="2305878"/>
                  </a:xfrm>
                  <a:prstGeom prst="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id="{9F692499-6A48-4F1E-B6A8-185D5E0ACA3A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3717234" y="1802297"/>
                    <a:ext cx="1040296" cy="149086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0BEB7C61-8F74-4C78-8210-738EDD20C4E7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3730486" y="4104863"/>
                    <a:ext cx="1040296" cy="149086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Connector 43">
                    <a:extLst>
                      <a:ext uri="{FF2B5EF4-FFF2-40B4-BE49-F238E27FC236}">
                        <a16:creationId xmlns:a16="http://schemas.microsoft.com/office/drawing/2014/main" id="{B165444A-FA74-4E97-A38B-B046D6016E4B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732642" y="4111489"/>
                    <a:ext cx="1040296" cy="149086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Straight Connector 44">
                    <a:extLst>
                      <a:ext uri="{FF2B5EF4-FFF2-40B4-BE49-F238E27FC236}">
                        <a16:creationId xmlns:a16="http://schemas.microsoft.com/office/drawing/2014/main" id="{EBB8E743-C103-46A9-BC0D-C5A5F9ECA6DD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732642" y="1818863"/>
                    <a:ext cx="1040296" cy="149086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14EB4891-B1DB-4D6B-BFC8-6B1195DCBE25}"/>
                    </a:ext>
                  </a:extLst>
                </p:cNvPr>
                <p:cNvCxnSpPr/>
                <p:nvPr/>
              </p:nvCxnSpPr>
              <p:spPr>
                <a:xfrm flipV="1">
                  <a:off x="3173894" y="1417984"/>
                  <a:ext cx="5055704" cy="379343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0C5E9FC-0DC2-408C-8450-C1D01D33713F}"/>
                  </a:ext>
                </a:extLst>
              </p:cNvPr>
              <p:cNvSpPr txBox="1"/>
              <p:nvPr/>
            </p:nvSpPr>
            <p:spPr>
              <a:xfrm>
                <a:off x="2577882" y="5065646"/>
                <a:ext cx="3177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A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4ED1DE8-23DA-4727-86A2-1DFC289D9017}"/>
                  </a:ext>
                </a:extLst>
              </p:cNvPr>
              <p:cNvSpPr txBox="1"/>
              <p:nvPr/>
            </p:nvSpPr>
            <p:spPr>
              <a:xfrm>
                <a:off x="6769408" y="5138532"/>
                <a:ext cx="309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B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92A6961-024D-4770-AE37-600D7C7C6D91}"/>
                  </a:ext>
                </a:extLst>
              </p:cNvPr>
              <p:cNvSpPr txBox="1"/>
              <p:nvPr/>
            </p:nvSpPr>
            <p:spPr>
              <a:xfrm>
                <a:off x="7982799" y="3429000"/>
                <a:ext cx="3080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C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0C336A-B318-463A-B917-B1512D8A030A}"/>
                  </a:ext>
                </a:extLst>
              </p:cNvPr>
              <p:cNvSpPr txBox="1"/>
              <p:nvPr/>
            </p:nvSpPr>
            <p:spPr>
              <a:xfrm>
                <a:off x="3582056" y="3429000"/>
                <a:ext cx="3273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D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ECED325-A106-49DA-A2A8-F33F08999267}"/>
                  </a:ext>
                </a:extLst>
              </p:cNvPr>
              <p:cNvSpPr txBox="1"/>
              <p:nvPr/>
            </p:nvSpPr>
            <p:spPr>
              <a:xfrm>
                <a:off x="2528116" y="2638122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E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06DC4C3-2C4F-4751-8A8F-54D6CEB9AA6C}"/>
                  </a:ext>
                </a:extLst>
              </p:cNvPr>
              <p:cNvSpPr txBox="1"/>
              <p:nvPr/>
            </p:nvSpPr>
            <p:spPr>
              <a:xfrm>
                <a:off x="6952929" y="2709280"/>
                <a:ext cx="2904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F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119D103-6936-45E4-B7A1-84A61AF7CD25}"/>
                  </a:ext>
                </a:extLst>
              </p:cNvPr>
              <p:cNvSpPr txBox="1"/>
              <p:nvPr/>
            </p:nvSpPr>
            <p:spPr>
              <a:xfrm>
                <a:off x="7969547" y="1127301"/>
                <a:ext cx="3305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G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567C017-006C-4E47-9879-D405AA8DB25C}"/>
                  </a:ext>
                </a:extLst>
              </p:cNvPr>
              <p:cNvSpPr txBox="1"/>
              <p:nvPr/>
            </p:nvSpPr>
            <p:spPr>
              <a:xfrm>
                <a:off x="3497995" y="1107423"/>
                <a:ext cx="3289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H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FEA4025-86F3-4024-8F2A-82E67B11D567}"/>
                </a:ext>
              </a:extLst>
            </p:cNvPr>
            <p:cNvSpPr txBox="1"/>
            <p:nvPr/>
          </p:nvSpPr>
          <p:spPr>
            <a:xfrm>
              <a:off x="5099716" y="5753895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34cm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C09E275-BA3D-4C1F-8892-F7A9FB4875DC}"/>
                </a:ext>
              </a:extLst>
            </p:cNvPr>
            <p:cNvSpPr txBox="1"/>
            <p:nvPr/>
          </p:nvSpPr>
          <p:spPr>
            <a:xfrm>
              <a:off x="7834757" y="4890054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25cm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7E0545F-6EC7-4A2C-B4DA-C4F2E48B5E3E}"/>
                </a:ext>
              </a:extLst>
            </p:cNvPr>
            <p:cNvSpPr txBox="1"/>
            <p:nvPr/>
          </p:nvSpPr>
          <p:spPr>
            <a:xfrm>
              <a:off x="8384830" y="2920954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28cm</a:t>
              </a:r>
            </a:p>
          </p:txBody>
        </p:sp>
      </p:grp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BB97757-C37D-4A0C-8E7F-601957F644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29754" y="5316573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B385B0-65CD-4C15-AF37-876C1E6F7052}"/>
              </a:ext>
            </a:extLst>
          </p:cNvPr>
          <p:cNvSpPr txBox="1"/>
          <p:nvPr/>
        </p:nvSpPr>
        <p:spPr>
          <a:xfrm>
            <a:off x="9302434" y="5968328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Click here</a:t>
            </a:r>
          </a:p>
          <a:p>
            <a:r>
              <a:rPr lang="en-GB" sz="1400" dirty="0"/>
              <a:t>for audio</a:t>
            </a:r>
          </a:p>
        </p:txBody>
      </p:sp>
    </p:spTree>
    <p:extLst>
      <p:ext uri="{BB962C8B-B14F-4D97-AF65-F5344CB8AC3E}">
        <p14:creationId xmlns:p14="http://schemas.microsoft.com/office/powerpoint/2010/main" val="197915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76363CFC-10DC-4BBE-9948-5C5F230CD386}"/>
              </a:ext>
            </a:extLst>
          </p:cNvPr>
          <p:cNvGrpSpPr/>
          <p:nvPr/>
        </p:nvGrpSpPr>
        <p:grpSpPr>
          <a:xfrm>
            <a:off x="7557873" y="5279260"/>
            <a:ext cx="3924124" cy="1159543"/>
            <a:chOff x="6087434" y="5443691"/>
            <a:chExt cx="3500055" cy="115954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84A9291-F3BE-4E79-9EB9-1712EC24FCB3}"/>
                </a:ext>
              </a:extLst>
            </p:cNvPr>
            <p:cNvSpPr/>
            <p:nvPr/>
          </p:nvSpPr>
          <p:spPr>
            <a:xfrm>
              <a:off x="6087434" y="5443691"/>
              <a:ext cx="3275265" cy="98944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8635294F-CEC4-4FE1-86A3-23473129F4EF}"/>
                    </a:ext>
                  </a:extLst>
                </p:cNvPr>
                <p:cNvSpPr txBox="1"/>
                <p:nvPr/>
              </p:nvSpPr>
              <p:spPr>
                <a:xfrm>
                  <a:off x="6169132" y="5526016"/>
                  <a:ext cx="3418357" cy="10772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600" dirty="0"/>
                    <a:t>I’ve drawn this diagonal AC and labelled</a:t>
                  </a:r>
                </a:p>
                <a:p>
                  <a:r>
                    <a:rPr lang="en-GB" sz="1600" dirty="0"/>
                    <a:t>it </a:t>
                  </a:r>
                  <a14:m>
                    <m:oMath xmlns:m="http://schemas.openxmlformats.org/officeDocument/2006/math"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a14:m>
                  <a:r>
                    <a:rPr lang="en-GB" sz="1600" dirty="0"/>
                    <a:t>. Now you can see we have a right</a:t>
                  </a:r>
                </a:p>
                <a:p>
                  <a:r>
                    <a:rPr lang="en-GB" sz="1600" dirty="0"/>
                    <a:t>angled triangle ACG, shaded in grey.</a:t>
                  </a: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8635294F-CEC4-4FE1-86A3-23473129F4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69132" y="5526016"/>
                  <a:ext cx="3418357" cy="1077218"/>
                </a:xfrm>
                <a:prstGeom prst="rect">
                  <a:avLst/>
                </a:prstGeom>
                <a:blipFill>
                  <a:blip r:embed="rId4"/>
                  <a:stretch>
                    <a:fillRect l="-954" t="-170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8268E66-E4F0-4425-BC53-3022017401D4}"/>
              </a:ext>
            </a:extLst>
          </p:cNvPr>
          <p:cNvGrpSpPr/>
          <p:nvPr/>
        </p:nvGrpSpPr>
        <p:grpSpPr>
          <a:xfrm>
            <a:off x="3054275" y="416723"/>
            <a:ext cx="6083450" cy="4406205"/>
            <a:chOff x="761649" y="1027047"/>
            <a:chExt cx="6083450" cy="440620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743A26E-2E9D-422A-9EBB-B0CFCEB03005}"/>
                </a:ext>
              </a:extLst>
            </p:cNvPr>
            <p:cNvGrpSpPr/>
            <p:nvPr/>
          </p:nvGrpSpPr>
          <p:grpSpPr>
            <a:xfrm>
              <a:off x="761649" y="1027047"/>
              <a:ext cx="6083450" cy="4406205"/>
              <a:chOff x="1861333" y="1041162"/>
              <a:chExt cx="6083450" cy="4406205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1A843FCB-7D35-4E3E-AE08-696C56077B0F}"/>
                  </a:ext>
                </a:extLst>
              </p:cNvPr>
              <p:cNvGrpSpPr/>
              <p:nvPr/>
            </p:nvGrpSpPr>
            <p:grpSpPr>
              <a:xfrm>
                <a:off x="2173357" y="1258958"/>
                <a:ext cx="5062330" cy="3803372"/>
                <a:chOff x="3167270" y="1404732"/>
                <a:chExt cx="5062330" cy="3803372"/>
              </a:xfrm>
            </p:grpSpPr>
            <p:sp>
              <p:nvSpPr>
                <p:cNvPr id="3" name="Freeform: Shape 2">
                  <a:extLst>
                    <a:ext uri="{FF2B5EF4-FFF2-40B4-BE49-F238E27FC236}">
                      <a16:creationId xmlns:a16="http://schemas.microsoft.com/office/drawing/2014/main" id="{E9A6963C-C283-4933-BE66-1B4F557CBD68}"/>
                    </a:ext>
                  </a:extLst>
                </p:cNvPr>
                <p:cNvSpPr/>
                <p:nvPr/>
              </p:nvSpPr>
              <p:spPr>
                <a:xfrm>
                  <a:off x="3167270" y="1417983"/>
                  <a:ext cx="5062330" cy="3790121"/>
                </a:xfrm>
                <a:custGeom>
                  <a:avLst/>
                  <a:gdLst>
                    <a:gd name="connsiteX0" fmla="*/ 0 w 5062330"/>
                    <a:gd name="connsiteY0" fmla="*/ 3790121 h 3790121"/>
                    <a:gd name="connsiteX1" fmla="*/ 5062330 w 5062330"/>
                    <a:gd name="connsiteY1" fmla="*/ 0 h 3790121"/>
                    <a:gd name="connsiteX2" fmla="*/ 5062330 w 5062330"/>
                    <a:gd name="connsiteY2" fmla="*/ 2305878 h 3790121"/>
                    <a:gd name="connsiteX3" fmla="*/ 0 w 5062330"/>
                    <a:gd name="connsiteY3" fmla="*/ 3790121 h 3790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62330" h="3790121">
                      <a:moveTo>
                        <a:pt x="0" y="3790121"/>
                      </a:moveTo>
                      <a:lnTo>
                        <a:pt x="5062330" y="0"/>
                      </a:lnTo>
                      <a:lnTo>
                        <a:pt x="5062330" y="2305878"/>
                      </a:lnTo>
                      <a:lnTo>
                        <a:pt x="0" y="3790121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5287DBA4-42C1-4B9D-95A0-4E9A6D6B60E8}"/>
                    </a:ext>
                  </a:extLst>
                </p:cNvPr>
                <p:cNvGrpSpPr/>
                <p:nvPr/>
              </p:nvGrpSpPr>
              <p:grpSpPr>
                <a:xfrm>
                  <a:off x="3173894" y="1404732"/>
                  <a:ext cx="5055704" cy="3800061"/>
                  <a:chOff x="3717234" y="1802297"/>
                  <a:chExt cx="5055704" cy="3800061"/>
                </a:xfrm>
              </p:grpSpPr>
              <p:sp>
                <p:nvSpPr>
                  <p:cNvPr id="2" name="Rectangle 1">
                    <a:extLst>
                      <a:ext uri="{FF2B5EF4-FFF2-40B4-BE49-F238E27FC236}">
                        <a16:creationId xmlns:a16="http://schemas.microsoft.com/office/drawing/2014/main" id="{BF99E5CE-1461-49C7-A210-062828E26896}"/>
                      </a:ext>
                    </a:extLst>
                  </p:cNvPr>
                  <p:cNvSpPr/>
                  <p:nvPr/>
                </p:nvSpPr>
                <p:spPr>
                  <a:xfrm>
                    <a:off x="4757530" y="1802297"/>
                    <a:ext cx="4015408" cy="2305878"/>
                  </a:xfrm>
                  <a:prstGeom prst="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3" name="Rectangle 32">
                    <a:extLst>
                      <a:ext uri="{FF2B5EF4-FFF2-40B4-BE49-F238E27FC236}">
                        <a16:creationId xmlns:a16="http://schemas.microsoft.com/office/drawing/2014/main" id="{513221A1-0A63-4585-B497-E691CE29D64E}"/>
                      </a:ext>
                    </a:extLst>
                  </p:cNvPr>
                  <p:cNvSpPr/>
                  <p:nvPr/>
                </p:nvSpPr>
                <p:spPr>
                  <a:xfrm>
                    <a:off x="3717234" y="3293166"/>
                    <a:ext cx="4015408" cy="2305878"/>
                  </a:xfrm>
                  <a:prstGeom prst="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id="{9F692499-6A48-4F1E-B6A8-185D5E0ACA3A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3717234" y="1802297"/>
                    <a:ext cx="1040296" cy="149086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0BEB7C61-8F74-4C78-8210-738EDD20C4E7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3730486" y="4104863"/>
                    <a:ext cx="1040296" cy="149086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Connector 43">
                    <a:extLst>
                      <a:ext uri="{FF2B5EF4-FFF2-40B4-BE49-F238E27FC236}">
                        <a16:creationId xmlns:a16="http://schemas.microsoft.com/office/drawing/2014/main" id="{B165444A-FA74-4E97-A38B-B046D6016E4B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732642" y="4111489"/>
                    <a:ext cx="1040296" cy="149086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Straight Connector 44">
                    <a:extLst>
                      <a:ext uri="{FF2B5EF4-FFF2-40B4-BE49-F238E27FC236}">
                        <a16:creationId xmlns:a16="http://schemas.microsoft.com/office/drawing/2014/main" id="{EBB8E743-C103-46A9-BC0D-C5A5F9ECA6DD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732642" y="1818863"/>
                    <a:ext cx="1040296" cy="149086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" name="Freeform: Shape 4">
                  <a:extLst>
                    <a:ext uri="{FF2B5EF4-FFF2-40B4-BE49-F238E27FC236}">
                      <a16:creationId xmlns:a16="http://schemas.microsoft.com/office/drawing/2014/main" id="{99FB98DB-9705-404D-9E60-6A7A53B1CF9C}"/>
                    </a:ext>
                  </a:extLst>
                </p:cNvPr>
                <p:cNvSpPr/>
                <p:nvPr/>
              </p:nvSpPr>
              <p:spPr>
                <a:xfrm>
                  <a:off x="7938052" y="3366052"/>
                  <a:ext cx="291548" cy="450574"/>
                </a:xfrm>
                <a:custGeom>
                  <a:avLst/>
                  <a:gdLst>
                    <a:gd name="connsiteX0" fmla="*/ 291548 w 291548"/>
                    <a:gd name="connsiteY0" fmla="*/ 0 h 450574"/>
                    <a:gd name="connsiteX1" fmla="*/ 0 w 291548"/>
                    <a:gd name="connsiteY1" fmla="*/ 92765 h 450574"/>
                    <a:gd name="connsiteX2" fmla="*/ 0 w 291548"/>
                    <a:gd name="connsiteY2" fmla="*/ 450574 h 450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1548" h="450574">
                      <a:moveTo>
                        <a:pt x="291548" y="0"/>
                      </a:moveTo>
                      <a:lnTo>
                        <a:pt x="0" y="92765"/>
                      </a:lnTo>
                      <a:lnTo>
                        <a:pt x="0" y="450574"/>
                      </a:ln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154A3B2-8C43-4935-ADD6-A055CF519345}"/>
                  </a:ext>
                </a:extLst>
              </p:cNvPr>
              <p:cNvSpPr txBox="1"/>
              <p:nvPr/>
            </p:nvSpPr>
            <p:spPr>
              <a:xfrm>
                <a:off x="1911099" y="4999385"/>
                <a:ext cx="3177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A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ECB4AD3-5D00-4773-A674-B4C02CD0441E}"/>
                  </a:ext>
                </a:extLst>
              </p:cNvPr>
              <p:cNvSpPr txBox="1"/>
              <p:nvPr/>
            </p:nvSpPr>
            <p:spPr>
              <a:xfrm>
                <a:off x="6102625" y="5072271"/>
                <a:ext cx="309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B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FB15EA4-2E7D-4461-98C4-824A52A61A1C}"/>
                  </a:ext>
                </a:extLst>
              </p:cNvPr>
              <p:cNvSpPr txBox="1"/>
              <p:nvPr/>
            </p:nvSpPr>
            <p:spPr>
              <a:xfrm>
                <a:off x="7316016" y="3362739"/>
                <a:ext cx="3080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C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3D6AAD3-0013-414D-8950-9073AE94A7AE}"/>
                  </a:ext>
                </a:extLst>
              </p:cNvPr>
              <p:cNvSpPr txBox="1"/>
              <p:nvPr/>
            </p:nvSpPr>
            <p:spPr>
              <a:xfrm>
                <a:off x="2915273" y="3362739"/>
                <a:ext cx="3273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D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B9F8055-820F-4090-9DE6-CF506E987F36}"/>
                  </a:ext>
                </a:extLst>
              </p:cNvPr>
              <p:cNvSpPr txBox="1"/>
              <p:nvPr/>
            </p:nvSpPr>
            <p:spPr>
              <a:xfrm>
                <a:off x="1861333" y="2571861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E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ED85508-0C73-49C6-A159-020797DD06EE}"/>
                  </a:ext>
                </a:extLst>
              </p:cNvPr>
              <p:cNvSpPr txBox="1"/>
              <p:nvPr/>
            </p:nvSpPr>
            <p:spPr>
              <a:xfrm>
                <a:off x="6286146" y="2643019"/>
                <a:ext cx="2904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F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C50F676-CEA8-4193-AC1F-628340FBCFDA}"/>
                  </a:ext>
                </a:extLst>
              </p:cNvPr>
              <p:cNvSpPr txBox="1"/>
              <p:nvPr/>
            </p:nvSpPr>
            <p:spPr>
              <a:xfrm>
                <a:off x="7302764" y="1061040"/>
                <a:ext cx="3305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G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FFA21E0-5A3F-4D50-B886-9BD5372FF313}"/>
                  </a:ext>
                </a:extLst>
              </p:cNvPr>
              <p:cNvSpPr txBox="1"/>
              <p:nvPr/>
            </p:nvSpPr>
            <p:spPr>
              <a:xfrm>
                <a:off x="2831212" y="1041162"/>
                <a:ext cx="3289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H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78B9B30-3E50-4371-AB84-F2315CD34E51}"/>
                  </a:ext>
                </a:extLst>
              </p:cNvPr>
              <p:cNvSpPr txBox="1"/>
              <p:nvPr/>
            </p:nvSpPr>
            <p:spPr>
              <a:xfrm>
                <a:off x="3932332" y="5078035"/>
                <a:ext cx="7008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34cm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5D0FD55-1999-4AE7-99ED-5CAE94437014}"/>
                  </a:ext>
                </a:extLst>
              </p:cNvPr>
              <p:cNvSpPr txBox="1"/>
              <p:nvPr/>
            </p:nvSpPr>
            <p:spPr>
              <a:xfrm>
                <a:off x="6693877" y="4240841"/>
                <a:ext cx="7008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25cm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10A0323-7D2A-45E2-BE2E-D45D6E685DC5}"/>
                  </a:ext>
                </a:extLst>
              </p:cNvPr>
              <p:cNvSpPr txBox="1"/>
              <p:nvPr/>
            </p:nvSpPr>
            <p:spPr>
              <a:xfrm>
                <a:off x="7243950" y="2271741"/>
                <a:ext cx="7008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28cm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09A39184-DB7E-44C0-B0AF-B175A9B469FC}"/>
                    </a:ext>
                  </a:extLst>
                </p:cNvPr>
                <p:cNvSpPr txBox="1"/>
                <p:nvPr/>
              </p:nvSpPr>
              <p:spPr>
                <a:xfrm>
                  <a:off x="3653823" y="3822099"/>
                  <a:ext cx="42639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GB" sz="24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09A39184-DB7E-44C0-B0AF-B175A9B469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3823" y="3822099"/>
                  <a:ext cx="426399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F4761FE-4912-4443-A7D0-EFAE4BAD1617}"/>
                </a:ext>
              </a:extLst>
            </p:cNvPr>
            <p:cNvSpPr/>
            <p:nvPr/>
          </p:nvSpPr>
          <p:spPr>
            <a:xfrm>
              <a:off x="4651522" y="4717770"/>
              <a:ext cx="675861" cy="318052"/>
            </a:xfrm>
            <a:custGeom>
              <a:avLst/>
              <a:gdLst>
                <a:gd name="connsiteX0" fmla="*/ 675861 w 675861"/>
                <a:gd name="connsiteY0" fmla="*/ 0 h 318052"/>
                <a:gd name="connsiteX1" fmla="*/ 251791 w 675861"/>
                <a:gd name="connsiteY1" fmla="*/ 0 h 318052"/>
                <a:gd name="connsiteX2" fmla="*/ 0 w 675861"/>
                <a:gd name="connsiteY2" fmla="*/ 318052 h 318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5861" h="318052">
                  <a:moveTo>
                    <a:pt x="675861" y="0"/>
                  </a:moveTo>
                  <a:lnTo>
                    <a:pt x="251791" y="0"/>
                  </a:lnTo>
                  <a:lnTo>
                    <a:pt x="0" y="31805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A49B19C-F9BB-4CEC-936F-ECF0543AB5A9}"/>
              </a:ext>
            </a:extLst>
          </p:cNvPr>
          <p:cNvGrpSpPr/>
          <p:nvPr/>
        </p:nvGrpSpPr>
        <p:grpSpPr>
          <a:xfrm>
            <a:off x="1231286" y="5119697"/>
            <a:ext cx="4807731" cy="1184526"/>
            <a:chOff x="1201212" y="4951231"/>
            <a:chExt cx="4807731" cy="1184526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4745946-5DBD-4824-BC7F-0C368DC7E7F2}"/>
                </a:ext>
              </a:extLst>
            </p:cNvPr>
            <p:cNvSpPr/>
            <p:nvPr/>
          </p:nvSpPr>
          <p:spPr>
            <a:xfrm>
              <a:off x="1201212" y="4951231"/>
              <a:ext cx="4807731" cy="118452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2666DE22-CA19-4094-9A47-B06391102095}"/>
                    </a:ext>
                  </a:extLst>
                </p:cNvPr>
                <p:cNvSpPr txBox="1"/>
                <p:nvPr/>
              </p:nvSpPr>
              <p:spPr>
                <a:xfrm>
                  <a:off x="1254220" y="5004239"/>
                  <a:ext cx="4431021" cy="10772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600" dirty="0"/>
                    <a:t>To find AG using the grey right angled triangle ACG,</a:t>
                  </a:r>
                </a:p>
                <a:p>
                  <a:r>
                    <a:rPr lang="en-GB" sz="1600" dirty="0"/>
                    <a:t>we need to know side AC, which  I have labelled </a:t>
                  </a:r>
                  <a14:m>
                    <m:oMath xmlns:m="http://schemas.openxmlformats.org/officeDocument/2006/math"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a14:m>
                  <a:r>
                    <a:rPr lang="en-GB" sz="1600" dirty="0"/>
                    <a:t>.</a:t>
                  </a:r>
                </a:p>
                <a:p>
                  <a:r>
                    <a:rPr lang="en-GB" sz="1600" dirty="0"/>
                    <a:t>We know side CG is 28cm so we could then use </a:t>
                  </a:r>
                </a:p>
                <a:p>
                  <a:r>
                    <a:rPr lang="en-GB" sz="1600" dirty="0"/>
                    <a:t>Pythagoras to find AG.  We need to find </a:t>
                  </a:r>
                  <a14:m>
                    <m:oMath xmlns:m="http://schemas.openxmlformats.org/officeDocument/2006/math"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endParaRPr lang="en-GB" sz="1600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2666DE22-CA19-4094-9A47-B063911020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54220" y="5004239"/>
                  <a:ext cx="4431021" cy="1077218"/>
                </a:xfrm>
                <a:prstGeom prst="rect">
                  <a:avLst/>
                </a:prstGeom>
                <a:blipFill>
                  <a:blip r:embed="rId6"/>
                  <a:stretch>
                    <a:fillRect l="-825" t="-1705" b="-681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88FE30A-94E2-49C8-A05A-5C10ADD36E01}"/>
              </a:ext>
            </a:extLst>
          </p:cNvPr>
          <p:cNvCxnSpPr>
            <a:cxnSpLocks/>
          </p:cNvCxnSpPr>
          <p:nvPr/>
        </p:nvCxnSpPr>
        <p:spPr>
          <a:xfrm flipH="1" flipV="1">
            <a:off x="6159649" y="3689145"/>
            <a:ext cx="1268847" cy="16726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0C63200-4965-4D0D-84EB-52E8021E06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52410" y="3801202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772321C-4D49-49D3-B614-7D10417C2873}"/>
              </a:ext>
            </a:extLst>
          </p:cNvPr>
          <p:cNvSpPr txBox="1"/>
          <p:nvPr/>
        </p:nvSpPr>
        <p:spPr>
          <a:xfrm>
            <a:off x="9525977" y="4453371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Click here</a:t>
            </a:r>
          </a:p>
          <a:p>
            <a:r>
              <a:rPr lang="en-GB" sz="1400" dirty="0"/>
              <a:t>for audio</a:t>
            </a:r>
          </a:p>
        </p:txBody>
      </p:sp>
    </p:spTree>
    <p:extLst>
      <p:ext uri="{BB962C8B-B14F-4D97-AF65-F5344CB8AC3E}">
        <p14:creationId xmlns:p14="http://schemas.microsoft.com/office/powerpoint/2010/main" val="197435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49F049C-D1B1-4A15-B215-A1690E6A9D0D}"/>
              </a:ext>
            </a:extLst>
          </p:cNvPr>
          <p:cNvSpPr/>
          <p:nvPr/>
        </p:nvSpPr>
        <p:spPr>
          <a:xfrm>
            <a:off x="7498080" y="5662879"/>
            <a:ext cx="3559126" cy="7519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E4AD50-F59C-4D87-8A6E-5E7B7BFDE14C}"/>
              </a:ext>
            </a:extLst>
          </p:cNvPr>
          <p:cNvSpPr txBox="1"/>
          <p:nvPr/>
        </p:nvSpPr>
        <p:spPr>
          <a:xfrm>
            <a:off x="4311780" y="315564"/>
            <a:ext cx="1727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Finding AC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1BF27D8-0512-45C9-BB9A-C0E95B2E19B2}"/>
              </a:ext>
            </a:extLst>
          </p:cNvPr>
          <p:cNvGrpSpPr/>
          <p:nvPr/>
        </p:nvGrpSpPr>
        <p:grpSpPr>
          <a:xfrm>
            <a:off x="1327519" y="1517444"/>
            <a:ext cx="6083450" cy="4406205"/>
            <a:chOff x="1592562" y="1530697"/>
            <a:chExt cx="6083450" cy="440620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66C3670-D4AD-48E4-A850-221AC1914D0F}"/>
                </a:ext>
              </a:extLst>
            </p:cNvPr>
            <p:cNvGrpSpPr/>
            <p:nvPr/>
          </p:nvGrpSpPr>
          <p:grpSpPr>
            <a:xfrm>
              <a:off x="1592562" y="1530697"/>
              <a:ext cx="6083450" cy="4406205"/>
              <a:chOff x="2997292" y="416027"/>
              <a:chExt cx="6083450" cy="4406205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96638137-E99C-48DD-AA7B-CC14AE051AFE}"/>
                  </a:ext>
                </a:extLst>
              </p:cNvPr>
              <p:cNvSpPr/>
              <p:nvPr/>
            </p:nvSpPr>
            <p:spPr>
              <a:xfrm>
                <a:off x="3311412" y="2941983"/>
                <a:ext cx="5049078" cy="1497495"/>
              </a:xfrm>
              <a:custGeom>
                <a:avLst/>
                <a:gdLst>
                  <a:gd name="connsiteX0" fmla="*/ 0 w 5062331"/>
                  <a:gd name="connsiteY0" fmla="*/ 1470991 h 1484243"/>
                  <a:gd name="connsiteX1" fmla="*/ 4015409 w 5062331"/>
                  <a:gd name="connsiteY1" fmla="*/ 1484243 h 1484243"/>
                  <a:gd name="connsiteX2" fmla="*/ 5062331 w 5062331"/>
                  <a:gd name="connsiteY2" fmla="*/ 0 h 1484243"/>
                  <a:gd name="connsiteX3" fmla="*/ 0 w 5062331"/>
                  <a:gd name="connsiteY3" fmla="*/ 1470991 h 1484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62331" h="1484243">
                    <a:moveTo>
                      <a:pt x="0" y="1470991"/>
                    </a:moveTo>
                    <a:lnTo>
                      <a:pt x="4015409" y="1484243"/>
                    </a:lnTo>
                    <a:lnTo>
                      <a:pt x="5062331" y="0"/>
                    </a:lnTo>
                    <a:lnTo>
                      <a:pt x="0" y="1470991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D8268E66-E4F0-4425-BC53-3022017401D4}"/>
                  </a:ext>
                </a:extLst>
              </p:cNvPr>
              <p:cNvGrpSpPr/>
              <p:nvPr/>
            </p:nvGrpSpPr>
            <p:grpSpPr>
              <a:xfrm>
                <a:off x="2997292" y="416027"/>
                <a:ext cx="6083450" cy="4406205"/>
                <a:chOff x="761649" y="1027047"/>
                <a:chExt cx="6083450" cy="4406205"/>
              </a:xfrm>
              <a:noFill/>
            </p:grpSpPr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C743A26E-2E9D-422A-9EBB-B0CFCEB03005}"/>
                    </a:ext>
                  </a:extLst>
                </p:cNvPr>
                <p:cNvGrpSpPr/>
                <p:nvPr/>
              </p:nvGrpSpPr>
              <p:grpSpPr>
                <a:xfrm>
                  <a:off x="761649" y="1027047"/>
                  <a:ext cx="6083450" cy="4406205"/>
                  <a:chOff x="1861333" y="1041162"/>
                  <a:chExt cx="6083450" cy="4406205"/>
                </a:xfrm>
                <a:grpFill/>
              </p:grpSpPr>
              <p:grpSp>
                <p:nvGrpSpPr>
                  <p:cNvPr id="6" name="Group 5">
                    <a:extLst>
                      <a:ext uri="{FF2B5EF4-FFF2-40B4-BE49-F238E27FC236}">
                        <a16:creationId xmlns:a16="http://schemas.microsoft.com/office/drawing/2014/main" id="{1A843FCB-7D35-4E3E-AE08-696C56077B0F}"/>
                      </a:ext>
                    </a:extLst>
                  </p:cNvPr>
                  <p:cNvGrpSpPr/>
                  <p:nvPr/>
                </p:nvGrpSpPr>
                <p:grpSpPr>
                  <a:xfrm>
                    <a:off x="2173357" y="1258958"/>
                    <a:ext cx="5062330" cy="3803372"/>
                    <a:chOff x="3167270" y="1404732"/>
                    <a:chExt cx="5062330" cy="3803372"/>
                  </a:xfrm>
                  <a:grpFill/>
                </p:grpSpPr>
                <p:sp>
                  <p:nvSpPr>
                    <p:cNvPr id="3" name="Freeform: Shape 2">
                      <a:extLst>
                        <a:ext uri="{FF2B5EF4-FFF2-40B4-BE49-F238E27FC236}">
                          <a16:creationId xmlns:a16="http://schemas.microsoft.com/office/drawing/2014/main" id="{E9A6963C-C283-4933-BE66-1B4F557CBD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67270" y="1417983"/>
                      <a:ext cx="5062330" cy="3790121"/>
                    </a:xfrm>
                    <a:custGeom>
                      <a:avLst/>
                      <a:gdLst>
                        <a:gd name="connsiteX0" fmla="*/ 0 w 5062330"/>
                        <a:gd name="connsiteY0" fmla="*/ 3790121 h 3790121"/>
                        <a:gd name="connsiteX1" fmla="*/ 5062330 w 5062330"/>
                        <a:gd name="connsiteY1" fmla="*/ 0 h 3790121"/>
                        <a:gd name="connsiteX2" fmla="*/ 5062330 w 5062330"/>
                        <a:gd name="connsiteY2" fmla="*/ 2305878 h 3790121"/>
                        <a:gd name="connsiteX3" fmla="*/ 0 w 5062330"/>
                        <a:gd name="connsiteY3" fmla="*/ 3790121 h 37901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062330" h="3790121">
                          <a:moveTo>
                            <a:pt x="0" y="3790121"/>
                          </a:moveTo>
                          <a:lnTo>
                            <a:pt x="5062330" y="0"/>
                          </a:lnTo>
                          <a:lnTo>
                            <a:pt x="5062330" y="2305878"/>
                          </a:lnTo>
                          <a:lnTo>
                            <a:pt x="0" y="3790121"/>
                          </a:lnTo>
                          <a:close/>
                        </a:path>
                      </a:pathLst>
                    </a:cu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grpSp>
                  <p:nvGrpSpPr>
                    <p:cNvPr id="46" name="Group 45">
                      <a:extLst>
                        <a:ext uri="{FF2B5EF4-FFF2-40B4-BE49-F238E27FC236}">
                          <a16:creationId xmlns:a16="http://schemas.microsoft.com/office/drawing/2014/main" id="{5287DBA4-42C1-4B9D-95A0-4E9A6D6B60E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73894" y="1404732"/>
                      <a:ext cx="5055704" cy="3800061"/>
                      <a:chOff x="3717234" y="1802297"/>
                      <a:chExt cx="5055704" cy="3800061"/>
                    </a:xfrm>
                    <a:grpFill/>
                  </p:grpSpPr>
                  <p:sp>
                    <p:nvSpPr>
                      <p:cNvPr id="2" name="Rectangle 1">
                        <a:extLst>
                          <a:ext uri="{FF2B5EF4-FFF2-40B4-BE49-F238E27FC236}">
                            <a16:creationId xmlns:a16="http://schemas.microsoft.com/office/drawing/2014/main" id="{BF99E5CE-1461-49C7-A210-062828E268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57530" y="1802297"/>
                        <a:ext cx="4015408" cy="2305878"/>
                      </a:xfrm>
                      <a:prstGeom prst="rect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33" name="Rectangle 32">
                        <a:extLst>
                          <a:ext uri="{FF2B5EF4-FFF2-40B4-BE49-F238E27FC236}">
                            <a16:creationId xmlns:a16="http://schemas.microsoft.com/office/drawing/2014/main" id="{513221A1-0A63-4585-B497-E691CE29D6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17234" y="3293166"/>
                        <a:ext cx="4015408" cy="2305878"/>
                      </a:xfrm>
                      <a:prstGeom prst="rect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cxnSp>
                    <p:nvCxnSpPr>
                      <p:cNvPr id="41" name="Straight Connector 40">
                        <a:extLst>
                          <a:ext uri="{FF2B5EF4-FFF2-40B4-BE49-F238E27FC236}">
                            <a16:creationId xmlns:a16="http://schemas.microsoft.com/office/drawing/2014/main" id="{9F692499-6A48-4F1E-B6A8-185D5E0ACA3A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3717234" y="1802297"/>
                        <a:ext cx="1040296" cy="1490869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3" name="Straight Connector 42">
                        <a:extLst>
                          <a:ext uri="{FF2B5EF4-FFF2-40B4-BE49-F238E27FC236}">
                            <a16:creationId xmlns:a16="http://schemas.microsoft.com/office/drawing/2014/main" id="{0BEB7C61-8F74-4C78-8210-738EDD20C4E7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3730486" y="4104863"/>
                        <a:ext cx="1040296" cy="1490869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4" name="Straight Connector 43">
                        <a:extLst>
                          <a:ext uri="{FF2B5EF4-FFF2-40B4-BE49-F238E27FC236}">
                            <a16:creationId xmlns:a16="http://schemas.microsoft.com/office/drawing/2014/main" id="{B165444A-FA74-4E97-A38B-B046D6016E4B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7732642" y="4111489"/>
                        <a:ext cx="1040296" cy="1490869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5" name="Straight Connector 44">
                        <a:extLst>
                          <a:ext uri="{FF2B5EF4-FFF2-40B4-BE49-F238E27FC236}">
                            <a16:creationId xmlns:a16="http://schemas.microsoft.com/office/drawing/2014/main" id="{EBB8E743-C103-46A9-BC0D-C5A5F9ECA6DD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7732642" y="1818863"/>
                        <a:ext cx="1040296" cy="1490869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5" name="Freeform: Shape 4">
                      <a:extLst>
                        <a:ext uri="{FF2B5EF4-FFF2-40B4-BE49-F238E27FC236}">
                          <a16:creationId xmlns:a16="http://schemas.microsoft.com/office/drawing/2014/main" id="{99FB98DB-9705-404D-9E60-6A7A53B1C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8052" y="3366052"/>
                      <a:ext cx="291548" cy="450574"/>
                    </a:xfrm>
                    <a:custGeom>
                      <a:avLst/>
                      <a:gdLst>
                        <a:gd name="connsiteX0" fmla="*/ 291548 w 291548"/>
                        <a:gd name="connsiteY0" fmla="*/ 0 h 450574"/>
                        <a:gd name="connsiteX1" fmla="*/ 0 w 291548"/>
                        <a:gd name="connsiteY1" fmla="*/ 92765 h 450574"/>
                        <a:gd name="connsiteX2" fmla="*/ 0 w 291548"/>
                        <a:gd name="connsiteY2" fmla="*/ 450574 h 4505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91548" h="450574">
                          <a:moveTo>
                            <a:pt x="291548" y="0"/>
                          </a:moveTo>
                          <a:lnTo>
                            <a:pt x="0" y="92765"/>
                          </a:lnTo>
                          <a:lnTo>
                            <a:pt x="0" y="450574"/>
                          </a:lnTo>
                        </a:path>
                      </a:pathLst>
                    </a:cu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9154A3B2-8C43-4935-ADD6-A055CF519345}"/>
                      </a:ext>
                    </a:extLst>
                  </p:cNvPr>
                  <p:cNvSpPr txBox="1"/>
                  <p:nvPr/>
                </p:nvSpPr>
                <p:spPr>
                  <a:xfrm>
                    <a:off x="1911099" y="4999385"/>
                    <a:ext cx="317716" cy="369332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dirty="0"/>
                      <a:t>A</a:t>
                    </a:r>
                  </a:p>
                </p:txBody>
              </p:sp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5ECB4AD3-5D00-4773-A674-B4C02CD0441E}"/>
                      </a:ext>
                    </a:extLst>
                  </p:cNvPr>
                  <p:cNvSpPr txBox="1"/>
                  <p:nvPr/>
                </p:nvSpPr>
                <p:spPr>
                  <a:xfrm>
                    <a:off x="6102625" y="5072271"/>
                    <a:ext cx="309700" cy="369332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dirty="0"/>
                      <a:t>B</a:t>
                    </a:r>
                  </a:p>
                </p:txBody>
              </p:sp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6FB15EA4-2E7D-4461-98C4-824A52A61A1C}"/>
                      </a:ext>
                    </a:extLst>
                  </p:cNvPr>
                  <p:cNvSpPr txBox="1"/>
                  <p:nvPr/>
                </p:nvSpPr>
                <p:spPr>
                  <a:xfrm>
                    <a:off x="7316016" y="3362739"/>
                    <a:ext cx="308098" cy="369332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dirty="0"/>
                      <a:t>C</a:t>
                    </a:r>
                  </a:p>
                </p:txBody>
              </p:sp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73D6AAD3-0013-414D-8950-9073AE94A7AE}"/>
                      </a:ext>
                    </a:extLst>
                  </p:cNvPr>
                  <p:cNvSpPr txBox="1"/>
                  <p:nvPr/>
                </p:nvSpPr>
                <p:spPr>
                  <a:xfrm>
                    <a:off x="2915273" y="3362739"/>
                    <a:ext cx="327334" cy="369332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dirty="0"/>
                      <a:t>D</a:t>
                    </a:r>
                  </a:p>
                </p:txBody>
              </p:sp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BB9F8055-820F-4090-9DE6-CF506E987F36}"/>
                      </a:ext>
                    </a:extLst>
                  </p:cNvPr>
                  <p:cNvSpPr txBox="1"/>
                  <p:nvPr/>
                </p:nvSpPr>
                <p:spPr>
                  <a:xfrm>
                    <a:off x="1861333" y="2571861"/>
                    <a:ext cx="296876" cy="369332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dirty="0"/>
                      <a:t>E</a:t>
                    </a:r>
                  </a:p>
                </p:txBody>
              </p:sp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7ED85508-0C73-49C6-A159-020797DD06EE}"/>
                      </a:ext>
                    </a:extLst>
                  </p:cNvPr>
                  <p:cNvSpPr txBox="1"/>
                  <p:nvPr/>
                </p:nvSpPr>
                <p:spPr>
                  <a:xfrm>
                    <a:off x="6286146" y="2643019"/>
                    <a:ext cx="290464" cy="369332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dirty="0"/>
                      <a:t>F</a:t>
                    </a:r>
                  </a:p>
                </p:txBody>
              </p:sp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3C50F676-CEA8-4193-AC1F-628340FBCFDA}"/>
                      </a:ext>
                    </a:extLst>
                  </p:cNvPr>
                  <p:cNvSpPr txBox="1"/>
                  <p:nvPr/>
                </p:nvSpPr>
                <p:spPr>
                  <a:xfrm>
                    <a:off x="7302764" y="1061040"/>
                    <a:ext cx="330540" cy="369332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dirty="0"/>
                      <a:t>G</a:t>
                    </a:r>
                  </a:p>
                </p:txBody>
              </p:sp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2FFA21E0-5A3F-4D50-B886-9BD5372FF313}"/>
                      </a:ext>
                    </a:extLst>
                  </p:cNvPr>
                  <p:cNvSpPr txBox="1"/>
                  <p:nvPr/>
                </p:nvSpPr>
                <p:spPr>
                  <a:xfrm>
                    <a:off x="2831212" y="1041162"/>
                    <a:ext cx="328936" cy="369332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dirty="0"/>
                      <a:t>H</a:t>
                    </a:r>
                  </a:p>
                </p:txBody>
              </p:sp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078B9B30-3E50-4371-AB84-F2315CD34E51}"/>
                      </a:ext>
                    </a:extLst>
                  </p:cNvPr>
                  <p:cNvSpPr txBox="1"/>
                  <p:nvPr/>
                </p:nvSpPr>
                <p:spPr>
                  <a:xfrm>
                    <a:off x="3932332" y="5078035"/>
                    <a:ext cx="700833" cy="369332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dirty="0"/>
                      <a:t>34cm</a:t>
                    </a:r>
                  </a:p>
                </p:txBody>
              </p:sp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55D0FD55-1999-4AE7-99ED-5CAE94437014}"/>
                      </a:ext>
                    </a:extLst>
                  </p:cNvPr>
                  <p:cNvSpPr txBox="1"/>
                  <p:nvPr/>
                </p:nvSpPr>
                <p:spPr>
                  <a:xfrm>
                    <a:off x="6693877" y="4240841"/>
                    <a:ext cx="700833" cy="369332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dirty="0"/>
                      <a:t>25cm</a:t>
                    </a:r>
                  </a:p>
                </p:txBody>
              </p:sp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410A0323-7D2A-45E2-BE2E-D45D6E685DC5}"/>
                      </a:ext>
                    </a:extLst>
                  </p:cNvPr>
                  <p:cNvSpPr txBox="1"/>
                  <p:nvPr/>
                </p:nvSpPr>
                <p:spPr>
                  <a:xfrm>
                    <a:off x="7243950" y="2271741"/>
                    <a:ext cx="700833" cy="369332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dirty="0"/>
                      <a:t>28cm</a:t>
                    </a:r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8" name="TextBox 27">
                      <a:extLst>
                        <a:ext uri="{FF2B5EF4-FFF2-40B4-BE49-F238E27FC236}">
                          <a16:creationId xmlns:a16="http://schemas.microsoft.com/office/drawing/2014/main" id="{09A39184-DB7E-44C0-B0AF-B175A9B469F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653823" y="3822099"/>
                      <a:ext cx="426399" cy="461665"/>
                    </a:xfrm>
                    <a:prstGeom prst="rect">
                      <a:avLst/>
                    </a:prstGeom>
                    <a:grp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oMath>
                        </m:oMathPara>
                      </a14:m>
                      <a:endParaRPr lang="en-GB" sz="2400" dirty="0"/>
                    </a:p>
                  </p:txBody>
                </p:sp>
              </mc:Choice>
              <mc:Fallback xmlns="">
                <p:sp>
                  <p:nvSpPr>
                    <p:cNvPr id="28" name="TextBox 27">
                      <a:extLst>
                        <a:ext uri="{FF2B5EF4-FFF2-40B4-BE49-F238E27FC236}">
                          <a16:creationId xmlns:a16="http://schemas.microsoft.com/office/drawing/2014/main" id="{09A39184-DB7E-44C0-B0AF-B175A9B469F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653823" y="3822099"/>
                      <a:ext cx="426399" cy="461665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7F4761FE-4912-4443-A7D0-EFAE4BAD1617}"/>
                    </a:ext>
                  </a:extLst>
                </p:cNvPr>
                <p:cNvSpPr/>
                <p:nvPr/>
              </p:nvSpPr>
              <p:spPr>
                <a:xfrm>
                  <a:off x="4651522" y="4717770"/>
                  <a:ext cx="675861" cy="318052"/>
                </a:xfrm>
                <a:custGeom>
                  <a:avLst/>
                  <a:gdLst>
                    <a:gd name="connsiteX0" fmla="*/ 675861 w 675861"/>
                    <a:gd name="connsiteY0" fmla="*/ 0 h 318052"/>
                    <a:gd name="connsiteX1" fmla="*/ 251791 w 675861"/>
                    <a:gd name="connsiteY1" fmla="*/ 0 h 318052"/>
                    <a:gd name="connsiteX2" fmla="*/ 0 w 675861"/>
                    <a:gd name="connsiteY2" fmla="*/ 318052 h 318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5861" h="318052">
                      <a:moveTo>
                        <a:pt x="675861" y="0"/>
                      </a:moveTo>
                      <a:lnTo>
                        <a:pt x="251791" y="0"/>
                      </a:lnTo>
                      <a:lnTo>
                        <a:pt x="0" y="318052"/>
                      </a:lnTo>
                    </a:path>
                  </a:pathLst>
                </a:cu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E7B39F7-39FC-46B2-B36D-751DF8C8587A}"/>
                </a:ext>
              </a:extLst>
            </p:cNvPr>
            <p:cNvSpPr txBox="1"/>
            <p:nvPr/>
          </p:nvSpPr>
          <p:spPr>
            <a:xfrm>
              <a:off x="4236724" y="4392301"/>
              <a:ext cx="3145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3436FBD-76D4-42DA-B0A8-AFD46674BCE7}"/>
                </a:ext>
              </a:extLst>
            </p:cNvPr>
            <p:cNvSpPr txBox="1"/>
            <p:nvPr/>
          </p:nvSpPr>
          <p:spPr>
            <a:xfrm>
              <a:off x="6304155" y="4870017"/>
              <a:ext cx="3465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692F0EB-0A56-452C-841C-6EB26F7ADC90}"/>
                </a:ext>
              </a:extLst>
            </p:cNvPr>
            <p:cNvSpPr txBox="1"/>
            <p:nvPr/>
          </p:nvSpPr>
          <p:spPr>
            <a:xfrm>
              <a:off x="4343596" y="5442753"/>
              <a:ext cx="3321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ADCFD74-9E43-47DD-8EB4-CAD528F1C535}"/>
              </a:ext>
            </a:extLst>
          </p:cNvPr>
          <p:cNvGrpSpPr/>
          <p:nvPr/>
        </p:nvGrpSpPr>
        <p:grpSpPr>
          <a:xfrm>
            <a:off x="8060218" y="671101"/>
            <a:ext cx="3524242" cy="2027725"/>
            <a:chOff x="7779027" y="1020418"/>
            <a:chExt cx="3524242" cy="2027725"/>
          </a:xfrm>
          <a:noFill/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D103F6C-B3EF-447F-BD01-D358B09F0599}"/>
                </a:ext>
              </a:extLst>
            </p:cNvPr>
            <p:cNvSpPr/>
            <p:nvPr/>
          </p:nvSpPr>
          <p:spPr>
            <a:xfrm>
              <a:off x="7779027" y="1020418"/>
              <a:ext cx="3233530" cy="19614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C3BFF2A-E95D-4FEE-BA26-1D238AAC38F7}"/>
                    </a:ext>
                  </a:extLst>
                </p:cNvPr>
                <p:cNvSpPr txBox="1"/>
                <p:nvPr/>
              </p:nvSpPr>
              <p:spPr>
                <a:xfrm>
                  <a:off x="7938052" y="1086678"/>
                  <a:ext cx="3252557" cy="646331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So we are using the blue triangle</a:t>
                  </a:r>
                </a:p>
                <a:p>
                  <a:r>
                    <a:rPr lang="en-GB" dirty="0"/>
                    <a:t>ABC to find AC or </a:t>
                  </a:r>
                  <a14:m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endParaRPr lang="en-GB" dirty="0"/>
                </a:p>
              </p:txBody>
            </p:sp>
          </mc:Choice>
          <mc:Fallback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C3BFF2A-E95D-4FEE-BA26-1D238AAC38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38052" y="1086678"/>
                  <a:ext cx="3252557" cy="646331"/>
                </a:xfrm>
                <a:prstGeom prst="rect">
                  <a:avLst/>
                </a:prstGeom>
                <a:blipFill>
                  <a:blip r:embed="rId5"/>
                  <a:stretch>
                    <a:fillRect l="-1498" t="-5660" r="-936" b="-1415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8CB9934-6EC7-4D7D-84DE-A3F34D5A4073}"/>
                </a:ext>
              </a:extLst>
            </p:cNvPr>
            <p:cNvSpPr txBox="1"/>
            <p:nvPr/>
          </p:nvSpPr>
          <p:spPr>
            <a:xfrm>
              <a:off x="7938052" y="1847814"/>
              <a:ext cx="3365217" cy="1200329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dirty="0"/>
                <a:t>I’ve labelled the sides </a:t>
              </a:r>
              <a:r>
                <a:rPr lang="en-GB" dirty="0" err="1"/>
                <a:t>a,b</a:t>
              </a:r>
              <a:r>
                <a:rPr lang="en-GB" dirty="0"/>
                <a:t> and c.</a:t>
              </a:r>
            </a:p>
            <a:p>
              <a:r>
                <a:rPr lang="en-GB" dirty="0"/>
                <a:t>c must be the hypotenuse which</a:t>
              </a:r>
            </a:p>
            <a:p>
              <a:r>
                <a:rPr lang="en-GB" dirty="0"/>
                <a:t>is AC, but you could swap a and b </a:t>
              </a:r>
            </a:p>
            <a:p>
              <a:r>
                <a:rPr lang="en-GB" dirty="0"/>
                <a:t>around.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06E92A3-4B54-4D21-B9CD-10230C3C1AAE}"/>
                  </a:ext>
                </a:extLst>
              </p:cNvPr>
              <p:cNvSpPr txBox="1"/>
              <p:nvPr/>
            </p:nvSpPr>
            <p:spPr>
              <a:xfrm>
                <a:off x="8465246" y="3374621"/>
                <a:ext cx="133530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06E92A3-4B54-4D21-B9CD-10230C3C1A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5246" y="3374621"/>
                <a:ext cx="1335302" cy="276999"/>
              </a:xfrm>
              <a:prstGeom prst="rect">
                <a:avLst/>
              </a:prstGeom>
              <a:blipFill>
                <a:blip r:embed="rId6"/>
                <a:stretch>
                  <a:fillRect l="-2283" t="-4444" r="-913" b="-8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8B9C8FD-ABEB-4287-A255-39A89E6E172D}"/>
                  </a:ext>
                </a:extLst>
              </p:cNvPr>
              <p:cNvSpPr txBox="1"/>
              <p:nvPr/>
            </p:nvSpPr>
            <p:spPr>
              <a:xfrm>
                <a:off x="8220081" y="3951090"/>
                <a:ext cx="158203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34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8B9C8FD-ABEB-4287-A255-39A89E6E17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0081" y="3951090"/>
                <a:ext cx="1582036" cy="276999"/>
              </a:xfrm>
              <a:prstGeom prst="rect">
                <a:avLst/>
              </a:prstGeom>
              <a:blipFill>
                <a:blip r:embed="rId7"/>
                <a:stretch>
                  <a:fillRect l="-3077" t="-4348" r="-769" b="-65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0C9402D-6C71-40F1-BA3D-BC3AA54ED445}"/>
                  </a:ext>
                </a:extLst>
              </p:cNvPr>
              <p:cNvSpPr txBox="1"/>
              <p:nvPr/>
            </p:nvSpPr>
            <p:spPr>
              <a:xfrm>
                <a:off x="8984595" y="4505310"/>
                <a:ext cx="1133259" cy="283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=1781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0C9402D-6C71-40F1-BA3D-BC3AA54ED4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4595" y="4505310"/>
                <a:ext cx="1133259" cy="283219"/>
              </a:xfrm>
              <a:prstGeom prst="rect">
                <a:avLst/>
              </a:prstGeom>
              <a:blipFill>
                <a:blip r:embed="rId8"/>
                <a:stretch>
                  <a:fillRect l="-1075" t="-4255" r="-2688" b="-42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65250B1-B8F4-42CF-B399-40647CB9983E}"/>
                  </a:ext>
                </a:extLst>
              </p:cNvPr>
              <p:cNvSpPr txBox="1"/>
              <p:nvPr/>
            </p:nvSpPr>
            <p:spPr>
              <a:xfrm>
                <a:off x="9085096" y="5055275"/>
                <a:ext cx="215982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=42.20189569</m:t>
                      </m:r>
                      <m:r>
                        <a:rPr lang="en-GB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65250B1-B8F4-42CF-B399-40647CB998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5096" y="5055275"/>
                <a:ext cx="2159822" cy="276999"/>
              </a:xfrm>
              <a:prstGeom prst="rect">
                <a:avLst/>
              </a:prstGeom>
              <a:blipFill>
                <a:blip r:embed="rId9"/>
                <a:stretch>
                  <a:fillRect l="-1127" r="-1127" b="-65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8BC267A-1C63-4576-95EA-38DAD3F78021}"/>
              </a:ext>
            </a:extLst>
          </p:cNvPr>
          <p:cNvCxnSpPr>
            <a:cxnSpLocks/>
          </p:cNvCxnSpPr>
          <p:nvPr/>
        </p:nvCxnSpPr>
        <p:spPr>
          <a:xfrm>
            <a:off x="9132897" y="5366119"/>
            <a:ext cx="211202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EDE8ED3-4127-4702-99E7-9FF53072E8D3}"/>
              </a:ext>
            </a:extLst>
          </p:cNvPr>
          <p:cNvSpPr txBox="1"/>
          <p:nvPr/>
        </p:nvSpPr>
        <p:spPr>
          <a:xfrm>
            <a:off x="7668582" y="5733219"/>
            <a:ext cx="3298211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600" dirty="0"/>
              <a:t>I’ve not rounded this as we are going </a:t>
            </a:r>
          </a:p>
          <a:p>
            <a:r>
              <a:rPr lang="en-GB" sz="1600" dirty="0"/>
              <a:t>to use this in the next calculation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CB3E405-CF29-4CE5-BE3A-F35A7DEBB2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18208" y="272374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B254B33-E4C6-4D23-BA0C-81456922E54B}"/>
              </a:ext>
            </a:extLst>
          </p:cNvPr>
          <p:cNvSpPr txBox="1"/>
          <p:nvPr/>
        </p:nvSpPr>
        <p:spPr>
          <a:xfrm>
            <a:off x="2570661" y="922732"/>
            <a:ext cx="908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</a:rPr>
              <a:t>Click here</a:t>
            </a:r>
          </a:p>
          <a:p>
            <a:r>
              <a:rPr lang="en-GB" sz="1400" b="1" dirty="0">
                <a:solidFill>
                  <a:srgbClr val="FF0000"/>
                </a:solidFill>
              </a:rPr>
              <a:t>for audio</a:t>
            </a:r>
          </a:p>
        </p:txBody>
      </p:sp>
    </p:spTree>
    <p:extLst>
      <p:ext uri="{BB962C8B-B14F-4D97-AF65-F5344CB8AC3E}">
        <p14:creationId xmlns:p14="http://schemas.microsoft.com/office/powerpoint/2010/main" val="311366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9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B80085D-1465-4610-B546-77CF270E9844}"/>
              </a:ext>
            </a:extLst>
          </p:cNvPr>
          <p:cNvGrpSpPr/>
          <p:nvPr/>
        </p:nvGrpSpPr>
        <p:grpSpPr>
          <a:xfrm>
            <a:off x="1424257" y="814288"/>
            <a:ext cx="6083450" cy="4406205"/>
            <a:chOff x="3054275" y="416723"/>
            <a:chExt cx="6083450" cy="440620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8268E66-E4F0-4425-BC53-3022017401D4}"/>
                </a:ext>
              </a:extLst>
            </p:cNvPr>
            <p:cNvGrpSpPr/>
            <p:nvPr/>
          </p:nvGrpSpPr>
          <p:grpSpPr>
            <a:xfrm>
              <a:off x="3054275" y="416723"/>
              <a:ext cx="6083450" cy="4406205"/>
              <a:chOff x="761649" y="1027047"/>
              <a:chExt cx="6083450" cy="4406205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C743A26E-2E9D-422A-9EBB-B0CFCEB03005}"/>
                  </a:ext>
                </a:extLst>
              </p:cNvPr>
              <p:cNvGrpSpPr/>
              <p:nvPr/>
            </p:nvGrpSpPr>
            <p:grpSpPr>
              <a:xfrm>
                <a:off x="761649" y="1027047"/>
                <a:ext cx="6083450" cy="4406205"/>
                <a:chOff x="1861333" y="1041162"/>
                <a:chExt cx="6083450" cy="4406205"/>
              </a:xfrm>
            </p:grpSpPr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1A843FCB-7D35-4E3E-AE08-696C56077B0F}"/>
                    </a:ext>
                  </a:extLst>
                </p:cNvPr>
                <p:cNvGrpSpPr/>
                <p:nvPr/>
              </p:nvGrpSpPr>
              <p:grpSpPr>
                <a:xfrm>
                  <a:off x="2173357" y="1258958"/>
                  <a:ext cx="5062330" cy="3803372"/>
                  <a:chOff x="3167270" y="1404732"/>
                  <a:chExt cx="5062330" cy="3803372"/>
                </a:xfrm>
              </p:grpSpPr>
              <p:sp>
                <p:nvSpPr>
                  <p:cNvPr id="3" name="Freeform: Shape 2">
                    <a:extLst>
                      <a:ext uri="{FF2B5EF4-FFF2-40B4-BE49-F238E27FC236}">
                        <a16:creationId xmlns:a16="http://schemas.microsoft.com/office/drawing/2014/main" id="{E9A6963C-C283-4933-BE66-1B4F557CBD68}"/>
                      </a:ext>
                    </a:extLst>
                  </p:cNvPr>
                  <p:cNvSpPr/>
                  <p:nvPr/>
                </p:nvSpPr>
                <p:spPr>
                  <a:xfrm>
                    <a:off x="3167270" y="1417983"/>
                    <a:ext cx="5062330" cy="3790121"/>
                  </a:xfrm>
                  <a:custGeom>
                    <a:avLst/>
                    <a:gdLst>
                      <a:gd name="connsiteX0" fmla="*/ 0 w 5062330"/>
                      <a:gd name="connsiteY0" fmla="*/ 3790121 h 3790121"/>
                      <a:gd name="connsiteX1" fmla="*/ 5062330 w 5062330"/>
                      <a:gd name="connsiteY1" fmla="*/ 0 h 3790121"/>
                      <a:gd name="connsiteX2" fmla="*/ 5062330 w 5062330"/>
                      <a:gd name="connsiteY2" fmla="*/ 2305878 h 3790121"/>
                      <a:gd name="connsiteX3" fmla="*/ 0 w 5062330"/>
                      <a:gd name="connsiteY3" fmla="*/ 3790121 h 3790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62330" h="3790121">
                        <a:moveTo>
                          <a:pt x="0" y="3790121"/>
                        </a:moveTo>
                        <a:lnTo>
                          <a:pt x="5062330" y="0"/>
                        </a:lnTo>
                        <a:lnTo>
                          <a:pt x="5062330" y="2305878"/>
                        </a:lnTo>
                        <a:lnTo>
                          <a:pt x="0" y="3790121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20000"/>
                      <a:lumOff val="8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46" name="Group 45">
                    <a:extLst>
                      <a:ext uri="{FF2B5EF4-FFF2-40B4-BE49-F238E27FC236}">
                        <a16:creationId xmlns:a16="http://schemas.microsoft.com/office/drawing/2014/main" id="{5287DBA4-42C1-4B9D-95A0-4E9A6D6B60E8}"/>
                      </a:ext>
                    </a:extLst>
                  </p:cNvPr>
                  <p:cNvGrpSpPr/>
                  <p:nvPr/>
                </p:nvGrpSpPr>
                <p:grpSpPr>
                  <a:xfrm>
                    <a:off x="3173894" y="1404732"/>
                    <a:ext cx="5055704" cy="3800061"/>
                    <a:chOff x="3717234" y="1802297"/>
                    <a:chExt cx="5055704" cy="3800061"/>
                  </a:xfrm>
                </p:grpSpPr>
                <p:sp>
                  <p:nvSpPr>
                    <p:cNvPr id="2" name="Rectangle 1">
                      <a:extLst>
                        <a:ext uri="{FF2B5EF4-FFF2-40B4-BE49-F238E27FC236}">
                          <a16:creationId xmlns:a16="http://schemas.microsoft.com/office/drawing/2014/main" id="{BF99E5CE-1461-49C7-A210-062828E268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57530" y="1802297"/>
                      <a:ext cx="4015408" cy="2305878"/>
                    </a:xfrm>
                    <a:prstGeom prst="rect">
                      <a:avLst/>
                    </a:pr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3" name="Rectangle 32">
                      <a:extLst>
                        <a:ext uri="{FF2B5EF4-FFF2-40B4-BE49-F238E27FC236}">
                          <a16:creationId xmlns:a16="http://schemas.microsoft.com/office/drawing/2014/main" id="{513221A1-0A63-4585-B497-E691CE29D6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17234" y="3293166"/>
                      <a:ext cx="4015408" cy="2305878"/>
                    </a:xfrm>
                    <a:prstGeom prst="rect">
                      <a:avLst/>
                    </a:pr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cxnSp>
                  <p:nvCxnSpPr>
                    <p:cNvPr id="41" name="Straight Connector 40">
                      <a:extLst>
                        <a:ext uri="{FF2B5EF4-FFF2-40B4-BE49-F238E27FC236}">
                          <a16:creationId xmlns:a16="http://schemas.microsoft.com/office/drawing/2014/main" id="{9F692499-6A48-4F1E-B6A8-185D5E0ACA3A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3717234" y="1802297"/>
                      <a:ext cx="1040296" cy="1490869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Straight Connector 42">
                      <a:extLst>
                        <a:ext uri="{FF2B5EF4-FFF2-40B4-BE49-F238E27FC236}">
                          <a16:creationId xmlns:a16="http://schemas.microsoft.com/office/drawing/2014/main" id="{0BEB7C61-8F74-4C78-8210-738EDD20C4E7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3730486" y="4104863"/>
                      <a:ext cx="1040296" cy="1490869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" name="Straight Connector 43">
                      <a:extLst>
                        <a:ext uri="{FF2B5EF4-FFF2-40B4-BE49-F238E27FC236}">
                          <a16:creationId xmlns:a16="http://schemas.microsoft.com/office/drawing/2014/main" id="{B165444A-FA74-4E97-A38B-B046D6016E4B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7732642" y="4111489"/>
                      <a:ext cx="1040296" cy="1490869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" name="Straight Connector 44">
                      <a:extLst>
                        <a:ext uri="{FF2B5EF4-FFF2-40B4-BE49-F238E27FC236}">
                          <a16:creationId xmlns:a16="http://schemas.microsoft.com/office/drawing/2014/main" id="{EBB8E743-C103-46A9-BC0D-C5A5F9ECA6DD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7732642" y="1818863"/>
                      <a:ext cx="1040296" cy="1490869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5" name="Freeform: Shape 4">
                    <a:extLst>
                      <a:ext uri="{FF2B5EF4-FFF2-40B4-BE49-F238E27FC236}">
                        <a16:creationId xmlns:a16="http://schemas.microsoft.com/office/drawing/2014/main" id="{99FB98DB-9705-404D-9E60-6A7A53B1CF9C}"/>
                      </a:ext>
                    </a:extLst>
                  </p:cNvPr>
                  <p:cNvSpPr/>
                  <p:nvPr/>
                </p:nvSpPr>
                <p:spPr>
                  <a:xfrm>
                    <a:off x="7938052" y="3366052"/>
                    <a:ext cx="291548" cy="450574"/>
                  </a:xfrm>
                  <a:custGeom>
                    <a:avLst/>
                    <a:gdLst>
                      <a:gd name="connsiteX0" fmla="*/ 291548 w 291548"/>
                      <a:gd name="connsiteY0" fmla="*/ 0 h 450574"/>
                      <a:gd name="connsiteX1" fmla="*/ 0 w 291548"/>
                      <a:gd name="connsiteY1" fmla="*/ 92765 h 450574"/>
                      <a:gd name="connsiteX2" fmla="*/ 0 w 291548"/>
                      <a:gd name="connsiteY2" fmla="*/ 450574 h 450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1548" h="450574">
                        <a:moveTo>
                          <a:pt x="291548" y="0"/>
                        </a:moveTo>
                        <a:lnTo>
                          <a:pt x="0" y="92765"/>
                        </a:lnTo>
                        <a:lnTo>
                          <a:pt x="0" y="450574"/>
                        </a:lnTo>
                      </a:path>
                    </a:pathLst>
                  </a:cu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154A3B2-8C43-4935-ADD6-A055CF519345}"/>
                    </a:ext>
                  </a:extLst>
                </p:cNvPr>
                <p:cNvSpPr txBox="1"/>
                <p:nvPr/>
              </p:nvSpPr>
              <p:spPr>
                <a:xfrm>
                  <a:off x="1911099" y="4999385"/>
                  <a:ext cx="31771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A</a:t>
                  </a: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ECB4AD3-5D00-4773-A674-B4C02CD0441E}"/>
                    </a:ext>
                  </a:extLst>
                </p:cNvPr>
                <p:cNvSpPr txBox="1"/>
                <p:nvPr/>
              </p:nvSpPr>
              <p:spPr>
                <a:xfrm>
                  <a:off x="6102625" y="5072271"/>
                  <a:ext cx="30970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B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FB15EA4-2E7D-4461-98C4-824A52A61A1C}"/>
                    </a:ext>
                  </a:extLst>
                </p:cNvPr>
                <p:cNvSpPr txBox="1"/>
                <p:nvPr/>
              </p:nvSpPr>
              <p:spPr>
                <a:xfrm>
                  <a:off x="7316016" y="3362739"/>
                  <a:ext cx="30809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C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3D6AAD3-0013-414D-8950-9073AE94A7AE}"/>
                    </a:ext>
                  </a:extLst>
                </p:cNvPr>
                <p:cNvSpPr txBox="1"/>
                <p:nvPr/>
              </p:nvSpPr>
              <p:spPr>
                <a:xfrm>
                  <a:off x="2915273" y="3362739"/>
                  <a:ext cx="32733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D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B9F8055-820F-4090-9DE6-CF506E987F36}"/>
                    </a:ext>
                  </a:extLst>
                </p:cNvPr>
                <p:cNvSpPr txBox="1"/>
                <p:nvPr/>
              </p:nvSpPr>
              <p:spPr>
                <a:xfrm>
                  <a:off x="1861333" y="2571861"/>
                  <a:ext cx="29687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E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ED85508-0C73-49C6-A159-020797DD06EE}"/>
                    </a:ext>
                  </a:extLst>
                </p:cNvPr>
                <p:cNvSpPr txBox="1"/>
                <p:nvPr/>
              </p:nvSpPr>
              <p:spPr>
                <a:xfrm>
                  <a:off x="6286146" y="2643019"/>
                  <a:ext cx="2904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F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C50F676-CEA8-4193-AC1F-628340FBCFDA}"/>
                    </a:ext>
                  </a:extLst>
                </p:cNvPr>
                <p:cNvSpPr txBox="1"/>
                <p:nvPr/>
              </p:nvSpPr>
              <p:spPr>
                <a:xfrm>
                  <a:off x="7302764" y="1061040"/>
                  <a:ext cx="33054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G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2FFA21E0-5A3F-4D50-B886-9BD5372FF313}"/>
                    </a:ext>
                  </a:extLst>
                </p:cNvPr>
                <p:cNvSpPr txBox="1"/>
                <p:nvPr/>
              </p:nvSpPr>
              <p:spPr>
                <a:xfrm>
                  <a:off x="2831212" y="1041162"/>
                  <a:ext cx="3289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H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78B9B30-3E50-4371-AB84-F2315CD34E51}"/>
                    </a:ext>
                  </a:extLst>
                </p:cNvPr>
                <p:cNvSpPr txBox="1"/>
                <p:nvPr/>
              </p:nvSpPr>
              <p:spPr>
                <a:xfrm>
                  <a:off x="3932332" y="5078035"/>
                  <a:ext cx="70083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34cm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55D0FD55-1999-4AE7-99ED-5CAE94437014}"/>
                    </a:ext>
                  </a:extLst>
                </p:cNvPr>
                <p:cNvSpPr txBox="1"/>
                <p:nvPr/>
              </p:nvSpPr>
              <p:spPr>
                <a:xfrm>
                  <a:off x="6693877" y="4240841"/>
                  <a:ext cx="70083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25cm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10A0323-7D2A-45E2-BE2E-D45D6E685DC5}"/>
                    </a:ext>
                  </a:extLst>
                </p:cNvPr>
                <p:cNvSpPr txBox="1"/>
                <p:nvPr/>
              </p:nvSpPr>
              <p:spPr>
                <a:xfrm>
                  <a:off x="7243950" y="2271741"/>
                  <a:ext cx="70083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28cm</a:t>
                  </a:r>
                </a:p>
              </p:txBody>
            </p:sp>
          </p:grp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F4761FE-4912-4443-A7D0-EFAE4BAD1617}"/>
                  </a:ext>
                </a:extLst>
              </p:cNvPr>
              <p:cNvSpPr/>
              <p:nvPr/>
            </p:nvSpPr>
            <p:spPr>
              <a:xfrm>
                <a:off x="4651522" y="4717770"/>
                <a:ext cx="675861" cy="318052"/>
              </a:xfrm>
              <a:custGeom>
                <a:avLst/>
                <a:gdLst>
                  <a:gd name="connsiteX0" fmla="*/ 675861 w 675861"/>
                  <a:gd name="connsiteY0" fmla="*/ 0 h 318052"/>
                  <a:gd name="connsiteX1" fmla="*/ 251791 w 675861"/>
                  <a:gd name="connsiteY1" fmla="*/ 0 h 318052"/>
                  <a:gd name="connsiteX2" fmla="*/ 0 w 675861"/>
                  <a:gd name="connsiteY2" fmla="*/ 318052 h 318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5861" h="318052">
                    <a:moveTo>
                      <a:pt x="675861" y="0"/>
                    </a:moveTo>
                    <a:lnTo>
                      <a:pt x="251791" y="0"/>
                    </a:lnTo>
                    <a:lnTo>
                      <a:pt x="0" y="318052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3383796-43FE-43F7-A0CD-C6841DC39DC7}"/>
                </a:ext>
              </a:extLst>
            </p:cNvPr>
            <p:cNvSpPr txBox="1"/>
            <p:nvPr/>
          </p:nvSpPr>
          <p:spPr>
            <a:xfrm rot="20606944">
              <a:off x="5209294" y="3300361"/>
              <a:ext cx="16946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42.20189569cm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F577A30-C53C-4807-877C-0358620AF6B7}"/>
                </a:ext>
              </a:extLst>
            </p:cNvPr>
            <p:cNvSpPr txBox="1"/>
            <p:nvPr/>
          </p:nvSpPr>
          <p:spPr>
            <a:xfrm>
              <a:off x="6254852" y="3471775"/>
              <a:ext cx="3321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AF95FA7-132C-4D06-8BC3-326215FEA791}"/>
                </a:ext>
              </a:extLst>
            </p:cNvPr>
            <p:cNvSpPr txBox="1"/>
            <p:nvPr/>
          </p:nvSpPr>
          <p:spPr>
            <a:xfrm>
              <a:off x="5582954" y="2180326"/>
              <a:ext cx="3145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89B9327-D0B3-4232-ACD9-22E31CF6A881}"/>
                </a:ext>
              </a:extLst>
            </p:cNvPr>
            <p:cNvSpPr txBox="1"/>
            <p:nvPr/>
          </p:nvSpPr>
          <p:spPr>
            <a:xfrm>
              <a:off x="8430823" y="1890587"/>
              <a:ext cx="3465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B698E16-9380-40D7-B5E2-A9AF64B819FC}"/>
              </a:ext>
            </a:extLst>
          </p:cNvPr>
          <p:cNvSpPr txBox="1"/>
          <p:nvPr/>
        </p:nvSpPr>
        <p:spPr>
          <a:xfrm>
            <a:off x="4661037" y="169816"/>
            <a:ext cx="1535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Finding AG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ADF110A-181A-4D21-A7C9-69328A448FBA}"/>
              </a:ext>
            </a:extLst>
          </p:cNvPr>
          <p:cNvGrpSpPr/>
          <p:nvPr/>
        </p:nvGrpSpPr>
        <p:grpSpPr>
          <a:xfrm>
            <a:off x="8224035" y="324232"/>
            <a:ext cx="3426288" cy="2253659"/>
            <a:chOff x="7712642" y="971442"/>
            <a:chExt cx="3233530" cy="1961465"/>
          </a:xfrm>
          <a:solidFill>
            <a:schemeClr val="bg1">
              <a:lumMod val="95000"/>
            </a:schemeClr>
          </a:solidFill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272B872-58A5-4F65-8124-50BB51331E65}"/>
                </a:ext>
              </a:extLst>
            </p:cNvPr>
            <p:cNvSpPr/>
            <p:nvPr/>
          </p:nvSpPr>
          <p:spPr>
            <a:xfrm>
              <a:off x="7712642" y="971442"/>
              <a:ext cx="3233530" cy="1961465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16D77A1D-8CA1-4CD4-B868-C982E9014488}"/>
                    </a:ext>
                  </a:extLst>
                </p:cNvPr>
                <p:cNvSpPr txBox="1"/>
                <p:nvPr/>
              </p:nvSpPr>
              <p:spPr>
                <a:xfrm>
                  <a:off x="7938052" y="1086678"/>
                  <a:ext cx="2903680" cy="584775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600" dirty="0"/>
                    <a:t>So we are using the blue triangle</a:t>
                  </a:r>
                </a:p>
                <a:p>
                  <a:r>
                    <a:rPr lang="en-GB" sz="1600" dirty="0"/>
                    <a:t>ACG to find AG or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1600" b="0" i="0" smtClean="0"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endParaRPr lang="en-GB" sz="1600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16D77A1D-8CA1-4CD4-B868-C982E90144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38052" y="1086678"/>
                  <a:ext cx="2903680" cy="584775"/>
                </a:xfrm>
                <a:prstGeom prst="rect">
                  <a:avLst/>
                </a:prstGeom>
                <a:blipFill>
                  <a:blip r:embed="rId4"/>
                  <a:stretch>
                    <a:fillRect l="-1190" t="-272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3F9E6D5-767C-4505-8025-932A2DAE5EE1}"/>
                </a:ext>
              </a:extLst>
            </p:cNvPr>
            <p:cNvSpPr txBox="1"/>
            <p:nvPr/>
          </p:nvSpPr>
          <p:spPr>
            <a:xfrm>
              <a:off x="7938052" y="1847814"/>
              <a:ext cx="2999283" cy="1077218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I’ve labelled the sides </a:t>
              </a:r>
              <a:r>
                <a:rPr lang="en-GB" sz="1600" dirty="0" err="1"/>
                <a:t>a,b</a:t>
              </a:r>
              <a:r>
                <a:rPr lang="en-GB" sz="1600" dirty="0"/>
                <a:t> and c.</a:t>
              </a:r>
            </a:p>
            <a:p>
              <a:r>
                <a:rPr lang="en-GB" sz="1600" dirty="0"/>
                <a:t>c must be the hypotenuse which</a:t>
              </a:r>
            </a:p>
            <a:p>
              <a:r>
                <a:rPr lang="en-GB" sz="1600" dirty="0"/>
                <a:t>is AG, but you could swap a and b </a:t>
              </a:r>
            </a:p>
            <a:p>
              <a:r>
                <a:rPr lang="en-GB" sz="1600" dirty="0"/>
                <a:t>around.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823B83A-CA47-4515-A727-67434ABB852A}"/>
                  </a:ext>
                </a:extLst>
              </p:cNvPr>
              <p:cNvSpPr txBox="1"/>
              <p:nvPr/>
            </p:nvSpPr>
            <p:spPr>
              <a:xfrm>
                <a:off x="3831661" y="2784620"/>
                <a:ext cx="226024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2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GB" sz="2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823B83A-CA47-4515-A727-67434ABB85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1661" y="2784620"/>
                <a:ext cx="226024" cy="338554"/>
              </a:xfrm>
              <a:prstGeom prst="rect">
                <a:avLst/>
              </a:prstGeom>
              <a:blipFill>
                <a:blip r:embed="rId5"/>
                <a:stretch>
                  <a:fillRect l="-32432" r="-27027" b="-254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685E8D6E-7980-400D-BB03-1D6C7C9C09E8}"/>
              </a:ext>
            </a:extLst>
          </p:cNvPr>
          <p:cNvSpPr txBox="1"/>
          <p:nvPr/>
        </p:nvSpPr>
        <p:spPr>
          <a:xfrm>
            <a:off x="3001384" y="5731475"/>
            <a:ext cx="3605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We found this on the last slide.  When </a:t>
            </a:r>
          </a:p>
          <a:p>
            <a:r>
              <a:rPr lang="en-GB" sz="1600" dirty="0"/>
              <a:t>you square this  you get 1781 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805B8A0-A8F4-4B49-A953-A140D396819A}"/>
              </a:ext>
            </a:extLst>
          </p:cNvPr>
          <p:cNvGrpSpPr/>
          <p:nvPr/>
        </p:nvGrpSpPr>
        <p:grpSpPr>
          <a:xfrm>
            <a:off x="7737482" y="3536731"/>
            <a:ext cx="3266974" cy="2466648"/>
            <a:chOff x="7810206" y="3160068"/>
            <a:chExt cx="3266974" cy="246664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B49FC39-AFEA-44A3-B16F-4A109661D50C}"/>
                    </a:ext>
                  </a:extLst>
                </p:cNvPr>
                <p:cNvSpPr txBox="1"/>
                <p:nvPr/>
              </p:nvSpPr>
              <p:spPr>
                <a:xfrm>
                  <a:off x="9120417" y="3160068"/>
                  <a:ext cx="133530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B49FC39-AFEA-44A3-B16F-4A109661D5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20417" y="3160068"/>
                  <a:ext cx="1335302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2283" t="-4348" r="-1370" b="-652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25C91387-8BDB-4E42-8FCB-CE6D97BCCB24}"/>
                    </a:ext>
                  </a:extLst>
                </p:cNvPr>
                <p:cNvSpPr txBox="1"/>
                <p:nvPr/>
              </p:nvSpPr>
              <p:spPr>
                <a:xfrm>
                  <a:off x="7810206" y="3695951"/>
                  <a:ext cx="265604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42.20189569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28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25C91387-8BDB-4E42-8FCB-CE6D97BCCB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0206" y="3695951"/>
                  <a:ext cx="2656048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1606" t="-4348" r="-459" b="-652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F7F5CA96-6B2B-473D-B69E-0A86340F14ED}"/>
                    </a:ext>
                  </a:extLst>
                </p:cNvPr>
                <p:cNvSpPr txBox="1"/>
                <p:nvPr/>
              </p:nvSpPr>
              <p:spPr>
                <a:xfrm>
                  <a:off x="9650843" y="4778568"/>
                  <a:ext cx="109164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=2565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F7F5CA96-6B2B-473D-B69E-0A86340F14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50843" y="4778568"/>
                  <a:ext cx="1091646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2793" t="-4444" r="-5028" b="-888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6117387-50A3-4489-A0B6-DBB72861A266}"/>
                </a:ext>
              </a:extLst>
            </p:cNvPr>
            <p:cNvGrpSpPr/>
            <p:nvPr/>
          </p:nvGrpSpPr>
          <p:grpSpPr>
            <a:xfrm>
              <a:off x="9652074" y="5315872"/>
              <a:ext cx="1425106" cy="310844"/>
              <a:chOff x="9557558" y="6110259"/>
              <a:chExt cx="1425106" cy="31084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8CDF9487-95C5-4E54-BBC8-A3E225EF85CC}"/>
                      </a:ext>
                    </a:extLst>
                  </p:cNvPr>
                  <p:cNvSpPr txBox="1"/>
                  <p:nvPr/>
                </p:nvSpPr>
                <p:spPr>
                  <a:xfrm>
                    <a:off x="9589269" y="6110259"/>
                    <a:ext cx="1393395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r>
                      <a:rPr lang="en-GB" b="1" dirty="0"/>
                      <a:t>AG</a:t>
                    </a:r>
                    <a14:m>
                      <m:oMath xmlns:m="http://schemas.openxmlformats.org/officeDocument/2006/math"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b="1" i="0" smtClean="0">
                            <a:latin typeface="Cambria Math" panose="02040503050406030204" pitchFamily="18" charset="0"/>
                          </a:rPr>
                          <m:t>𝟓𝟎</m:t>
                        </m:r>
                        <m:r>
                          <a:rPr lang="en-GB" b="1" i="0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GB" b="1" i="0" smtClean="0"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GB" b="1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b="1" i="0" smtClean="0">
                            <a:latin typeface="Cambria Math" panose="02040503050406030204" pitchFamily="18" charset="0"/>
                          </a:rPr>
                          <m:t>𝐜𝐦</m:t>
                        </m:r>
                      </m:oMath>
                    </a14:m>
                    <a:endParaRPr lang="en-GB" b="1" dirty="0"/>
                  </a:p>
                </p:txBody>
              </p:sp>
            </mc:Choice>
            <mc:Fallback xmlns=""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8CDF9487-95C5-4E54-BBC8-A3E225EF85C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89269" y="6110259"/>
                    <a:ext cx="1393395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0526" t="-28889" r="-4386" b="-5111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204A9567-B2E0-4CBB-AC75-9C8A50B632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57558" y="6421103"/>
                <a:ext cx="142510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C8299EA0-87A2-43E8-90F9-D2A575785709}"/>
                    </a:ext>
                  </a:extLst>
                </p:cNvPr>
                <p:cNvSpPr txBox="1"/>
                <p:nvPr/>
              </p:nvSpPr>
              <p:spPr>
                <a:xfrm>
                  <a:off x="8918201" y="4228012"/>
                  <a:ext cx="153080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GB" b="0" dirty="0"/>
                    <a:t>1781</a:t>
                  </a:r>
                  <a14:m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28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C8299EA0-87A2-43E8-90F9-D2A5757857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18201" y="4228012"/>
                  <a:ext cx="1530804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9163" t="-28261" r="-2390" b="-5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5DE49BEC-FA93-4FCC-9912-84ACF3C0261D}"/>
              </a:ext>
            </a:extLst>
          </p:cNvPr>
          <p:cNvSpPr txBox="1"/>
          <p:nvPr/>
        </p:nvSpPr>
        <p:spPr>
          <a:xfrm>
            <a:off x="8268386" y="6163626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B7E00B4-4172-4EEB-BA7F-77192C7E2540}"/>
              </a:ext>
            </a:extLst>
          </p:cNvPr>
          <p:cNvCxnSpPr>
            <a:cxnSpLocks/>
          </p:cNvCxnSpPr>
          <p:nvPr/>
        </p:nvCxnSpPr>
        <p:spPr>
          <a:xfrm>
            <a:off x="4320454" y="4191882"/>
            <a:ext cx="479009" cy="13712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EA39493-8B54-46DE-AE26-9596CF116321}"/>
              </a:ext>
            </a:extLst>
          </p:cNvPr>
          <p:cNvCxnSpPr>
            <a:cxnSpLocks/>
          </p:cNvCxnSpPr>
          <p:nvPr/>
        </p:nvCxnSpPr>
        <p:spPr>
          <a:xfrm flipV="1">
            <a:off x="6533567" y="4823063"/>
            <a:ext cx="2094974" cy="11067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526D568-1E5F-45C3-A932-F788D4FD81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98087" y="5521910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6147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83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099061B-599C-44D9-A5CC-A252EE80EECE}"/>
              </a:ext>
            </a:extLst>
          </p:cNvPr>
          <p:cNvGrpSpPr/>
          <p:nvPr/>
        </p:nvGrpSpPr>
        <p:grpSpPr>
          <a:xfrm>
            <a:off x="2756452" y="2398644"/>
            <a:ext cx="6559826" cy="1457739"/>
            <a:chOff x="2756452" y="2398644"/>
            <a:chExt cx="6559826" cy="145773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C0B370-23F0-432D-9303-9B2B9A68B1C5}"/>
                </a:ext>
              </a:extLst>
            </p:cNvPr>
            <p:cNvSpPr/>
            <p:nvPr/>
          </p:nvSpPr>
          <p:spPr>
            <a:xfrm>
              <a:off x="2756452" y="2398644"/>
              <a:ext cx="6559826" cy="145773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CEBD4F5-4B43-4AED-B87E-F2754E4C5C67}"/>
                </a:ext>
              </a:extLst>
            </p:cNvPr>
            <p:cNvSpPr txBox="1"/>
            <p:nvPr/>
          </p:nvSpPr>
          <p:spPr>
            <a:xfrm>
              <a:off x="3325401" y="2782669"/>
              <a:ext cx="55411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/>
                <a:t>Problems involving pyramids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1237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9C57528-7B27-4E4A-B87F-14A2E290EBFC}"/>
              </a:ext>
            </a:extLst>
          </p:cNvPr>
          <p:cNvSpPr txBox="1"/>
          <p:nvPr/>
        </p:nvSpPr>
        <p:spPr>
          <a:xfrm>
            <a:off x="1228266" y="410390"/>
            <a:ext cx="8242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The pyramid ABCDE shown below has a rectangular base 45cm by 38cm.  Each sloping</a:t>
            </a:r>
          </a:p>
          <a:p>
            <a:r>
              <a:rPr lang="en-GB" dirty="0"/>
              <a:t>edge has a length of 40cm. 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17C12B4-6D23-4EF3-A2EA-C885D9761B30}"/>
              </a:ext>
            </a:extLst>
          </p:cNvPr>
          <p:cNvGrpSpPr/>
          <p:nvPr/>
        </p:nvGrpSpPr>
        <p:grpSpPr>
          <a:xfrm>
            <a:off x="2673963" y="1833851"/>
            <a:ext cx="5745679" cy="4447779"/>
            <a:chOff x="2673963" y="1946393"/>
            <a:chExt cx="5745679" cy="4447779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9B366B9-09C7-4F3E-AC94-8A63DBB9E3B3}"/>
                </a:ext>
              </a:extLst>
            </p:cNvPr>
            <p:cNvGrpSpPr/>
            <p:nvPr/>
          </p:nvGrpSpPr>
          <p:grpSpPr>
            <a:xfrm>
              <a:off x="2985053" y="2190786"/>
              <a:ext cx="5161722" cy="3823253"/>
              <a:chOff x="934278" y="768626"/>
              <a:chExt cx="5161722" cy="3823253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6E2B5466-F7E7-4C18-BE8B-0E197EF2FAEE}"/>
                  </a:ext>
                </a:extLst>
              </p:cNvPr>
              <p:cNvGrpSpPr/>
              <p:nvPr/>
            </p:nvGrpSpPr>
            <p:grpSpPr>
              <a:xfrm>
                <a:off x="934278" y="3034747"/>
                <a:ext cx="5161722" cy="1557132"/>
                <a:chOff x="934278" y="3034747"/>
                <a:chExt cx="5161722" cy="1557132"/>
              </a:xfrm>
            </p:grpSpPr>
            <p:cxnSp>
              <p:nvCxnSpPr>
                <p:cNvPr id="4" name="Straight Connector 3">
                  <a:extLst>
                    <a:ext uri="{FF2B5EF4-FFF2-40B4-BE49-F238E27FC236}">
                      <a16:creationId xmlns:a16="http://schemas.microsoft.com/office/drawing/2014/main" id="{DE33DCFD-4069-4091-BA82-D3C12C4B680A}"/>
                    </a:ext>
                  </a:extLst>
                </p:cNvPr>
                <p:cNvCxnSpPr/>
                <p:nvPr/>
              </p:nvCxnSpPr>
              <p:spPr>
                <a:xfrm flipH="1">
                  <a:off x="2822713" y="3034748"/>
                  <a:ext cx="327328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" name="Straight Connector 4">
                  <a:extLst>
                    <a:ext uri="{FF2B5EF4-FFF2-40B4-BE49-F238E27FC236}">
                      <a16:creationId xmlns:a16="http://schemas.microsoft.com/office/drawing/2014/main" id="{2D170A00-8127-456B-9894-0A5CB5002FCA}"/>
                    </a:ext>
                  </a:extLst>
                </p:cNvPr>
                <p:cNvCxnSpPr/>
                <p:nvPr/>
              </p:nvCxnSpPr>
              <p:spPr>
                <a:xfrm flipH="1">
                  <a:off x="934278" y="4591879"/>
                  <a:ext cx="327328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Connector 6">
                  <a:extLst>
                    <a:ext uri="{FF2B5EF4-FFF2-40B4-BE49-F238E27FC236}">
                      <a16:creationId xmlns:a16="http://schemas.microsoft.com/office/drawing/2014/main" id="{33727E65-2221-4F30-8BD4-6518B7046918}"/>
                    </a:ext>
                  </a:extLst>
                </p:cNvPr>
                <p:cNvCxnSpPr/>
                <p:nvPr/>
              </p:nvCxnSpPr>
              <p:spPr>
                <a:xfrm flipH="1">
                  <a:off x="947530" y="3034748"/>
                  <a:ext cx="1888435" cy="155713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6C754B38-447E-4829-B544-6511B1B96D41}"/>
                    </a:ext>
                  </a:extLst>
                </p:cNvPr>
                <p:cNvCxnSpPr/>
                <p:nvPr/>
              </p:nvCxnSpPr>
              <p:spPr>
                <a:xfrm flipH="1">
                  <a:off x="4207565" y="3034747"/>
                  <a:ext cx="1888435" cy="155713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E288E466-DD98-4948-A1A6-B1596F616B0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35965" y="768626"/>
                <a:ext cx="675862" cy="227937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06DE88DC-2F0C-4E11-B239-88179605B50F}"/>
                  </a:ext>
                </a:extLst>
              </p:cNvPr>
              <p:cNvCxnSpPr/>
              <p:nvPr/>
            </p:nvCxnSpPr>
            <p:spPr>
              <a:xfrm flipH="1">
                <a:off x="934278" y="768626"/>
                <a:ext cx="2577548" cy="38232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5CFC991F-E8ED-4A54-8B44-753E96B093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11826" y="781878"/>
                <a:ext cx="2584174" cy="225287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471C33ED-4F37-470A-BA1A-C6D7B0C1149A}"/>
                  </a:ext>
                </a:extLst>
              </p:cNvPr>
              <p:cNvCxnSpPr/>
              <p:nvPr/>
            </p:nvCxnSpPr>
            <p:spPr>
              <a:xfrm>
                <a:off x="3511826" y="781878"/>
                <a:ext cx="695739" cy="3810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BB035FC-E7CB-4DBF-B041-71D4DC169FA0}"/>
                </a:ext>
              </a:extLst>
            </p:cNvPr>
            <p:cNvSpPr txBox="1"/>
            <p:nvPr/>
          </p:nvSpPr>
          <p:spPr>
            <a:xfrm>
              <a:off x="4511352" y="6024840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45cm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E250D24-0FD8-49A5-BF3E-53B8549F98AC}"/>
                </a:ext>
              </a:extLst>
            </p:cNvPr>
            <p:cNvSpPr txBox="1"/>
            <p:nvPr/>
          </p:nvSpPr>
          <p:spPr>
            <a:xfrm>
              <a:off x="7126354" y="5195716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38cm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CDB6D2-9988-41E2-88E4-583F3737B904}"/>
                </a:ext>
              </a:extLst>
            </p:cNvPr>
            <p:cNvSpPr txBox="1"/>
            <p:nvPr/>
          </p:nvSpPr>
          <p:spPr>
            <a:xfrm>
              <a:off x="6852141" y="3033163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40cm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8CB46A-D84E-46C7-B103-FF5D9DD705F8}"/>
                </a:ext>
              </a:extLst>
            </p:cNvPr>
            <p:cNvSpPr txBox="1"/>
            <p:nvPr/>
          </p:nvSpPr>
          <p:spPr>
            <a:xfrm>
              <a:off x="2673963" y="5922136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A3E392B-B5C0-42BC-972D-59275D3D7F15}"/>
                </a:ext>
              </a:extLst>
            </p:cNvPr>
            <p:cNvSpPr txBox="1"/>
            <p:nvPr/>
          </p:nvSpPr>
          <p:spPr>
            <a:xfrm>
              <a:off x="6245540" y="5961030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B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4B545CE-81A3-438C-9EFB-2848FEF71BDC}"/>
                </a:ext>
              </a:extLst>
            </p:cNvPr>
            <p:cNvSpPr txBox="1"/>
            <p:nvPr/>
          </p:nvSpPr>
          <p:spPr>
            <a:xfrm>
              <a:off x="8111544" y="4272240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C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FFF2A4F-3E6B-4A14-B133-A5E075A01A39}"/>
                </a:ext>
              </a:extLst>
            </p:cNvPr>
            <p:cNvSpPr txBox="1"/>
            <p:nvPr/>
          </p:nvSpPr>
          <p:spPr>
            <a:xfrm>
              <a:off x="4559405" y="4204393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D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8C3FE44-0B6B-4E23-855C-A2C46FB2BF19}"/>
                </a:ext>
              </a:extLst>
            </p:cNvPr>
            <p:cNvSpPr txBox="1"/>
            <p:nvPr/>
          </p:nvSpPr>
          <p:spPr>
            <a:xfrm>
              <a:off x="5598291" y="1946393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E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6C48979-83DF-47CF-ABD4-BDB45683C7D3}"/>
              </a:ext>
            </a:extLst>
          </p:cNvPr>
          <p:cNvSpPr txBox="1"/>
          <p:nvPr/>
        </p:nvSpPr>
        <p:spPr>
          <a:xfrm>
            <a:off x="1241518" y="1143769"/>
            <a:ext cx="4463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Find the perpendicular height of the pyramid.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288A4E-7197-49B1-8A2A-F5E1B0425120}"/>
              </a:ext>
            </a:extLst>
          </p:cNvPr>
          <p:cNvSpPr txBox="1"/>
          <p:nvPr/>
        </p:nvSpPr>
        <p:spPr>
          <a:xfrm>
            <a:off x="9371854" y="2079782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for audio</a:t>
            </a:r>
          </a:p>
        </p:txBody>
      </p:sp>
      <p:pic>
        <p:nvPicPr>
          <p:cNvPr id="1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C705ECD-270E-47E7-820C-7596C463DE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00801" y="1436835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7073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2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E9B366B9-09C7-4F3E-AC94-8A63DBB9E3B3}"/>
              </a:ext>
            </a:extLst>
          </p:cNvPr>
          <p:cNvGrpSpPr/>
          <p:nvPr/>
        </p:nvGrpSpPr>
        <p:grpSpPr>
          <a:xfrm>
            <a:off x="4257261" y="997896"/>
            <a:ext cx="5161722" cy="3823253"/>
            <a:chOff x="934278" y="768626"/>
            <a:chExt cx="5161722" cy="382325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E2B5466-F7E7-4C18-BE8B-0E197EF2FAEE}"/>
                </a:ext>
              </a:extLst>
            </p:cNvPr>
            <p:cNvGrpSpPr/>
            <p:nvPr/>
          </p:nvGrpSpPr>
          <p:grpSpPr>
            <a:xfrm>
              <a:off x="934278" y="3034747"/>
              <a:ext cx="5161722" cy="1557132"/>
              <a:chOff x="934278" y="3034747"/>
              <a:chExt cx="5161722" cy="1557132"/>
            </a:xfrm>
          </p:grpSpPr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DE33DCFD-4069-4091-BA82-D3C12C4B680A}"/>
                  </a:ext>
                </a:extLst>
              </p:cNvPr>
              <p:cNvCxnSpPr/>
              <p:nvPr/>
            </p:nvCxnSpPr>
            <p:spPr>
              <a:xfrm flipH="1">
                <a:off x="2822713" y="3034748"/>
                <a:ext cx="327328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2D170A00-8127-456B-9894-0A5CB5002FCA}"/>
                  </a:ext>
                </a:extLst>
              </p:cNvPr>
              <p:cNvCxnSpPr/>
              <p:nvPr/>
            </p:nvCxnSpPr>
            <p:spPr>
              <a:xfrm flipH="1">
                <a:off x="934278" y="4591879"/>
                <a:ext cx="327328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33727E65-2221-4F30-8BD4-6518B7046918}"/>
                  </a:ext>
                </a:extLst>
              </p:cNvPr>
              <p:cNvCxnSpPr/>
              <p:nvPr/>
            </p:nvCxnSpPr>
            <p:spPr>
              <a:xfrm flipH="1">
                <a:off x="947530" y="3034748"/>
                <a:ext cx="1888435" cy="155713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6C754B38-447E-4829-B544-6511B1B96D41}"/>
                  </a:ext>
                </a:extLst>
              </p:cNvPr>
              <p:cNvCxnSpPr/>
              <p:nvPr/>
            </p:nvCxnSpPr>
            <p:spPr>
              <a:xfrm flipH="1">
                <a:off x="4207565" y="3034747"/>
                <a:ext cx="1888435" cy="155713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D710DC5-A226-4492-AB10-2AD406CDCB94}"/>
                </a:ext>
              </a:extLst>
            </p:cNvPr>
            <p:cNvCxnSpPr/>
            <p:nvPr/>
          </p:nvCxnSpPr>
          <p:spPr>
            <a:xfrm flipV="1">
              <a:off x="3511826" y="768626"/>
              <a:ext cx="0" cy="304468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288E466-DD98-4948-A1A6-B1596F616B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35965" y="768626"/>
              <a:ext cx="675862" cy="2279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6DE88DC-2F0C-4E11-B239-88179605B50F}"/>
                </a:ext>
              </a:extLst>
            </p:cNvPr>
            <p:cNvCxnSpPr/>
            <p:nvPr/>
          </p:nvCxnSpPr>
          <p:spPr>
            <a:xfrm flipH="1">
              <a:off x="934278" y="768626"/>
              <a:ext cx="2577548" cy="38232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CFC991F-E8ED-4A54-8B44-753E96B0934B}"/>
                </a:ext>
              </a:extLst>
            </p:cNvPr>
            <p:cNvCxnSpPr>
              <a:cxnSpLocks/>
            </p:cNvCxnSpPr>
            <p:nvPr/>
          </p:nvCxnSpPr>
          <p:spPr>
            <a:xfrm>
              <a:off x="3511826" y="781878"/>
              <a:ext cx="2584174" cy="22528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71C33ED-4F37-470A-BA1A-C6D7B0C1149A}"/>
                </a:ext>
              </a:extLst>
            </p:cNvPr>
            <p:cNvCxnSpPr/>
            <p:nvPr/>
          </p:nvCxnSpPr>
          <p:spPr>
            <a:xfrm>
              <a:off x="3511826" y="781878"/>
              <a:ext cx="695739" cy="381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C5A65C5B-2596-4FAE-B66A-9D1C5B994273}"/>
              </a:ext>
            </a:extLst>
          </p:cNvPr>
          <p:cNvSpPr txBox="1"/>
          <p:nvPr/>
        </p:nvSpPr>
        <p:spPr>
          <a:xfrm>
            <a:off x="5810069" y="4856002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45cm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5C4E7F0-E6B4-4984-9682-D99B7E5C10F8}"/>
              </a:ext>
            </a:extLst>
          </p:cNvPr>
          <p:cNvSpPr txBox="1"/>
          <p:nvPr/>
        </p:nvSpPr>
        <p:spPr>
          <a:xfrm>
            <a:off x="8425071" y="4026878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38cm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2C24C70-DA7B-46A7-879B-4AA89E196992}"/>
              </a:ext>
            </a:extLst>
          </p:cNvPr>
          <p:cNvSpPr txBox="1"/>
          <p:nvPr/>
        </p:nvSpPr>
        <p:spPr>
          <a:xfrm>
            <a:off x="8150858" y="1864325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40cm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1F7FC13-B94F-4550-88F2-FE51900C2498}"/>
              </a:ext>
            </a:extLst>
          </p:cNvPr>
          <p:cNvSpPr txBox="1"/>
          <p:nvPr/>
        </p:nvSpPr>
        <p:spPr>
          <a:xfrm>
            <a:off x="3972680" y="4753298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CBD46C3-812A-4637-9853-F89C8A35E3E5}"/>
              </a:ext>
            </a:extLst>
          </p:cNvPr>
          <p:cNvSpPr txBox="1"/>
          <p:nvPr/>
        </p:nvSpPr>
        <p:spPr>
          <a:xfrm>
            <a:off x="7544257" y="4792192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D66D6C6-C502-4F84-8E33-480157783851}"/>
              </a:ext>
            </a:extLst>
          </p:cNvPr>
          <p:cNvSpPr txBox="1"/>
          <p:nvPr/>
        </p:nvSpPr>
        <p:spPr>
          <a:xfrm>
            <a:off x="9410261" y="3103402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6EBA753-D09C-4E20-8474-6EDF06498B65}"/>
              </a:ext>
            </a:extLst>
          </p:cNvPr>
          <p:cNvSpPr txBox="1"/>
          <p:nvPr/>
        </p:nvSpPr>
        <p:spPr>
          <a:xfrm>
            <a:off x="5858122" y="3035555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D78895C-2D36-4B51-BDB2-0E6A9DF2D4F4}"/>
              </a:ext>
            </a:extLst>
          </p:cNvPr>
          <p:cNvSpPr txBox="1"/>
          <p:nvPr/>
        </p:nvSpPr>
        <p:spPr>
          <a:xfrm>
            <a:off x="6684356" y="681572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720C7AC-3754-42CC-A6AC-09B66FD9B1D1}"/>
              </a:ext>
            </a:extLst>
          </p:cNvPr>
          <p:cNvCxnSpPr>
            <a:cxnSpLocks/>
          </p:cNvCxnSpPr>
          <p:nvPr/>
        </p:nvCxnSpPr>
        <p:spPr>
          <a:xfrm>
            <a:off x="4669974" y="1367228"/>
            <a:ext cx="2125079" cy="12408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B3FC310B-6E12-4025-963E-E9FC8C9118EC}"/>
              </a:ext>
            </a:extLst>
          </p:cNvPr>
          <p:cNvSpPr txBox="1"/>
          <p:nvPr/>
        </p:nvSpPr>
        <p:spPr>
          <a:xfrm>
            <a:off x="2326246" y="866238"/>
            <a:ext cx="22603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This is the perpendicular</a:t>
            </a:r>
          </a:p>
          <a:p>
            <a:r>
              <a:rPr lang="en-GB" sz="1600" dirty="0"/>
              <a:t>height.  This is the length</a:t>
            </a:r>
          </a:p>
          <a:p>
            <a:r>
              <a:rPr lang="en-GB" sz="1600" dirty="0"/>
              <a:t>we are going to find.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1E00C95-CEE8-40E0-AC06-37004D6435CB}"/>
              </a:ext>
            </a:extLst>
          </p:cNvPr>
          <p:cNvSpPr txBox="1"/>
          <p:nvPr/>
        </p:nvSpPr>
        <p:spPr>
          <a:xfrm>
            <a:off x="6507795" y="3743684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7BFF078-BA96-43F2-86BA-8633E5DF4F74}"/>
              </a:ext>
            </a:extLst>
          </p:cNvPr>
          <p:cNvSpPr txBox="1"/>
          <p:nvPr/>
        </p:nvSpPr>
        <p:spPr>
          <a:xfrm>
            <a:off x="1209497" y="3352084"/>
            <a:ext cx="2591159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600" dirty="0"/>
              <a:t>I’ve labelled the point where</a:t>
            </a:r>
          </a:p>
          <a:p>
            <a:r>
              <a:rPr lang="en-GB" sz="1600" dirty="0"/>
              <a:t>the height meets the base O.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1854DBA-0286-4CF1-985B-4BDFE7CC4B31}"/>
              </a:ext>
            </a:extLst>
          </p:cNvPr>
          <p:cNvSpPr txBox="1"/>
          <p:nvPr/>
        </p:nvSpPr>
        <p:spPr>
          <a:xfrm>
            <a:off x="1016284" y="5764543"/>
            <a:ext cx="1033834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000" dirty="0"/>
              <a:t>On the next slide I’ve added some further lines to form the triangles we will use to find the height.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6DB284C-193C-41E8-90F7-8798588B7646}"/>
              </a:ext>
            </a:extLst>
          </p:cNvPr>
          <p:cNvCxnSpPr>
            <a:cxnSpLocks/>
          </p:cNvCxnSpPr>
          <p:nvPr/>
        </p:nvCxnSpPr>
        <p:spPr>
          <a:xfrm>
            <a:off x="3908414" y="3673242"/>
            <a:ext cx="2644786" cy="238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AB2658-C144-419C-B662-ABB5A33C72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91896" y="4463849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9444CD4-F042-4A3B-8D51-5E1B3E4199C4}"/>
              </a:ext>
            </a:extLst>
          </p:cNvPr>
          <p:cNvSpPr txBox="1"/>
          <p:nvPr/>
        </p:nvSpPr>
        <p:spPr>
          <a:xfrm>
            <a:off x="9433358" y="5091815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for audio</a:t>
            </a:r>
          </a:p>
        </p:txBody>
      </p:sp>
    </p:spTree>
    <p:extLst>
      <p:ext uri="{BB962C8B-B14F-4D97-AF65-F5344CB8AC3E}">
        <p14:creationId xmlns:p14="http://schemas.microsoft.com/office/powerpoint/2010/main" val="302300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705</Words>
  <Application>Microsoft Office PowerPoint</Application>
  <PresentationFormat>Widescreen</PresentationFormat>
  <Paragraphs>233</Paragraphs>
  <Slides>13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Pythagoras in 3 dimensions</dc:title>
  <dc:creator>P Cantrell - Maths Teacher</dc:creator>
  <cp:lastModifiedBy>P Cantrell - Maths Teacher</cp:lastModifiedBy>
  <cp:revision>103</cp:revision>
  <dcterms:created xsi:type="dcterms:W3CDTF">2020-06-05T21:46:55Z</dcterms:created>
  <dcterms:modified xsi:type="dcterms:W3CDTF">2020-06-16T16:11:07Z</dcterms:modified>
</cp:coreProperties>
</file>