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A56C0-D999-4536-A69B-65B91E66F6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B35236-12FB-476C-93FC-FB6186059D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A2907-1C02-4AA9-AC28-80030129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683CC-189C-4226-9B72-3FB11067ACA7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72E99-939B-4CA6-9BBA-48E297680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20C7F4-66F3-43CC-ADD3-7AAAB78F5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EB8-1D5D-4514-A6A3-DCCBDCC23D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129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6B421-48B5-402A-AF7A-9492B021E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6275D3-749A-4F14-9BAC-3CA40996EE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E0AAB-CC1C-45E7-9606-B4931099C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683CC-189C-4226-9B72-3FB11067ACA7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B6ED74-2533-4230-9126-1B5FE0BED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2913B-9F15-4DD2-ABF4-A07B2D9B6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EB8-1D5D-4514-A6A3-DCCBDCC23D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597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F607A3-5ACE-4B07-8FC9-F39DA87640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7530D0-75BA-4D38-A568-9A87A51CBF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D2CDDE-959A-40E6-9B59-F089A0A80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683CC-189C-4226-9B72-3FB11067ACA7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95FD1-E0A9-4B7F-B3ED-BD4EC3452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0BF41-B5F1-4722-8B95-ECB6B026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EB8-1D5D-4514-A6A3-DCCBDCC23D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452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61695-F80C-44E3-B12C-4A3C70AC0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C2E1D-B215-4AA8-965B-A1D04A2932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C726F-A684-4789-8519-F6FE059CC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683CC-189C-4226-9B72-3FB11067ACA7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5EAFA-D31F-401A-B9D9-C75356162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29818-8D6B-4918-A718-DD41B937F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EB8-1D5D-4514-A6A3-DCCBDCC23D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831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BB06B-7B26-4227-B11D-CA465B489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0293C-7F5B-4C21-9719-5C5999037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DD3F9-B922-4C5D-954D-E24FD16FF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683CC-189C-4226-9B72-3FB11067ACA7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4EF7C-0E35-4AD2-B3C9-DA643FCAD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BF4C5-7D05-4B98-B6CF-1DD273B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EB8-1D5D-4514-A6A3-DCCBDCC23D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8875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177DA-AB11-4A97-B83A-DC46D30D1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D3BE0-571B-4D41-B744-406055A069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C9C751-017D-4B40-862F-1BFA568EC3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8DF674-DBBE-4597-98C2-6CFD5E1E2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683CC-189C-4226-9B72-3FB11067ACA7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851B8E-65D7-4480-935B-A4DB6D35A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A7FF30-5727-4A36-BCED-67A341508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EB8-1D5D-4514-A6A3-DCCBDCC23D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902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7F26F-8DB4-44CE-B22C-118E4D8D3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D0C7EC-3E02-4717-9AE5-D680FAC67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A39027-58B5-404E-913A-EC902D8036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E354F9-4BF5-4152-AB9D-170EB58103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A643EA-FD81-48A7-8561-35B10594E0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089EAB-BD81-4272-9D02-ADFBA674F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683CC-189C-4226-9B72-3FB11067ACA7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A366DE-8BAE-4793-A92E-3018A80FD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3BED32-51BC-4AA1-A9AD-6183BBDB1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EB8-1D5D-4514-A6A3-DCCBDCC23D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923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40EEC-E6D6-44FD-81D3-EECC98C61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D393A0-C1A3-4B20-A80B-B8B6FB3A8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683CC-189C-4226-9B72-3FB11067ACA7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4176A6-7BAF-4091-99EB-508972A53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C76974-2DFF-43E7-87F1-77A1C5765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EB8-1D5D-4514-A6A3-DCCBDCC23D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880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547009-EFD1-4E0E-99BE-BC0418CB6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683CC-189C-4226-9B72-3FB11067ACA7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09D10-61E3-4912-B0BC-73C52FFD2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9FC19-B4D7-4D7F-B89E-E322FBE83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EB8-1D5D-4514-A6A3-DCCBDCC23D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867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53B63-AFB6-4A2D-871A-8B17840C2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13E70-6A52-4A74-A537-B2D928F2D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8E5CBC-048F-4938-BBC2-ADA378D1F7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E76A15-96CD-4573-9E25-504E1E91D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683CC-189C-4226-9B72-3FB11067ACA7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B8AEEC-E9AE-4E4F-BDF5-8970CF033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9C49B2-5936-4C19-9F7A-66393A0A4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EB8-1D5D-4514-A6A3-DCCBDCC23D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861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4A114-D038-4965-AA35-A7E6A3027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F31A8C-0979-4C1A-8EC5-742C379E08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106F94-F8F4-4E83-9F87-1724EBADB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AC5CCE-97D6-4CF1-B234-0520AACA4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683CC-189C-4226-9B72-3FB11067ACA7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E64B51-2FDC-4226-8FB2-7EE68EC08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1626A-D233-4825-BA66-A472764CE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EB8-1D5D-4514-A6A3-DCCBDCC23D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0568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9789CD-8C82-41DC-A996-84B4705B9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2F6F36-9713-41C5-B95E-1FB1DD3C1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7CFDB-5508-405B-8B9F-C91911EB64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683CC-189C-4226-9B72-3FB11067ACA7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8A3F2-A94E-4068-94BC-0CF96F686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9343B-AC93-4C82-8BF4-82B3B19D6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AAEB8-1D5D-4514-A6A3-DCCBDCC23D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81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2C77759-313D-464F-8CBF-25C2EE52E013}"/>
              </a:ext>
            </a:extLst>
          </p:cNvPr>
          <p:cNvSpPr/>
          <p:nvPr/>
        </p:nvSpPr>
        <p:spPr>
          <a:xfrm>
            <a:off x="2146852" y="2109647"/>
            <a:ext cx="7924800" cy="250466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F5831A-8B27-4A4B-8057-8A4124A6BE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Pythagoras’ Theorem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9199EA-2CA7-498B-B8F7-BB44DB08E0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Quick revision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AE4761F-6AA6-4B2D-90B5-2FBBF90020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5182" y="4991992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4EE405-007B-4108-8C76-C0496D905636}"/>
              </a:ext>
            </a:extLst>
          </p:cNvPr>
          <p:cNvSpPr txBox="1"/>
          <p:nvPr/>
        </p:nvSpPr>
        <p:spPr>
          <a:xfrm>
            <a:off x="6506818" y="5085697"/>
            <a:ext cx="3426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Click here to listen to the audio</a:t>
            </a:r>
          </a:p>
        </p:txBody>
      </p:sp>
    </p:spTree>
    <p:extLst>
      <p:ext uri="{BB962C8B-B14F-4D97-AF65-F5344CB8AC3E}">
        <p14:creationId xmlns:p14="http://schemas.microsoft.com/office/powerpoint/2010/main" val="109562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FB5AB7-6F2A-4B35-ACEF-D7342DCBEF07}"/>
              </a:ext>
            </a:extLst>
          </p:cNvPr>
          <p:cNvSpPr txBox="1"/>
          <p:nvPr/>
        </p:nvSpPr>
        <p:spPr>
          <a:xfrm>
            <a:off x="4306956" y="463826"/>
            <a:ext cx="3739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Pythagoras’ Theorem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ACC32E-1122-401D-B9AF-7C43266BD18C}"/>
              </a:ext>
            </a:extLst>
          </p:cNvPr>
          <p:cNvGrpSpPr/>
          <p:nvPr/>
        </p:nvGrpSpPr>
        <p:grpSpPr>
          <a:xfrm>
            <a:off x="2557670" y="2173357"/>
            <a:ext cx="1470991" cy="2146852"/>
            <a:chOff x="2557670" y="2173357"/>
            <a:chExt cx="1470991" cy="2146852"/>
          </a:xfrm>
        </p:grpSpPr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ACBD726B-88AB-4883-9B7E-9D769B5B6E4A}"/>
                </a:ext>
              </a:extLst>
            </p:cNvPr>
            <p:cNvSpPr/>
            <p:nvPr/>
          </p:nvSpPr>
          <p:spPr>
            <a:xfrm flipH="1">
              <a:off x="2557670" y="2173357"/>
              <a:ext cx="1470991" cy="2146852"/>
            </a:xfrm>
            <a:prstGeom prst="rt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5836F73-79B7-4F2B-A588-C4F6367AFEB5}"/>
                </a:ext>
              </a:extLst>
            </p:cNvPr>
            <p:cNvSpPr/>
            <p:nvPr/>
          </p:nvSpPr>
          <p:spPr>
            <a:xfrm>
              <a:off x="3737113" y="4028661"/>
              <a:ext cx="291548" cy="2915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D828F8B-41AA-4659-B3ED-14D70C84FFEC}"/>
              </a:ext>
            </a:extLst>
          </p:cNvPr>
          <p:cNvSpPr txBox="1"/>
          <p:nvPr/>
        </p:nvSpPr>
        <p:spPr>
          <a:xfrm>
            <a:off x="3127094" y="4240695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C2FA53-23A4-4743-B489-694819636068}"/>
              </a:ext>
            </a:extLst>
          </p:cNvPr>
          <p:cNvSpPr txBox="1"/>
          <p:nvPr/>
        </p:nvSpPr>
        <p:spPr>
          <a:xfrm>
            <a:off x="4028628" y="3178361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E70C25-758A-45E6-A671-88BFD3FEAFA4}"/>
              </a:ext>
            </a:extLst>
          </p:cNvPr>
          <p:cNvSpPr txBox="1"/>
          <p:nvPr/>
        </p:nvSpPr>
        <p:spPr>
          <a:xfrm>
            <a:off x="2947279" y="2947528"/>
            <a:ext cx="314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10476E-2814-452D-8379-37C899276010}"/>
              </a:ext>
            </a:extLst>
          </p:cNvPr>
          <p:cNvSpPr txBox="1"/>
          <p:nvPr/>
        </p:nvSpPr>
        <p:spPr>
          <a:xfrm>
            <a:off x="2228698" y="2617305"/>
            <a:ext cx="1315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Hypotenuse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BD7523-3138-4CEB-ACDC-9783095D49E2}"/>
              </a:ext>
            </a:extLst>
          </p:cNvPr>
          <p:cNvSpPr txBox="1"/>
          <p:nvPr/>
        </p:nvSpPr>
        <p:spPr>
          <a:xfrm>
            <a:off x="5587700" y="1749725"/>
            <a:ext cx="5151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C must be the hypotenuse</a:t>
            </a:r>
            <a:r>
              <a:rPr lang="en-GB" dirty="0"/>
              <a:t>, a and b can swap around.</a:t>
            </a:r>
          </a:p>
          <a:p>
            <a:r>
              <a:rPr lang="en-GB" dirty="0"/>
              <a:t>It doesn’t matter which is which.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5318AA-8461-47F2-A71D-973C2E4A74CC}"/>
              </a:ext>
            </a:extLst>
          </p:cNvPr>
          <p:cNvSpPr txBox="1"/>
          <p:nvPr/>
        </p:nvSpPr>
        <p:spPr>
          <a:xfrm>
            <a:off x="5587700" y="2688900"/>
            <a:ext cx="5080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The hypotenuse is the longest side and it is opposite</a:t>
            </a:r>
          </a:p>
          <a:p>
            <a:r>
              <a:rPr lang="en-GB" dirty="0"/>
              <a:t>the right angle, a and b make the right angle.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3C5B1DD-6545-421C-8587-DDB7C2E0F82E}"/>
              </a:ext>
            </a:extLst>
          </p:cNvPr>
          <p:cNvGrpSpPr/>
          <p:nvPr/>
        </p:nvGrpSpPr>
        <p:grpSpPr>
          <a:xfrm>
            <a:off x="6362551" y="4104141"/>
            <a:ext cx="2966979" cy="1156972"/>
            <a:chOff x="6362551" y="4104141"/>
            <a:chExt cx="2966979" cy="115697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8F8F080-8380-4097-BF7E-EAC802C948F1}"/>
                </a:ext>
              </a:extLst>
            </p:cNvPr>
            <p:cNvSpPr/>
            <p:nvPr/>
          </p:nvSpPr>
          <p:spPr>
            <a:xfrm>
              <a:off x="6362551" y="4104141"/>
              <a:ext cx="2966979" cy="115697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467F59F1-6232-47C8-B7EE-A64B38E6DC7F}"/>
                    </a:ext>
                  </a:extLst>
                </p:cNvPr>
                <p:cNvSpPr txBox="1"/>
                <p:nvPr/>
              </p:nvSpPr>
              <p:spPr>
                <a:xfrm>
                  <a:off x="6661126" y="4471527"/>
                  <a:ext cx="2368918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32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32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GB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GB" sz="3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GB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GB" sz="3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GB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GB" sz="32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467F59F1-6232-47C8-B7EE-A64B38E6DC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1126" y="4471527"/>
                  <a:ext cx="2368918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AB6E04-BC59-4940-91E7-435317394D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32313" y="4924262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</p:pic>
      <p:sp>
        <p:nvSpPr>
          <p:cNvPr id="19" name="TextBox 13">
            <a:extLst>
              <a:ext uri="{FF2B5EF4-FFF2-40B4-BE49-F238E27FC236}">
                <a16:creationId xmlns:a16="http://schemas.microsoft.com/office/drawing/2014/main" id="{BAFF84B1-F2A0-4D65-8AC6-214BED3993E5}"/>
              </a:ext>
            </a:extLst>
          </p:cNvPr>
          <p:cNvSpPr txBox="1"/>
          <p:nvPr/>
        </p:nvSpPr>
        <p:spPr>
          <a:xfrm>
            <a:off x="3289298" y="5533862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for audio</a:t>
            </a:r>
          </a:p>
        </p:txBody>
      </p:sp>
    </p:spTree>
    <p:extLst>
      <p:ext uri="{BB962C8B-B14F-4D97-AF65-F5344CB8AC3E}">
        <p14:creationId xmlns:p14="http://schemas.microsoft.com/office/powerpoint/2010/main" val="369113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3639FC-F8E5-42F0-8643-0A8F3139E61B}"/>
              </a:ext>
            </a:extLst>
          </p:cNvPr>
          <p:cNvSpPr txBox="1"/>
          <p:nvPr/>
        </p:nvSpPr>
        <p:spPr>
          <a:xfrm>
            <a:off x="4227444" y="424069"/>
            <a:ext cx="41111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Finding the hypotenuse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3D1A59-EFE2-40A2-BF41-4433F2101D00}"/>
              </a:ext>
            </a:extLst>
          </p:cNvPr>
          <p:cNvGrpSpPr/>
          <p:nvPr/>
        </p:nvGrpSpPr>
        <p:grpSpPr>
          <a:xfrm>
            <a:off x="2001078" y="2014326"/>
            <a:ext cx="1577009" cy="2266122"/>
            <a:chOff x="2001078" y="2213113"/>
            <a:chExt cx="1577009" cy="2266122"/>
          </a:xfrm>
        </p:grpSpPr>
        <p:sp>
          <p:nvSpPr>
            <p:cNvPr id="3" name="Right Triangle 2">
              <a:extLst>
                <a:ext uri="{FF2B5EF4-FFF2-40B4-BE49-F238E27FC236}">
                  <a16:creationId xmlns:a16="http://schemas.microsoft.com/office/drawing/2014/main" id="{B9FD8D44-7C41-4A65-9992-7750631AC75B}"/>
                </a:ext>
              </a:extLst>
            </p:cNvPr>
            <p:cNvSpPr/>
            <p:nvPr/>
          </p:nvSpPr>
          <p:spPr>
            <a:xfrm>
              <a:off x="2001078" y="2213113"/>
              <a:ext cx="1577009" cy="2266122"/>
            </a:xfrm>
            <a:prstGeom prst="rt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F1B0852-07A5-4107-B39E-A12E81A81FF7}"/>
                </a:ext>
              </a:extLst>
            </p:cNvPr>
            <p:cNvSpPr/>
            <p:nvPr/>
          </p:nvSpPr>
          <p:spPr>
            <a:xfrm>
              <a:off x="2001078" y="4187687"/>
              <a:ext cx="291548" cy="2915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45B0FCB-257F-4509-A574-6ED79389F444}"/>
              </a:ext>
            </a:extLst>
          </p:cNvPr>
          <p:cNvSpPr txBox="1"/>
          <p:nvPr/>
        </p:nvSpPr>
        <p:spPr>
          <a:xfrm>
            <a:off x="1341117" y="3147387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34cm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E47616-B88C-4B19-A03E-16B911504424}"/>
              </a:ext>
            </a:extLst>
          </p:cNvPr>
          <p:cNvSpPr txBox="1"/>
          <p:nvPr/>
        </p:nvSpPr>
        <p:spPr>
          <a:xfrm>
            <a:off x="2457559" y="4266979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21cm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8553297-3170-488A-B994-0748F3A0934A}"/>
                  </a:ext>
                </a:extLst>
              </p:cNvPr>
              <p:cNvSpPr txBox="1"/>
              <p:nvPr/>
            </p:nvSpPr>
            <p:spPr>
              <a:xfrm>
                <a:off x="2875371" y="2869091"/>
                <a:ext cx="2417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8553297-3170-488A-B994-0748F3A09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5371" y="2869091"/>
                <a:ext cx="241733" cy="369332"/>
              </a:xfrm>
              <a:prstGeom prst="rect">
                <a:avLst/>
              </a:prstGeom>
              <a:blipFill>
                <a:blip r:embed="rId4"/>
                <a:stretch>
                  <a:fillRect l="-17949" r="-15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91CC1B-6838-4F3D-9156-BD6E2A092EE8}"/>
                  </a:ext>
                </a:extLst>
              </p:cNvPr>
              <p:cNvSpPr txBox="1"/>
              <p:nvPr/>
            </p:nvSpPr>
            <p:spPr>
              <a:xfrm>
                <a:off x="881367" y="1304332"/>
                <a:ext cx="19082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Find side length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/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91CC1B-6838-4F3D-9156-BD6E2A092E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367" y="1304332"/>
                <a:ext cx="1908215" cy="369332"/>
              </a:xfrm>
              <a:prstGeom prst="rect">
                <a:avLst/>
              </a:prstGeom>
              <a:blipFill>
                <a:blip r:embed="rId5"/>
                <a:stretch>
                  <a:fillRect l="-2875" t="-9836" r="-15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rrow: Right 10">
            <a:extLst>
              <a:ext uri="{FF2B5EF4-FFF2-40B4-BE49-F238E27FC236}">
                <a16:creationId xmlns:a16="http://schemas.microsoft.com/office/drawing/2014/main" id="{19D4B796-9B7C-4C46-82F0-D4DCF7719C46}"/>
              </a:ext>
            </a:extLst>
          </p:cNvPr>
          <p:cNvSpPr/>
          <p:nvPr/>
        </p:nvSpPr>
        <p:spPr>
          <a:xfrm>
            <a:off x="4761924" y="2559799"/>
            <a:ext cx="1033669" cy="395836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2437CE-91AA-406A-A697-F9637BB43175}"/>
              </a:ext>
            </a:extLst>
          </p:cNvPr>
          <p:cNvSpPr txBox="1"/>
          <p:nvPr/>
        </p:nvSpPr>
        <p:spPr>
          <a:xfrm>
            <a:off x="4320209" y="2001078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Label the triangle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4D3AEBC-B925-42F1-B98B-C5DECE0396C6}"/>
              </a:ext>
            </a:extLst>
          </p:cNvPr>
          <p:cNvGrpSpPr/>
          <p:nvPr/>
        </p:nvGrpSpPr>
        <p:grpSpPr>
          <a:xfrm>
            <a:off x="7309321" y="1944348"/>
            <a:ext cx="1577009" cy="2266122"/>
            <a:chOff x="2001078" y="2213113"/>
            <a:chExt cx="1577009" cy="2266122"/>
          </a:xfrm>
        </p:grpSpPr>
        <p:sp>
          <p:nvSpPr>
            <p:cNvPr id="14" name="Right Triangle 13">
              <a:extLst>
                <a:ext uri="{FF2B5EF4-FFF2-40B4-BE49-F238E27FC236}">
                  <a16:creationId xmlns:a16="http://schemas.microsoft.com/office/drawing/2014/main" id="{D242DD58-C119-48BC-8AB8-2D773CAF076F}"/>
                </a:ext>
              </a:extLst>
            </p:cNvPr>
            <p:cNvSpPr/>
            <p:nvPr/>
          </p:nvSpPr>
          <p:spPr>
            <a:xfrm>
              <a:off x="2001078" y="2213113"/>
              <a:ext cx="1577009" cy="2266122"/>
            </a:xfrm>
            <a:prstGeom prst="rt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DED35F1-0867-4AC9-ADD8-4A0A9DCEC6E4}"/>
                </a:ext>
              </a:extLst>
            </p:cNvPr>
            <p:cNvSpPr/>
            <p:nvPr/>
          </p:nvSpPr>
          <p:spPr>
            <a:xfrm>
              <a:off x="2001078" y="4187687"/>
              <a:ext cx="291548" cy="2915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8C8DBC8-4714-4CF9-A87D-8FBF11A85D9F}"/>
              </a:ext>
            </a:extLst>
          </p:cNvPr>
          <p:cNvSpPr txBox="1"/>
          <p:nvPr/>
        </p:nvSpPr>
        <p:spPr>
          <a:xfrm>
            <a:off x="6645405" y="3095331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34cm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A450A5-6A1A-4C1C-B7FF-22FFE5337C56}"/>
              </a:ext>
            </a:extLst>
          </p:cNvPr>
          <p:cNvSpPr txBox="1"/>
          <p:nvPr/>
        </p:nvSpPr>
        <p:spPr>
          <a:xfrm>
            <a:off x="7782084" y="4211821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21cm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7F11BE2-9EFE-49D3-8706-51CC273753ED}"/>
                  </a:ext>
                </a:extLst>
              </p:cNvPr>
              <p:cNvSpPr txBox="1"/>
              <p:nvPr/>
            </p:nvSpPr>
            <p:spPr>
              <a:xfrm>
                <a:off x="8217767" y="2860425"/>
                <a:ext cx="2417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7F11BE2-9EFE-49D3-8706-51CC273753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7767" y="2860425"/>
                <a:ext cx="241733" cy="369332"/>
              </a:xfrm>
              <a:prstGeom prst="rect">
                <a:avLst/>
              </a:prstGeom>
              <a:blipFill>
                <a:blip r:embed="rId6"/>
                <a:stretch>
                  <a:fillRect l="-15000" r="-1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5859B6F7-4909-41FA-B715-6A12C62B7E3E}"/>
              </a:ext>
            </a:extLst>
          </p:cNvPr>
          <p:cNvSpPr txBox="1"/>
          <p:nvPr/>
        </p:nvSpPr>
        <p:spPr>
          <a:xfrm>
            <a:off x="8015647" y="2628917"/>
            <a:ext cx="314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41F0FC-4915-4252-AE2D-37058C5BE17B}"/>
              </a:ext>
            </a:extLst>
          </p:cNvPr>
          <p:cNvSpPr txBox="1"/>
          <p:nvPr/>
        </p:nvSpPr>
        <p:spPr>
          <a:xfrm>
            <a:off x="7004694" y="2685722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5D8855-D376-44BF-BD84-B65B4B914426}"/>
              </a:ext>
            </a:extLst>
          </p:cNvPr>
          <p:cNvSpPr txBox="1"/>
          <p:nvPr/>
        </p:nvSpPr>
        <p:spPr>
          <a:xfrm>
            <a:off x="7971460" y="3833863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DFC6D0F-ED1F-4871-8EBD-04CD36C11308}"/>
                  </a:ext>
                </a:extLst>
              </p:cNvPr>
              <p:cNvSpPr txBox="1"/>
              <p:nvPr/>
            </p:nvSpPr>
            <p:spPr>
              <a:xfrm>
                <a:off x="4797465" y="4184519"/>
                <a:ext cx="148393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DFC6D0F-ED1F-4871-8EBD-04CD36C113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7465" y="4184519"/>
                <a:ext cx="1483931" cy="307777"/>
              </a:xfrm>
              <a:prstGeom prst="rect">
                <a:avLst/>
              </a:prstGeom>
              <a:blipFill>
                <a:blip r:embed="rId7"/>
                <a:stretch>
                  <a:fillRect l="-2058" t="-1961" r="-1235" b="-58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3EF689-A634-4CC6-A0C8-1F6167833A53}"/>
                  </a:ext>
                </a:extLst>
              </p:cNvPr>
              <p:cNvSpPr txBox="1"/>
              <p:nvPr/>
            </p:nvSpPr>
            <p:spPr>
              <a:xfrm>
                <a:off x="4521748" y="4720392"/>
                <a:ext cx="175964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34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3EF689-A634-4CC6-A0C8-1F6167833A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1748" y="4720392"/>
                <a:ext cx="1759648" cy="307777"/>
              </a:xfrm>
              <a:prstGeom prst="rect">
                <a:avLst/>
              </a:prstGeom>
              <a:blipFill>
                <a:blip r:embed="rId8"/>
                <a:stretch>
                  <a:fillRect l="-3125" t="-1961" r="-1042" b="-58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0C1D99C-5B36-4595-85CE-2DADF6047122}"/>
                  </a:ext>
                </a:extLst>
              </p:cNvPr>
              <p:cNvSpPr txBox="1"/>
              <p:nvPr/>
            </p:nvSpPr>
            <p:spPr>
              <a:xfrm>
                <a:off x="5389459" y="5229761"/>
                <a:ext cx="121398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1597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0C1D99C-5B36-4595-85CE-2DADF60471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9459" y="5229761"/>
                <a:ext cx="1213986" cy="307777"/>
              </a:xfrm>
              <a:prstGeom prst="rect">
                <a:avLst/>
              </a:prstGeom>
              <a:blipFill>
                <a:blip r:embed="rId9"/>
                <a:stretch>
                  <a:fillRect l="-2010" t="-4000" r="-4523"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CDFA31C-7B30-44C7-9EC7-6F721D8CA691}"/>
                  </a:ext>
                </a:extLst>
              </p:cNvPr>
              <p:cNvSpPr txBox="1"/>
              <p:nvPr/>
            </p:nvSpPr>
            <p:spPr>
              <a:xfrm>
                <a:off x="5491091" y="5752336"/>
                <a:ext cx="140057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40.0 </m:t>
                      </m:r>
                      <m:r>
                        <m:rPr>
                          <m:sty m:val="p"/>
                        </m:rPr>
                        <a:rPr lang="en-GB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CDFA31C-7B30-44C7-9EC7-6F721D8CA6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1091" y="5752336"/>
                <a:ext cx="1400575" cy="307777"/>
              </a:xfrm>
              <a:prstGeom prst="rect">
                <a:avLst/>
              </a:prstGeom>
              <a:blipFill>
                <a:blip r:embed="rId10"/>
                <a:stretch>
                  <a:fillRect l="-2174" r="-2174" b="-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DE34B9D-2D12-4E09-8B14-96E98B7C3613}"/>
              </a:ext>
            </a:extLst>
          </p:cNvPr>
          <p:cNvCxnSpPr/>
          <p:nvPr/>
        </p:nvCxnSpPr>
        <p:spPr>
          <a:xfrm>
            <a:off x="5526178" y="6060113"/>
            <a:ext cx="13522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232BF5B-E3E5-4A76-A720-6BD62067FE5C}"/>
              </a:ext>
            </a:extLst>
          </p:cNvPr>
          <p:cNvGrpSpPr/>
          <p:nvPr/>
        </p:nvGrpSpPr>
        <p:grpSpPr>
          <a:xfrm>
            <a:off x="8886330" y="1035830"/>
            <a:ext cx="2760845" cy="961790"/>
            <a:chOff x="8844644" y="1249344"/>
            <a:chExt cx="2760845" cy="96179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0AFF8D1-C445-43B9-B822-33B24A19AC9C}"/>
                </a:ext>
              </a:extLst>
            </p:cNvPr>
            <p:cNvSpPr/>
            <p:nvPr/>
          </p:nvSpPr>
          <p:spPr>
            <a:xfrm>
              <a:off x="8844644" y="1249344"/>
              <a:ext cx="2760845" cy="96179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2EBDCBFC-99B6-4967-BBAD-B023EE3B033B}"/>
                    </a:ext>
                  </a:extLst>
                </p:cNvPr>
                <p:cNvSpPr txBox="1"/>
                <p:nvPr/>
              </p:nvSpPr>
              <p:spPr>
                <a:xfrm>
                  <a:off x="8963912" y="1302352"/>
                  <a:ext cx="2599109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dirty="0"/>
                    <a:t>You can swap a and b around</a:t>
                  </a:r>
                </a:p>
                <a:p>
                  <a:r>
                    <a:rPr lang="en-GB" sz="1600" dirty="0"/>
                    <a:t>but </a:t>
                  </a:r>
                  <a14:m>
                    <m:oMath xmlns:m="http://schemas.openxmlformats.org/officeDocument/2006/math"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a14:m>
                  <a:r>
                    <a:rPr lang="en-GB" sz="1600" dirty="0"/>
                    <a:t> must be c because it is</a:t>
                  </a:r>
                </a:p>
                <a:p>
                  <a:r>
                    <a:rPr lang="en-GB" sz="1600" dirty="0"/>
                    <a:t>the hypotenuse</a:t>
                  </a: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2EBDCBFC-99B6-4967-BBAD-B023EE3B03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63912" y="1302352"/>
                  <a:ext cx="2599109" cy="830997"/>
                </a:xfrm>
                <a:prstGeom prst="rect">
                  <a:avLst/>
                </a:prstGeom>
                <a:blipFill>
                  <a:blip r:embed="rId11"/>
                  <a:stretch>
                    <a:fillRect l="-1171" t="-2206" b="-882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655527DF-1D51-4254-846F-9C339C4587BE}"/>
              </a:ext>
            </a:extLst>
          </p:cNvPr>
          <p:cNvSpPr txBox="1"/>
          <p:nvPr/>
        </p:nvSpPr>
        <p:spPr>
          <a:xfrm>
            <a:off x="6807842" y="5239118"/>
            <a:ext cx="1586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Now square root</a:t>
            </a:r>
          </a:p>
        </p:txBody>
      </p:sp>
      <p:sp>
        <p:nvSpPr>
          <p:cNvPr id="36" name="TextBox 13">
            <a:extLst>
              <a:ext uri="{FF2B5EF4-FFF2-40B4-BE49-F238E27FC236}">
                <a16:creationId xmlns:a16="http://schemas.microsoft.com/office/drawing/2014/main" id="{BAFF84B1-F2A0-4D65-8AC6-214BED3993E5}"/>
              </a:ext>
            </a:extLst>
          </p:cNvPr>
          <p:cNvSpPr txBox="1"/>
          <p:nvPr/>
        </p:nvSpPr>
        <p:spPr>
          <a:xfrm>
            <a:off x="2548423" y="5582653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  <p:pic>
        <p:nvPicPr>
          <p:cNvPr id="2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0C27CF-1487-4A95-8103-37D168794E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691437" y="4989857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70419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0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3639FC-F8E5-42F0-8643-0A8F3139E61B}"/>
              </a:ext>
            </a:extLst>
          </p:cNvPr>
          <p:cNvSpPr txBox="1"/>
          <p:nvPr/>
        </p:nvSpPr>
        <p:spPr>
          <a:xfrm>
            <a:off x="2402192" y="157038"/>
            <a:ext cx="7400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Finding the side other than the hypotenuse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3BEC7D2-07AB-4BFC-BBA8-B083442C5026}"/>
              </a:ext>
            </a:extLst>
          </p:cNvPr>
          <p:cNvGrpSpPr/>
          <p:nvPr/>
        </p:nvGrpSpPr>
        <p:grpSpPr>
          <a:xfrm rot="11988350">
            <a:off x="1420885" y="1499629"/>
            <a:ext cx="2276475" cy="1853172"/>
            <a:chOff x="1646169" y="2546547"/>
            <a:chExt cx="2276475" cy="185317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D3D1A59-EFE2-40A2-BF41-4433F2101D00}"/>
                </a:ext>
              </a:extLst>
            </p:cNvPr>
            <p:cNvGrpSpPr/>
            <p:nvPr/>
          </p:nvGrpSpPr>
          <p:grpSpPr>
            <a:xfrm rot="7487504">
              <a:off x="2001078" y="2478154"/>
              <a:ext cx="1577009" cy="2266122"/>
              <a:chOff x="2001078" y="2213113"/>
              <a:chExt cx="1577009" cy="2266122"/>
            </a:xfrm>
          </p:grpSpPr>
          <p:sp>
            <p:nvSpPr>
              <p:cNvPr id="3" name="Right Triangle 2">
                <a:extLst>
                  <a:ext uri="{FF2B5EF4-FFF2-40B4-BE49-F238E27FC236}">
                    <a16:creationId xmlns:a16="http://schemas.microsoft.com/office/drawing/2014/main" id="{B9FD8D44-7C41-4A65-9992-7750631AC75B}"/>
                  </a:ext>
                </a:extLst>
              </p:cNvPr>
              <p:cNvSpPr/>
              <p:nvPr/>
            </p:nvSpPr>
            <p:spPr>
              <a:xfrm>
                <a:off x="2001078" y="2213113"/>
                <a:ext cx="1577009" cy="2266122"/>
              </a:xfrm>
              <a:prstGeom prst="rtTriangl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F1B0852-07A5-4107-B39E-A12E81A81FF7}"/>
                  </a:ext>
                </a:extLst>
              </p:cNvPr>
              <p:cNvSpPr/>
              <p:nvPr/>
            </p:nvSpPr>
            <p:spPr>
              <a:xfrm>
                <a:off x="2001078" y="4187687"/>
                <a:ext cx="291548" cy="2915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45B0FCB-257F-4509-A574-6ED79389F444}"/>
                </a:ext>
              </a:extLst>
            </p:cNvPr>
            <p:cNvSpPr txBox="1"/>
            <p:nvPr/>
          </p:nvSpPr>
          <p:spPr>
            <a:xfrm rot="9611650">
              <a:off x="3034747" y="2546547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32cm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E47616-B88C-4B19-A03E-16B911504424}"/>
                </a:ext>
              </a:extLst>
            </p:cNvPr>
            <p:cNvSpPr txBox="1"/>
            <p:nvPr/>
          </p:nvSpPr>
          <p:spPr>
            <a:xfrm rot="9611650">
              <a:off x="2346639" y="3654595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59cm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8553297-3170-488A-B994-0748F3A0934A}"/>
                    </a:ext>
                  </a:extLst>
                </p:cNvPr>
                <p:cNvSpPr txBox="1"/>
                <p:nvPr/>
              </p:nvSpPr>
              <p:spPr>
                <a:xfrm rot="20209214">
                  <a:off x="1646169" y="2599365"/>
                  <a:ext cx="24173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8553297-3170-488A-B994-0748F3A093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209214">
                  <a:off x="1646169" y="2599365"/>
                  <a:ext cx="241733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11111" r="-1111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91CC1B-6838-4F3D-9156-BD6E2A092EE8}"/>
                  </a:ext>
                </a:extLst>
              </p:cNvPr>
              <p:cNvSpPr txBox="1"/>
              <p:nvPr/>
            </p:nvSpPr>
            <p:spPr>
              <a:xfrm>
                <a:off x="881367" y="1065796"/>
                <a:ext cx="19082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Find side length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/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91CC1B-6838-4F3D-9156-BD6E2A092E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367" y="1065796"/>
                <a:ext cx="1908215" cy="369332"/>
              </a:xfrm>
              <a:prstGeom prst="rect">
                <a:avLst/>
              </a:prstGeom>
              <a:blipFill>
                <a:blip r:embed="rId5"/>
                <a:stretch>
                  <a:fillRect l="-2875" t="-10000" r="-1597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rrow: Right 10">
            <a:extLst>
              <a:ext uri="{FF2B5EF4-FFF2-40B4-BE49-F238E27FC236}">
                <a16:creationId xmlns:a16="http://schemas.microsoft.com/office/drawing/2014/main" id="{19D4B796-9B7C-4C46-82F0-D4DCF7719C46}"/>
              </a:ext>
            </a:extLst>
          </p:cNvPr>
          <p:cNvSpPr/>
          <p:nvPr/>
        </p:nvSpPr>
        <p:spPr>
          <a:xfrm>
            <a:off x="4761924" y="2308011"/>
            <a:ext cx="1033669" cy="395836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2437CE-91AA-406A-A697-F9637BB43175}"/>
              </a:ext>
            </a:extLst>
          </p:cNvPr>
          <p:cNvSpPr txBox="1"/>
          <p:nvPr/>
        </p:nvSpPr>
        <p:spPr>
          <a:xfrm>
            <a:off x="4320209" y="1762542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Label the triangle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DFC6D0F-ED1F-4871-8EBD-04CD36C11308}"/>
                  </a:ext>
                </a:extLst>
              </p:cNvPr>
              <p:cNvSpPr txBox="1"/>
              <p:nvPr/>
            </p:nvSpPr>
            <p:spPr>
              <a:xfrm>
                <a:off x="4741160" y="3748578"/>
                <a:ext cx="148393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DFC6D0F-ED1F-4871-8EBD-04CD36C113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1160" y="3748578"/>
                <a:ext cx="1483931" cy="307777"/>
              </a:xfrm>
              <a:prstGeom prst="rect">
                <a:avLst/>
              </a:prstGeom>
              <a:blipFill>
                <a:blip r:embed="rId6"/>
                <a:stretch>
                  <a:fillRect l="-2058" t="-4000" r="-1235"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3EF689-A634-4CC6-A0C8-1F6167833A53}"/>
                  </a:ext>
                </a:extLst>
              </p:cNvPr>
              <p:cNvSpPr txBox="1"/>
              <p:nvPr/>
            </p:nvSpPr>
            <p:spPr>
              <a:xfrm>
                <a:off x="4611215" y="4284451"/>
                <a:ext cx="177452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32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59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3EF689-A634-4CC6-A0C8-1F6167833A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1215" y="4284451"/>
                <a:ext cx="1774525" cy="307777"/>
              </a:xfrm>
              <a:prstGeom prst="rect">
                <a:avLst/>
              </a:prstGeom>
              <a:blipFill>
                <a:blip r:embed="rId7"/>
                <a:stretch>
                  <a:fillRect l="-2740" t="-4000" r="-685"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0C1D99C-5B36-4595-85CE-2DADF6047122}"/>
                  </a:ext>
                </a:extLst>
              </p:cNvPr>
              <p:cNvSpPr txBox="1"/>
              <p:nvPr/>
            </p:nvSpPr>
            <p:spPr>
              <a:xfrm>
                <a:off x="5334803" y="5344071"/>
                <a:ext cx="122886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2457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0C1D99C-5B36-4595-85CE-2DADF60471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803" y="5344071"/>
                <a:ext cx="1228863" cy="307777"/>
              </a:xfrm>
              <a:prstGeom prst="rect">
                <a:avLst/>
              </a:prstGeom>
              <a:blipFill>
                <a:blip r:embed="rId8"/>
                <a:stretch>
                  <a:fillRect l="-4455" t="-4000" r="-3960"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CDFA31C-7B30-44C7-9EC7-6F721D8CA691}"/>
                  </a:ext>
                </a:extLst>
              </p:cNvPr>
              <p:cNvSpPr txBox="1"/>
              <p:nvPr/>
            </p:nvSpPr>
            <p:spPr>
              <a:xfrm>
                <a:off x="5451002" y="5885811"/>
                <a:ext cx="140057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49.6 </m:t>
                      </m:r>
                      <m:r>
                        <m:rPr>
                          <m:sty m:val="p"/>
                        </m:rPr>
                        <a:rPr lang="en-GB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CDFA31C-7B30-44C7-9EC7-6F721D8CA6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1002" y="5885811"/>
                <a:ext cx="1400576" cy="307777"/>
              </a:xfrm>
              <a:prstGeom prst="rect">
                <a:avLst/>
              </a:prstGeom>
              <a:blipFill>
                <a:blip r:embed="rId9"/>
                <a:stretch>
                  <a:fillRect l="-1739" r="-2609" b="-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DE34B9D-2D12-4E09-8B14-96E98B7C3613}"/>
              </a:ext>
            </a:extLst>
          </p:cNvPr>
          <p:cNvCxnSpPr/>
          <p:nvPr/>
        </p:nvCxnSpPr>
        <p:spPr>
          <a:xfrm>
            <a:off x="5499341" y="6193588"/>
            <a:ext cx="13522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232BF5B-E3E5-4A76-A720-6BD62067FE5C}"/>
              </a:ext>
            </a:extLst>
          </p:cNvPr>
          <p:cNvGrpSpPr/>
          <p:nvPr/>
        </p:nvGrpSpPr>
        <p:grpSpPr>
          <a:xfrm>
            <a:off x="9054627" y="906263"/>
            <a:ext cx="2806542" cy="961790"/>
            <a:chOff x="8844644" y="1249344"/>
            <a:chExt cx="2806542" cy="96179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0AFF8D1-C445-43B9-B822-33B24A19AC9C}"/>
                </a:ext>
              </a:extLst>
            </p:cNvPr>
            <p:cNvSpPr/>
            <p:nvPr/>
          </p:nvSpPr>
          <p:spPr>
            <a:xfrm>
              <a:off x="8844644" y="1249344"/>
              <a:ext cx="2760845" cy="96179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2EBDCBFC-99B6-4967-BBAD-B023EE3B033B}"/>
                    </a:ext>
                  </a:extLst>
                </p:cNvPr>
                <p:cNvSpPr txBox="1"/>
                <p:nvPr/>
              </p:nvSpPr>
              <p:spPr>
                <a:xfrm>
                  <a:off x="8963912" y="1302352"/>
                  <a:ext cx="2687274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dirty="0"/>
                    <a:t>You can swap a and b around</a:t>
                  </a:r>
                </a:p>
                <a:p>
                  <a:r>
                    <a:rPr lang="en-GB" sz="1600" dirty="0"/>
                    <a:t>but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the</m:t>
                      </m:r>
                      <m:r>
                        <a:rPr lang="en-GB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59</m:t>
                      </m:r>
                      <m:r>
                        <m:rPr>
                          <m:sty m:val="p"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cm</m:t>
                      </m:r>
                      <m:r>
                        <a:rPr lang="en-GB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side</m:t>
                      </m:r>
                      <m:r>
                        <a:rPr lang="en-GB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must</m:t>
                      </m:r>
                      <m:r>
                        <a:rPr lang="en-GB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be</m:t>
                      </m:r>
                    </m:oMath>
                  </a14:m>
                  <a:endParaRPr lang="en-GB" sz="1600" b="0" dirty="0"/>
                </a:p>
                <a:p>
                  <a:r>
                    <a:rPr lang="en-GB" sz="1600" dirty="0"/>
                    <a:t>c because it is the hypotenuse</a:t>
                  </a: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2EBDCBFC-99B6-4967-BBAD-B023EE3B03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63912" y="1302352"/>
                  <a:ext cx="2687274" cy="830997"/>
                </a:xfrm>
                <a:prstGeom prst="rect">
                  <a:avLst/>
                </a:prstGeom>
                <a:blipFill>
                  <a:blip r:embed="rId10"/>
                  <a:stretch>
                    <a:fillRect l="-1361" t="-2190" b="-802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655527DF-1D51-4254-846F-9C339C4587BE}"/>
              </a:ext>
            </a:extLst>
          </p:cNvPr>
          <p:cNvSpPr txBox="1"/>
          <p:nvPr/>
        </p:nvSpPr>
        <p:spPr>
          <a:xfrm>
            <a:off x="6950367" y="5317340"/>
            <a:ext cx="1759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Now square root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50C5F3E-369B-4D66-A943-640A56FF7EC0}"/>
              </a:ext>
            </a:extLst>
          </p:cNvPr>
          <p:cNvGrpSpPr/>
          <p:nvPr/>
        </p:nvGrpSpPr>
        <p:grpSpPr>
          <a:xfrm rot="11988350">
            <a:off x="6781370" y="1491701"/>
            <a:ext cx="2276475" cy="1853172"/>
            <a:chOff x="1646169" y="2546547"/>
            <a:chExt cx="2276475" cy="185317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8CF373D-7C6C-4019-AE1D-38CCD62694D6}"/>
                </a:ext>
              </a:extLst>
            </p:cNvPr>
            <p:cNvGrpSpPr/>
            <p:nvPr/>
          </p:nvGrpSpPr>
          <p:grpSpPr>
            <a:xfrm rot="7487504">
              <a:off x="2001078" y="2478154"/>
              <a:ext cx="1577009" cy="2266122"/>
              <a:chOff x="2001078" y="2213113"/>
              <a:chExt cx="1577009" cy="2266122"/>
            </a:xfrm>
          </p:grpSpPr>
          <p:sp>
            <p:nvSpPr>
              <p:cNvPr id="41" name="Right Triangle 40">
                <a:extLst>
                  <a:ext uri="{FF2B5EF4-FFF2-40B4-BE49-F238E27FC236}">
                    <a16:creationId xmlns:a16="http://schemas.microsoft.com/office/drawing/2014/main" id="{4BCAFD8E-62C9-4DC7-B6C9-D1788E132C8E}"/>
                  </a:ext>
                </a:extLst>
              </p:cNvPr>
              <p:cNvSpPr/>
              <p:nvPr/>
            </p:nvSpPr>
            <p:spPr>
              <a:xfrm>
                <a:off x="2001078" y="2213113"/>
                <a:ext cx="1577009" cy="2266122"/>
              </a:xfrm>
              <a:prstGeom prst="rtTriangl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DC72EA3-ADAF-4CF7-890B-624BAC800291}"/>
                  </a:ext>
                </a:extLst>
              </p:cNvPr>
              <p:cNvSpPr/>
              <p:nvPr/>
            </p:nvSpPr>
            <p:spPr>
              <a:xfrm>
                <a:off x="2001078" y="4187687"/>
                <a:ext cx="291548" cy="2915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A1EF27A-DEB0-4C5A-9FB0-0827037EECBE}"/>
                </a:ext>
              </a:extLst>
            </p:cNvPr>
            <p:cNvSpPr txBox="1"/>
            <p:nvPr/>
          </p:nvSpPr>
          <p:spPr>
            <a:xfrm rot="9611650">
              <a:off x="3034747" y="2546547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32cm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B7006B7-CE83-4D22-AC23-7EB5549533A8}"/>
                </a:ext>
              </a:extLst>
            </p:cNvPr>
            <p:cNvSpPr txBox="1"/>
            <p:nvPr/>
          </p:nvSpPr>
          <p:spPr>
            <a:xfrm rot="9611650">
              <a:off x="2384043" y="3641125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59cm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2913087-074F-4CD3-939B-F8CC71FE95D6}"/>
                    </a:ext>
                  </a:extLst>
                </p:cNvPr>
                <p:cNvSpPr txBox="1"/>
                <p:nvPr/>
              </p:nvSpPr>
              <p:spPr>
                <a:xfrm rot="20209214">
                  <a:off x="1646169" y="2599365"/>
                  <a:ext cx="24173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2913087-074F-4CD3-939B-F8CC71FE95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209214">
                  <a:off x="1646169" y="2599365"/>
                  <a:ext cx="241733" cy="369332"/>
                </a:xfrm>
                <a:prstGeom prst="rect">
                  <a:avLst/>
                </a:prstGeom>
                <a:blipFill>
                  <a:blip r:embed="rId11"/>
                  <a:stretch>
                    <a:fillRect l="-11364" r="-1136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6D621C0-7E07-42B2-A13E-9D157DDAD7E7}"/>
              </a:ext>
            </a:extLst>
          </p:cNvPr>
          <p:cNvSpPr txBox="1"/>
          <p:nvPr/>
        </p:nvSpPr>
        <p:spPr>
          <a:xfrm>
            <a:off x="8257951" y="2038671"/>
            <a:ext cx="314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AE19B15-6812-474C-9A91-BAE66DEDFDCE}"/>
              </a:ext>
            </a:extLst>
          </p:cNvPr>
          <p:cNvSpPr txBox="1"/>
          <p:nvPr/>
        </p:nvSpPr>
        <p:spPr>
          <a:xfrm>
            <a:off x="8708057" y="3002039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D7E5B88-9310-4A3A-8A71-F1CBD0C9245E}"/>
              </a:ext>
            </a:extLst>
          </p:cNvPr>
          <p:cNvSpPr txBox="1"/>
          <p:nvPr/>
        </p:nvSpPr>
        <p:spPr>
          <a:xfrm>
            <a:off x="7224281" y="2826718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126210B-AE84-4369-93D8-704ABC331505}"/>
                  </a:ext>
                </a:extLst>
              </p:cNvPr>
              <p:cNvSpPr txBox="1"/>
              <p:nvPr/>
            </p:nvSpPr>
            <p:spPr>
              <a:xfrm>
                <a:off x="5311731" y="4807635"/>
                <a:ext cx="177452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59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32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126210B-AE84-4369-93D8-704ABC3315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1731" y="4807635"/>
                <a:ext cx="1774524" cy="307777"/>
              </a:xfrm>
              <a:prstGeom prst="rect">
                <a:avLst/>
              </a:prstGeom>
              <a:blipFill>
                <a:blip r:embed="rId12"/>
                <a:stretch>
                  <a:fillRect l="-3093" t="-4000" r="-1031"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3BC44D8-FF3B-46D6-9EEA-A2807EE91EA7}"/>
                  </a:ext>
                </a:extLst>
              </p:cNvPr>
              <p:cNvSpPr txBox="1"/>
              <p:nvPr/>
            </p:nvSpPr>
            <p:spPr>
              <a:xfrm>
                <a:off x="6942224" y="4243491"/>
                <a:ext cx="14863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</a:rPr>
                  <a:t>Now take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e>
                      <m:sup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3BC44D8-FF3B-46D6-9EEA-A2807EE91E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2224" y="4243491"/>
                <a:ext cx="1486304" cy="369332"/>
              </a:xfrm>
              <a:prstGeom prst="rect">
                <a:avLst/>
              </a:prstGeom>
              <a:blipFill>
                <a:blip r:embed="rId13"/>
                <a:stretch>
                  <a:fillRect l="-3689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A0CCFE-EDCD-4482-92FE-E13CB1AF77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484782" y="4515484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</p:pic>
      <p:sp>
        <p:nvSpPr>
          <p:cNvPr id="47" name="TextBox 13">
            <a:extLst>
              <a:ext uri="{FF2B5EF4-FFF2-40B4-BE49-F238E27FC236}">
                <a16:creationId xmlns:a16="http://schemas.microsoft.com/office/drawing/2014/main" id="{BAFF84B1-F2A0-4D65-8AC6-214BED3993E5}"/>
              </a:ext>
            </a:extLst>
          </p:cNvPr>
          <p:cNvSpPr txBox="1"/>
          <p:nvPr/>
        </p:nvSpPr>
        <p:spPr>
          <a:xfrm>
            <a:off x="2341767" y="5140997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</p:spTree>
    <p:extLst>
      <p:ext uri="{BB962C8B-B14F-4D97-AF65-F5344CB8AC3E}">
        <p14:creationId xmlns:p14="http://schemas.microsoft.com/office/powerpoint/2010/main" val="421733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59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C171352F-4EA3-4D97-996F-07341008C8A5}"/>
              </a:ext>
            </a:extLst>
          </p:cNvPr>
          <p:cNvSpPr/>
          <p:nvPr/>
        </p:nvSpPr>
        <p:spPr>
          <a:xfrm>
            <a:off x="4674016" y="2372138"/>
            <a:ext cx="1152939" cy="2411896"/>
          </a:xfrm>
          <a:prstGeom prst="rtTriangl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ED8D0B-16DE-4BEB-B491-6871E9545320}"/>
              </a:ext>
            </a:extLst>
          </p:cNvPr>
          <p:cNvSpPr/>
          <p:nvPr/>
        </p:nvSpPr>
        <p:spPr>
          <a:xfrm>
            <a:off x="4674015" y="4459718"/>
            <a:ext cx="322227" cy="32222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197745-0DFD-4933-A877-42E7D15DE457}"/>
              </a:ext>
            </a:extLst>
          </p:cNvPr>
          <p:cNvSpPr txBox="1"/>
          <p:nvPr/>
        </p:nvSpPr>
        <p:spPr>
          <a:xfrm>
            <a:off x="3082329" y="357807"/>
            <a:ext cx="5797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Problem involving an isosceles triangle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A595A6B3-3BB5-4F3C-8E28-BFBB518E3B60}"/>
              </a:ext>
            </a:extLst>
          </p:cNvPr>
          <p:cNvSpPr/>
          <p:nvPr/>
        </p:nvSpPr>
        <p:spPr>
          <a:xfrm>
            <a:off x="453192" y="2372138"/>
            <a:ext cx="2305879" cy="2411896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B19226-F914-4A9F-960E-07955F945D7D}"/>
              </a:ext>
            </a:extLst>
          </p:cNvPr>
          <p:cNvSpPr txBox="1"/>
          <p:nvPr/>
        </p:nvSpPr>
        <p:spPr>
          <a:xfrm>
            <a:off x="556591" y="1179443"/>
            <a:ext cx="6578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Find the perpendicular height of the isosceles triangle shown below.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E97AF2-5424-4F62-9F1C-E0807343DC7E}"/>
              </a:ext>
            </a:extLst>
          </p:cNvPr>
          <p:cNvSpPr txBox="1"/>
          <p:nvPr/>
        </p:nvSpPr>
        <p:spPr>
          <a:xfrm>
            <a:off x="1351724" y="4797288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84cm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3600D3-A658-4737-8670-F078CA1245D8}"/>
              </a:ext>
            </a:extLst>
          </p:cNvPr>
          <p:cNvSpPr txBox="1"/>
          <p:nvPr/>
        </p:nvSpPr>
        <p:spPr>
          <a:xfrm>
            <a:off x="2150649" y="3337096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110cm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B3BA86A-73DD-4486-91D9-67A76821E2A5}"/>
              </a:ext>
            </a:extLst>
          </p:cNvPr>
          <p:cNvCxnSpPr>
            <a:cxnSpLocks/>
          </p:cNvCxnSpPr>
          <p:nvPr/>
        </p:nvCxnSpPr>
        <p:spPr>
          <a:xfrm>
            <a:off x="887900" y="3644348"/>
            <a:ext cx="190751" cy="1068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D0A09D0-FFF8-4238-BF48-12E854400D73}"/>
              </a:ext>
            </a:extLst>
          </p:cNvPr>
          <p:cNvCxnSpPr>
            <a:cxnSpLocks/>
          </p:cNvCxnSpPr>
          <p:nvPr/>
        </p:nvCxnSpPr>
        <p:spPr>
          <a:xfrm flipV="1">
            <a:off x="2134679" y="3644345"/>
            <a:ext cx="205529" cy="620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0E59F268-6704-4AF5-9494-AA91047D2794}"/>
              </a:ext>
            </a:extLst>
          </p:cNvPr>
          <p:cNvSpPr/>
          <p:nvPr/>
        </p:nvSpPr>
        <p:spPr>
          <a:xfrm>
            <a:off x="3074509" y="3429000"/>
            <a:ext cx="571032" cy="27742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53532647-2CCF-4CEF-B1B0-C060007367D7}"/>
              </a:ext>
            </a:extLst>
          </p:cNvPr>
          <p:cNvSpPr/>
          <p:nvPr/>
        </p:nvSpPr>
        <p:spPr>
          <a:xfrm>
            <a:off x="3521076" y="2365514"/>
            <a:ext cx="2305879" cy="2411896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A7296E-B34D-41A4-90E1-25EFC6C57334}"/>
              </a:ext>
            </a:extLst>
          </p:cNvPr>
          <p:cNvSpPr txBox="1"/>
          <p:nvPr/>
        </p:nvSpPr>
        <p:spPr>
          <a:xfrm>
            <a:off x="4922562" y="4975330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42cm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D1B95A0-1C43-43C7-A8A9-BFBE3FDB3EE8}"/>
              </a:ext>
            </a:extLst>
          </p:cNvPr>
          <p:cNvSpPr txBox="1"/>
          <p:nvPr/>
        </p:nvSpPr>
        <p:spPr>
          <a:xfrm>
            <a:off x="5218533" y="3330472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110cm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0108749-1EC2-4C99-B941-1F45BA44BA6A}"/>
              </a:ext>
            </a:extLst>
          </p:cNvPr>
          <p:cNvCxnSpPr>
            <a:cxnSpLocks/>
          </p:cNvCxnSpPr>
          <p:nvPr/>
        </p:nvCxnSpPr>
        <p:spPr>
          <a:xfrm flipH="1">
            <a:off x="4674016" y="2478157"/>
            <a:ext cx="4006" cy="2272749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8B07DD6-B98C-43EE-815D-B0E01B6D161E}"/>
              </a:ext>
            </a:extLst>
          </p:cNvPr>
          <p:cNvCxnSpPr>
            <a:cxnSpLocks/>
          </p:cNvCxnSpPr>
          <p:nvPr/>
        </p:nvCxnSpPr>
        <p:spPr>
          <a:xfrm>
            <a:off x="3697217" y="2891076"/>
            <a:ext cx="914544" cy="6571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FF117A38-79FD-4470-B358-BB922246C11D}"/>
              </a:ext>
            </a:extLst>
          </p:cNvPr>
          <p:cNvSpPr txBox="1"/>
          <p:nvPr/>
        </p:nvSpPr>
        <p:spPr>
          <a:xfrm>
            <a:off x="2935218" y="2470382"/>
            <a:ext cx="13427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Perpendicular</a:t>
            </a:r>
          </a:p>
          <a:p>
            <a:r>
              <a:rPr lang="en-GB" sz="1600" dirty="0"/>
              <a:t>height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1F6AA50-FD37-4C0D-9F05-DC38B0E95367}"/>
                  </a:ext>
                </a:extLst>
              </p:cNvPr>
              <p:cNvSpPr txBox="1"/>
              <p:nvPr/>
            </p:nvSpPr>
            <p:spPr>
              <a:xfrm>
                <a:off x="4419608" y="3554895"/>
                <a:ext cx="2417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1F6AA50-FD37-4C0D-9F05-DC38B0E95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8" y="3554895"/>
                <a:ext cx="241733" cy="369332"/>
              </a:xfrm>
              <a:prstGeom prst="rect">
                <a:avLst/>
              </a:prstGeom>
              <a:blipFill>
                <a:blip r:embed="rId4"/>
                <a:stretch>
                  <a:fillRect l="-15000" r="-1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FEBDF2C-AC81-4540-AF1A-20BE2A3F518B}"/>
              </a:ext>
            </a:extLst>
          </p:cNvPr>
          <p:cNvCxnSpPr/>
          <p:nvPr/>
        </p:nvCxnSpPr>
        <p:spPr>
          <a:xfrm>
            <a:off x="4699001" y="4981954"/>
            <a:ext cx="112795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29D2248-8A0B-49E5-85B1-23F596F8F0F7}"/>
              </a:ext>
            </a:extLst>
          </p:cNvPr>
          <p:cNvGrpSpPr/>
          <p:nvPr/>
        </p:nvGrpSpPr>
        <p:grpSpPr>
          <a:xfrm>
            <a:off x="1865182" y="5494749"/>
            <a:ext cx="3153963" cy="830997"/>
            <a:chOff x="1725399" y="5494749"/>
            <a:chExt cx="3153963" cy="830997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F25B516-A7AB-49E1-B6FC-D1884838CDAC}"/>
                </a:ext>
              </a:extLst>
            </p:cNvPr>
            <p:cNvSpPr/>
            <p:nvPr/>
          </p:nvSpPr>
          <p:spPr>
            <a:xfrm>
              <a:off x="1725399" y="5494749"/>
              <a:ext cx="3127459" cy="83099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694F640-60F8-45B5-B73E-B11039A2E39A}"/>
                </a:ext>
              </a:extLst>
            </p:cNvPr>
            <p:cNvSpPr txBox="1"/>
            <p:nvPr/>
          </p:nvSpPr>
          <p:spPr>
            <a:xfrm>
              <a:off x="1751903" y="5494749"/>
              <a:ext cx="312745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Isosceles triangles are symmetrical</a:t>
              </a:r>
            </a:p>
            <a:p>
              <a:r>
                <a:rPr lang="en-GB" sz="1600" dirty="0"/>
                <a:t>so the base of the blue right angled</a:t>
              </a:r>
            </a:p>
            <a:p>
              <a:r>
                <a:rPr lang="en-GB" sz="1600" dirty="0"/>
                <a:t>triangle is half of 84cm so 42cm</a:t>
              </a:r>
            </a:p>
          </p:txBody>
        </p:sp>
      </p:grpSp>
      <p:sp>
        <p:nvSpPr>
          <p:cNvPr id="45" name="Right Triangle 44">
            <a:extLst>
              <a:ext uri="{FF2B5EF4-FFF2-40B4-BE49-F238E27FC236}">
                <a16:creationId xmlns:a16="http://schemas.microsoft.com/office/drawing/2014/main" id="{99B07F76-4424-4C5E-932C-6D5DD7485378}"/>
              </a:ext>
            </a:extLst>
          </p:cNvPr>
          <p:cNvSpPr/>
          <p:nvPr/>
        </p:nvSpPr>
        <p:spPr>
          <a:xfrm>
            <a:off x="6675109" y="2365514"/>
            <a:ext cx="1152939" cy="2411896"/>
          </a:xfrm>
          <a:prstGeom prst="rt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9BE9D11-6E0B-47C5-94B0-99A59C1D2A0E}"/>
              </a:ext>
            </a:extLst>
          </p:cNvPr>
          <p:cNvSpPr/>
          <p:nvPr/>
        </p:nvSpPr>
        <p:spPr>
          <a:xfrm>
            <a:off x="6681058" y="4463532"/>
            <a:ext cx="322227" cy="32222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B4ACC86-3109-4181-A925-C6E9BDB4281D}"/>
              </a:ext>
            </a:extLst>
          </p:cNvPr>
          <p:cNvSpPr txBox="1"/>
          <p:nvPr/>
        </p:nvSpPr>
        <p:spPr>
          <a:xfrm>
            <a:off x="7248170" y="3328456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110cm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36E92A6-4737-4803-BF63-101977620DCC}"/>
              </a:ext>
            </a:extLst>
          </p:cNvPr>
          <p:cNvSpPr txBox="1"/>
          <p:nvPr/>
        </p:nvSpPr>
        <p:spPr>
          <a:xfrm>
            <a:off x="6942154" y="4773024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42cm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CD721EC-B523-4888-8DE9-A9E607F33258}"/>
                  </a:ext>
                </a:extLst>
              </p:cNvPr>
              <p:cNvSpPr txBox="1"/>
              <p:nvPr/>
            </p:nvSpPr>
            <p:spPr>
              <a:xfrm>
                <a:off x="6397409" y="3459679"/>
                <a:ext cx="2417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CD721EC-B523-4888-8DE9-A9E607F332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7409" y="3459679"/>
                <a:ext cx="241733" cy="369332"/>
              </a:xfrm>
              <a:prstGeom prst="rect">
                <a:avLst/>
              </a:prstGeom>
              <a:blipFill>
                <a:blip r:embed="rId5"/>
                <a:stretch>
                  <a:fillRect l="-15000" r="-1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752517B6-D335-4965-AD95-790DAD1804B3}"/>
              </a:ext>
            </a:extLst>
          </p:cNvPr>
          <p:cNvSpPr txBox="1"/>
          <p:nvPr/>
        </p:nvSpPr>
        <p:spPr>
          <a:xfrm>
            <a:off x="7096308" y="4403393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9FFF5B4-11B4-4EC0-AA62-A9CA3EAF1543}"/>
              </a:ext>
            </a:extLst>
          </p:cNvPr>
          <p:cNvSpPr txBox="1"/>
          <p:nvPr/>
        </p:nvSpPr>
        <p:spPr>
          <a:xfrm>
            <a:off x="7428450" y="3592353"/>
            <a:ext cx="314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3AE698D-E3CC-4475-BDD7-FCB45B0BC9FD}"/>
              </a:ext>
            </a:extLst>
          </p:cNvPr>
          <p:cNvSpPr txBox="1"/>
          <p:nvPr/>
        </p:nvSpPr>
        <p:spPr>
          <a:xfrm>
            <a:off x="6379523" y="3739561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A422393-A107-4F62-B222-591A54A5D816}"/>
                  </a:ext>
                </a:extLst>
              </p:cNvPr>
              <p:cNvSpPr txBox="1"/>
              <p:nvPr/>
            </p:nvSpPr>
            <p:spPr>
              <a:xfrm>
                <a:off x="8414079" y="2321388"/>
                <a:ext cx="148393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A422393-A107-4F62-B222-591A54A5D8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4079" y="2321388"/>
                <a:ext cx="1483931" cy="307777"/>
              </a:xfrm>
              <a:prstGeom prst="rect">
                <a:avLst/>
              </a:prstGeom>
              <a:blipFill>
                <a:blip r:embed="rId6"/>
                <a:stretch>
                  <a:fillRect l="-1639" t="-4000" r="-1230"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4B5C30A-4C3A-4F84-95D8-F9EB44294354}"/>
                  </a:ext>
                </a:extLst>
              </p:cNvPr>
              <p:cNvSpPr txBox="1"/>
              <p:nvPr/>
            </p:nvSpPr>
            <p:spPr>
              <a:xfrm>
                <a:off x="8284134" y="2857261"/>
                <a:ext cx="191719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42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110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4B5C30A-4C3A-4F84-95D8-F9EB44294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134" y="2857261"/>
                <a:ext cx="1917192" cy="307777"/>
              </a:xfrm>
              <a:prstGeom prst="rect">
                <a:avLst/>
              </a:prstGeom>
              <a:blipFill>
                <a:blip r:embed="rId7"/>
                <a:stretch>
                  <a:fillRect l="-2866" t="-4000" r="-637"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A9D46582-984F-4906-AB59-AFC9F53B5673}"/>
                  </a:ext>
                </a:extLst>
              </p:cNvPr>
              <p:cNvSpPr txBox="1"/>
              <p:nvPr/>
            </p:nvSpPr>
            <p:spPr>
              <a:xfrm>
                <a:off x="9007722" y="3916881"/>
                <a:ext cx="137152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10336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A9D46582-984F-4906-AB59-AFC9F53B56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7722" y="3916881"/>
                <a:ext cx="1371529" cy="307777"/>
              </a:xfrm>
              <a:prstGeom prst="rect">
                <a:avLst/>
              </a:prstGeom>
              <a:blipFill>
                <a:blip r:embed="rId8"/>
                <a:stretch>
                  <a:fillRect l="-4000" t="-4000" r="-3111"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1F62284-6219-400A-9EAF-625FC20A3B46}"/>
                  </a:ext>
                </a:extLst>
              </p:cNvPr>
              <p:cNvSpPr txBox="1"/>
              <p:nvPr/>
            </p:nvSpPr>
            <p:spPr>
              <a:xfrm>
                <a:off x="9123921" y="4458621"/>
                <a:ext cx="154324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101.7 </m:t>
                      </m:r>
                      <m:r>
                        <m:rPr>
                          <m:sty m:val="p"/>
                        </m:rPr>
                        <a:rPr lang="en-GB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1F62284-6219-400A-9EAF-625FC20A3B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3921" y="4458621"/>
                <a:ext cx="1543243" cy="307777"/>
              </a:xfrm>
              <a:prstGeom prst="rect">
                <a:avLst/>
              </a:prstGeom>
              <a:blipFill>
                <a:blip r:embed="rId9"/>
                <a:stretch>
                  <a:fillRect l="-1976" r="-1976" b="-58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020D7CA-B318-40AA-A274-415F0B5A9814}"/>
              </a:ext>
            </a:extLst>
          </p:cNvPr>
          <p:cNvCxnSpPr>
            <a:cxnSpLocks/>
          </p:cNvCxnSpPr>
          <p:nvPr/>
        </p:nvCxnSpPr>
        <p:spPr>
          <a:xfrm>
            <a:off x="9172260" y="4766398"/>
            <a:ext cx="14949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373CCA0F-E5D3-4FD2-A823-36D40748BE2A}"/>
              </a:ext>
            </a:extLst>
          </p:cNvPr>
          <p:cNvSpPr txBox="1"/>
          <p:nvPr/>
        </p:nvSpPr>
        <p:spPr>
          <a:xfrm>
            <a:off x="10411253" y="3929906"/>
            <a:ext cx="1586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Now square root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EB33D72-09F5-40CC-92D7-F5E128D39070}"/>
                  </a:ext>
                </a:extLst>
              </p:cNvPr>
              <p:cNvSpPr txBox="1"/>
              <p:nvPr/>
            </p:nvSpPr>
            <p:spPr>
              <a:xfrm>
                <a:off x="8984650" y="3380445"/>
                <a:ext cx="191719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110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42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EB33D72-09F5-40CC-92D7-F5E128D390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4650" y="3380445"/>
                <a:ext cx="1917192" cy="307777"/>
              </a:xfrm>
              <a:prstGeom prst="rect">
                <a:avLst/>
              </a:prstGeom>
              <a:blipFill>
                <a:blip r:embed="rId10"/>
                <a:stretch>
                  <a:fillRect l="-2866" t="-4000" r="-637"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736FBB5E-F612-4382-BCB1-C05FBEBAFED5}"/>
                  </a:ext>
                </a:extLst>
              </p:cNvPr>
              <p:cNvSpPr txBox="1"/>
              <p:nvPr/>
            </p:nvSpPr>
            <p:spPr>
              <a:xfrm>
                <a:off x="10403111" y="2869309"/>
                <a:ext cx="13422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rgbClr val="FF0000"/>
                    </a:solidFill>
                  </a:rPr>
                  <a:t>Now take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42</m:t>
                        </m:r>
                      </m:e>
                      <m:sup>
                        <m:r>
                          <a:rPr lang="en-GB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736FBB5E-F612-4382-BCB1-C05FBEBAFE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3111" y="2869309"/>
                <a:ext cx="1342227" cy="338554"/>
              </a:xfrm>
              <a:prstGeom prst="rect">
                <a:avLst/>
              </a:prstGeom>
              <a:blipFill>
                <a:blip r:embed="rId11"/>
                <a:stretch>
                  <a:fillRect l="-2727" t="-5455" b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TextBox 64">
            <a:extLst>
              <a:ext uri="{FF2B5EF4-FFF2-40B4-BE49-F238E27FC236}">
                <a16:creationId xmlns:a16="http://schemas.microsoft.com/office/drawing/2014/main" id="{FCE31BF5-A7CB-4F49-AF49-83BD118C25D5}"/>
              </a:ext>
            </a:extLst>
          </p:cNvPr>
          <p:cNvSpPr txBox="1"/>
          <p:nvPr/>
        </p:nvSpPr>
        <p:spPr>
          <a:xfrm>
            <a:off x="7025092" y="5570663"/>
            <a:ext cx="3983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The perpendicular height is 101.7cm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4C28F2D4-F81E-4DDF-B773-3BC4689B1520}"/>
              </a:ext>
            </a:extLst>
          </p:cNvPr>
          <p:cNvCxnSpPr/>
          <p:nvPr/>
        </p:nvCxnSpPr>
        <p:spPr>
          <a:xfrm>
            <a:off x="7134610" y="5950003"/>
            <a:ext cx="37672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1E011E-4B07-4A08-91B5-42F2AF4C0F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14912" y="723671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</p:pic>
      <p:sp>
        <p:nvSpPr>
          <p:cNvPr id="71" name="TextBox 13">
            <a:extLst>
              <a:ext uri="{FF2B5EF4-FFF2-40B4-BE49-F238E27FC236}">
                <a16:creationId xmlns:a16="http://schemas.microsoft.com/office/drawing/2014/main" id="{F73F4509-4034-439F-9BAD-D1960728CA69}"/>
              </a:ext>
            </a:extLst>
          </p:cNvPr>
          <p:cNvSpPr txBox="1"/>
          <p:nvPr/>
        </p:nvSpPr>
        <p:spPr>
          <a:xfrm>
            <a:off x="9482179" y="1336170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</p:spTree>
    <p:extLst>
      <p:ext uri="{BB962C8B-B14F-4D97-AF65-F5344CB8AC3E}">
        <p14:creationId xmlns:p14="http://schemas.microsoft.com/office/powerpoint/2010/main" val="290411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19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291</Words>
  <Application>Microsoft Office PowerPoint</Application>
  <PresentationFormat>Widescreen</PresentationFormat>
  <Paragraphs>89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Cambria Math</vt:lpstr>
      <vt:lpstr>Office Theme</vt:lpstr>
      <vt:lpstr>Pythagoras’ Theorem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Pythagoras</dc:title>
  <dc:creator>P Cantrell - Maths Teacher</dc:creator>
  <cp:lastModifiedBy>P Cantrell - Maths Teacher</cp:lastModifiedBy>
  <cp:revision>23</cp:revision>
  <dcterms:created xsi:type="dcterms:W3CDTF">2020-05-27T12:35:47Z</dcterms:created>
  <dcterms:modified xsi:type="dcterms:W3CDTF">2020-06-12T14:52:29Z</dcterms:modified>
</cp:coreProperties>
</file>