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4" r:id="rId4"/>
    <p:sldId id="272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A283-41B7-4077-A617-DFB350457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062D6-2AA8-4A5E-A292-204366555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A3F8B-CA8C-4EE2-83CA-8AC7CC28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5392B-10CD-4DD5-9BEF-96E6A7D2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7D18-5C33-4F26-A20A-9699CC5D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17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5505-1FA0-4841-A9A5-6D8930EA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D200A-3572-4EFC-9A2E-1C59DC6B0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43223-BDBA-49F5-A2E8-DE328B9C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1346A-EB24-4F70-A001-2A74D558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66AD-873A-4CD2-AA86-482982A4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16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A994C-CEE9-4447-8F96-FC88AD994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42D80-7BA1-4EC7-9CA9-2049E1185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0FDF6-E754-4B0B-9A6B-290EC51E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0DA8F-7615-43FB-8B76-A52A077C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6FE8-B019-42AC-AF83-526AB764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7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9F20-F2EC-4EBD-8D7E-0595BF3E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3957-979E-41F4-830B-5496CE0F3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2FD29-C903-4DF2-ACD5-BC26C0E7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987-37BA-406A-AE89-800DFED0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9C4D-AC3B-4DAB-A4F9-EF372E2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69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3811-F978-4BB6-9C10-EB7D94EF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52652-7A3A-4635-97BA-593D6804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AD09D-F7D2-47EB-976C-894385B0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6B0B9-8B8F-430B-8657-C2C3BC31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8C4A1-85F9-4221-8DB3-4147089E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7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8EBC-4147-4518-A663-7035DF1F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485A-14A6-4645-93A8-4875C0468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87507-ECEE-4E8D-B053-5A6C5B80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E664F-D791-4D47-A391-3CB83701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1AFCA-5904-464C-9B5B-CD561498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620A-8DB3-481F-95F0-B426F37E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F6B6-4E47-42C5-ABCE-EE4A1E12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7B68-9938-4261-89A0-0A1489E8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419B6-B23B-4AAC-810C-C0B7822DA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1B29B-77D6-46F4-A058-20F3DEBFB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62AD0-81FB-42AD-8A82-6F4910DBB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12348-5DC8-4A26-82A2-8BD66A36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66E14-B8BA-4A30-88DD-D894F4D2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C29B7-3409-47AD-8573-1C94935D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30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FEEE-D2C1-40C2-B0D5-102F7A17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AD376-1E3B-4B7E-9573-BA2D6101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DECA8-1088-4EA1-B153-76A84EAB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60BA1-5666-44DF-A8B1-6FC43018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07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D5E38-FC17-4FC7-B256-3AAEA426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8B55D-7D17-44C5-95E2-13EDF856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A9F08-1266-43D3-8C84-2B4544F7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2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DC1C-F4DE-49EA-8457-D00B0689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913B-67A3-48AF-B01D-611ECBEE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1C4DF-61E3-4BAA-B4A1-7502CB694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71932-AB99-477C-8C2A-3023E381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B88E7-E5A0-4C40-A595-D6D0E8FA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7456C-9C52-4375-B491-37887C25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7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6D1-DE02-4C1A-AA7D-F6D4B7B7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19406-80D6-47D2-B2F8-FAB60818E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04AC1-0D44-4D65-81FE-7C6E4FE9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85522-24CF-405B-89CF-107D0D19B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B4A00-9011-425B-B40A-6BEDE9D3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7C4F8-8EFA-499B-BCE4-BED35CD2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7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348AF-73A2-436C-AFC9-0F8F4E87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E759A-6639-4680-8603-BF6AACB4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B1D71-2AB5-4544-9319-1089BBB2D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96830-237D-4146-A9E5-DF3C676B29A1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C4651-6E26-4EB2-B80D-88D67F396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9F54-521B-4F87-BB14-955D79EE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D278F-11F0-4D77-AA06-309A1C5C5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BF054D-30B7-4339-A847-96F3036CEA01}"/>
              </a:ext>
            </a:extLst>
          </p:cNvPr>
          <p:cNvSpPr/>
          <p:nvPr/>
        </p:nvSpPr>
        <p:spPr>
          <a:xfrm>
            <a:off x="2690191" y="2040836"/>
            <a:ext cx="6798366" cy="19480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1FCFD-249D-4262-B67F-D168A222D7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Sine Rule Problem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A5E26A-A18A-4F48-9E25-D20109520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60257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D27B2BBB-4B38-459C-B799-5DD696FFBC0C}"/>
              </a:ext>
            </a:extLst>
          </p:cNvPr>
          <p:cNvSpPr txBox="1"/>
          <p:nvPr/>
        </p:nvSpPr>
        <p:spPr>
          <a:xfrm>
            <a:off x="5648185" y="530263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0981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BFF723D5-1991-43A1-AFFE-D78C1EFA925E}"/>
              </a:ext>
            </a:extLst>
          </p:cNvPr>
          <p:cNvSpPr/>
          <p:nvPr/>
        </p:nvSpPr>
        <p:spPr>
          <a:xfrm flipH="1">
            <a:off x="2716695" y="1013792"/>
            <a:ext cx="7063407" cy="312751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2D6CC4A-F959-4BD3-ABB3-936282E981FD}"/>
              </a:ext>
            </a:extLst>
          </p:cNvPr>
          <p:cNvSpPr/>
          <p:nvPr/>
        </p:nvSpPr>
        <p:spPr>
          <a:xfrm flipH="1">
            <a:off x="7957930" y="1013792"/>
            <a:ext cx="1822174" cy="312751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D546B-C8AE-445F-878A-95B4675E3CF8}"/>
              </a:ext>
            </a:extLst>
          </p:cNvPr>
          <p:cNvSpPr txBox="1"/>
          <p:nvPr/>
        </p:nvSpPr>
        <p:spPr>
          <a:xfrm>
            <a:off x="9812964" y="78295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B3363-0119-4093-97FD-6B65D41391D3}"/>
              </a:ext>
            </a:extLst>
          </p:cNvPr>
          <p:cNvSpPr txBox="1"/>
          <p:nvPr/>
        </p:nvSpPr>
        <p:spPr>
          <a:xfrm>
            <a:off x="9740346" y="408991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4F47-EE8B-47E7-88E6-226E8240370C}"/>
              </a:ext>
            </a:extLst>
          </p:cNvPr>
          <p:cNvSpPr txBox="1"/>
          <p:nvPr/>
        </p:nvSpPr>
        <p:spPr>
          <a:xfrm>
            <a:off x="7762203" y="4102629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754CA-0459-4F46-9452-3CC1A26E911C}"/>
              </a:ext>
            </a:extLst>
          </p:cNvPr>
          <p:cNvSpPr txBox="1"/>
          <p:nvPr/>
        </p:nvSpPr>
        <p:spPr>
          <a:xfrm>
            <a:off x="2431770" y="407057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6E2670-45BF-415C-B247-F81282364815}"/>
              </a:ext>
            </a:extLst>
          </p:cNvPr>
          <p:cNvGrpSpPr/>
          <p:nvPr/>
        </p:nvGrpSpPr>
        <p:grpSpPr>
          <a:xfrm>
            <a:off x="3853663" y="3693054"/>
            <a:ext cx="418704" cy="369332"/>
            <a:chOff x="1815548" y="1550504"/>
            <a:chExt cx="418704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142A9-6F18-40F4-9F39-A118D3691B19}"/>
                </a:ext>
              </a:extLst>
            </p:cNvPr>
            <p:cNvSpPr txBox="1"/>
            <p:nvPr/>
          </p:nvSpPr>
          <p:spPr>
            <a:xfrm>
              <a:off x="1815548" y="15505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07AD64-46ED-4896-B4BF-DCE4F465E37D}"/>
                </a:ext>
              </a:extLst>
            </p:cNvPr>
            <p:cNvSpPr/>
            <p:nvPr/>
          </p:nvSpPr>
          <p:spPr>
            <a:xfrm>
              <a:off x="2161366" y="1616764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6429FF84-5BFC-401D-8A45-38C05CD4E927}"/>
              </a:ext>
            </a:extLst>
          </p:cNvPr>
          <p:cNvSpPr/>
          <p:nvPr/>
        </p:nvSpPr>
        <p:spPr>
          <a:xfrm rot="1865641">
            <a:off x="3600053" y="3348442"/>
            <a:ext cx="1020150" cy="109993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F94C34-AEBD-4B3E-B434-703B792EB778}"/>
              </a:ext>
            </a:extLst>
          </p:cNvPr>
          <p:cNvSpPr/>
          <p:nvPr/>
        </p:nvSpPr>
        <p:spPr>
          <a:xfrm>
            <a:off x="9462050" y="3811620"/>
            <a:ext cx="318052" cy="31805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C48231-3AEC-46AE-9821-F873988ED043}"/>
              </a:ext>
            </a:extLst>
          </p:cNvPr>
          <p:cNvSpPr txBox="1"/>
          <p:nvPr/>
        </p:nvSpPr>
        <p:spPr>
          <a:xfrm>
            <a:off x="8153657" y="260959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1E0DF-D54A-48C2-8CBD-06D06C93314A}"/>
              </a:ext>
            </a:extLst>
          </p:cNvPr>
          <p:cNvSpPr txBox="1"/>
          <p:nvPr/>
        </p:nvSpPr>
        <p:spPr>
          <a:xfrm>
            <a:off x="5567287" y="231977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93m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0339F-5A7F-45E5-8FE2-3D8E0EE1BF5C}"/>
              </a:ext>
            </a:extLst>
          </p:cNvPr>
          <p:cNvSpPr txBox="1"/>
          <p:nvPr/>
        </p:nvSpPr>
        <p:spPr>
          <a:xfrm>
            <a:off x="2066090" y="916641"/>
            <a:ext cx="35751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Find the length of side MN.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E1E654-2E9C-4AC0-930A-8704E13A1CEE}"/>
              </a:ext>
            </a:extLst>
          </p:cNvPr>
          <p:cNvGrpSpPr/>
          <p:nvPr/>
        </p:nvGrpSpPr>
        <p:grpSpPr>
          <a:xfrm>
            <a:off x="4314665" y="5497279"/>
            <a:ext cx="4140517" cy="570489"/>
            <a:chOff x="4136632" y="5128591"/>
            <a:chExt cx="4140517" cy="5704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B83C98-3698-4FC9-937E-A263801296B1}"/>
                </a:ext>
              </a:extLst>
            </p:cNvPr>
            <p:cNvSpPr/>
            <p:nvPr/>
          </p:nvSpPr>
          <p:spPr>
            <a:xfrm>
              <a:off x="4136632" y="5128591"/>
              <a:ext cx="4140517" cy="57048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73F444-241C-43C5-9237-34486DFB6F65}"/>
                </a:ext>
              </a:extLst>
            </p:cNvPr>
            <p:cNvSpPr txBox="1"/>
            <p:nvPr/>
          </p:nvSpPr>
          <p:spPr>
            <a:xfrm>
              <a:off x="4246151" y="5242172"/>
              <a:ext cx="4004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Have a go yourself or go to the next slide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F638EB-FD0A-4319-9CCD-4B57908D4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4235" y="1881350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1944199" y="249095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920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665E4FC-C244-439F-858C-58A97B076DAC}"/>
              </a:ext>
            </a:extLst>
          </p:cNvPr>
          <p:cNvSpPr/>
          <p:nvPr/>
        </p:nvSpPr>
        <p:spPr>
          <a:xfrm flipH="1">
            <a:off x="2726598" y="682481"/>
            <a:ext cx="7033632" cy="312751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BFF723D5-1991-43A1-AFFE-D78C1EFA925E}"/>
              </a:ext>
            </a:extLst>
          </p:cNvPr>
          <p:cNvSpPr/>
          <p:nvPr/>
        </p:nvSpPr>
        <p:spPr>
          <a:xfrm flipH="1">
            <a:off x="2716695" y="682481"/>
            <a:ext cx="7063407" cy="312751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2D6CC4A-F959-4BD3-ABB3-936282E981FD}"/>
              </a:ext>
            </a:extLst>
          </p:cNvPr>
          <p:cNvSpPr/>
          <p:nvPr/>
        </p:nvSpPr>
        <p:spPr>
          <a:xfrm flipH="1">
            <a:off x="7957930" y="682481"/>
            <a:ext cx="1822174" cy="312751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D546B-C8AE-445F-878A-95B4675E3CF8}"/>
              </a:ext>
            </a:extLst>
          </p:cNvPr>
          <p:cNvSpPr txBox="1"/>
          <p:nvPr/>
        </p:nvSpPr>
        <p:spPr>
          <a:xfrm>
            <a:off x="9812964" y="45164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B3363-0119-4093-97FD-6B65D41391D3}"/>
              </a:ext>
            </a:extLst>
          </p:cNvPr>
          <p:cNvSpPr txBox="1"/>
          <p:nvPr/>
        </p:nvSpPr>
        <p:spPr>
          <a:xfrm>
            <a:off x="9740346" y="3758603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4F47-EE8B-47E7-88E6-226E8240370C}"/>
              </a:ext>
            </a:extLst>
          </p:cNvPr>
          <p:cNvSpPr txBox="1"/>
          <p:nvPr/>
        </p:nvSpPr>
        <p:spPr>
          <a:xfrm>
            <a:off x="7762203" y="3771318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754CA-0459-4F46-9452-3CC1A26E911C}"/>
              </a:ext>
            </a:extLst>
          </p:cNvPr>
          <p:cNvSpPr txBox="1"/>
          <p:nvPr/>
        </p:nvSpPr>
        <p:spPr>
          <a:xfrm>
            <a:off x="2431770" y="373926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6E2670-45BF-415C-B247-F81282364815}"/>
              </a:ext>
            </a:extLst>
          </p:cNvPr>
          <p:cNvGrpSpPr/>
          <p:nvPr/>
        </p:nvGrpSpPr>
        <p:grpSpPr>
          <a:xfrm>
            <a:off x="3853663" y="3361743"/>
            <a:ext cx="418704" cy="369332"/>
            <a:chOff x="1815548" y="1550504"/>
            <a:chExt cx="418704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142A9-6F18-40F4-9F39-A118D3691B19}"/>
                </a:ext>
              </a:extLst>
            </p:cNvPr>
            <p:cNvSpPr txBox="1"/>
            <p:nvPr/>
          </p:nvSpPr>
          <p:spPr>
            <a:xfrm>
              <a:off x="1815548" y="15505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07AD64-46ED-4896-B4BF-DCE4F465E37D}"/>
                </a:ext>
              </a:extLst>
            </p:cNvPr>
            <p:cNvSpPr/>
            <p:nvPr/>
          </p:nvSpPr>
          <p:spPr>
            <a:xfrm>
              <a:off x="2161366" y="1616764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6429FF84-5BFC-401D-8A45-38C05CD4E927}"/>
              </a:ext>
            </a:extLst>
          </p:cNvPr>
          <p:cNvSpPr/>
          <p:nvPr/>
        </p:nvSpPr>
        <p:spPr>
          <a:xfrm rot="1865641">
            <a:off x="3600053" y="2990627"/>
            <a:ext cx="1020150" cy="109993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F94C34-AEBD-4B3E-B434-703B792EB778}"/>
              </a:ext>
            </a:extLst>
          </p:cNvPr>
          <p:cNvSpPr/>
          <p:nvPr/>
        </p:nvSpPr>
        <p:spPr>
          <a:xfrm>
            <a:off x="9462050" y="3480309"/>
            <a:ext cx="318052" cy="31805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C48231-3AEC-46AE-9821-F873988ED043}"/>
              </a:ext>
            </a:extLst>
          </p:cNvPr>
          <p:cNvSpPr txBox="1"/>
          <p:nvPr/>
        </p:nvSpPr>
        <p:spPr>
          <a:xfrm>
            <a:off x="8153657" y="227828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1E0DF-D54A-48C2-8CBD-06D06C93314A}"/>
              </a:ext>
            </a:extLst>
          </p:cNvPr>
          <p:cNvSpPr txBox="1"/>
          <p:nvPr/>
        </p:nvSpPr>
        <p:spPr>
          <a:xfrm>
            <a:off x="5567287" y="19884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93m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0339F-5A7F-45E5-8FE2-3D8E0EE1BF5C}"/>
              </a:ext>
            </a:extLst>
          </p:cNvPr>
          <p:cNvSpPr txBox="1"/>
          <p:nvPr/>
        </p:nvSpPr>
        <p:spPr>
          <a:xfrm>
            <a:off x="991655" y="642724"/>
            <a:ext cx="3575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 the length of side MN.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11CD5-EA9F-42B2-867E-FFC05124CE9F}"/>
              </a:ext>
            </a:extLst>
          </p:cNvPr>
          <p:cNvGrpSpPr/>
          <p:nvPr/>
        </p:nvGrpSpPr>
        <p:grpSpPr>
          <a:xfrm>
            <a:off x="3547255" y="4935192"/>
            <a:ext cx="5246163" cy="636635"/>
            <a:chOff x="4527045" y="4572001"/>
            <a:chExt cx="5246163" cy="6366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CFDCA6-9981-496A-8705-05507A4F8898}"/>
                </a:ext>
              </a:extLst>
            </p:cNvPr>
            <p:cNvSpPr/>
            <p:nvPr/>
          </p:nvSpPr>
          <p:spPr>
            <a:xfrm>
              <a:off x="4527045" y="4572001"/>
              <a:ext cx="5246163" cy="6366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2598C5-1377-4E69-A5CD-812205E62EDF}"/>
                </a:ext>
              </a:extLst>
            </p:cNvPr>
            <p:cNvSpPr txBox="1"/>
            <p:nvPr/>
          </p:nvSpPr>
          <p:spPr>
            <a:xfrm>
              <a:off x="4655975" y="4709270"/>
              <a:ext cx="5101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First we are going to use Sine rule to find angle KLN. </a:t>
              </a:r>
            </a:p>
          </p:txBody>
        </p:sp>
      </p:grp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B5BFD5B-6634-44B6-BB7C-DAFF416A22D1}"/>
              </a:ext>
            </a:extLst>
          </p:cNvPr>
          <p:cNvSpPr/>
          <p:nvPr/>
        </p:nvSpPr>
        <p:spPr>
          <a:xfrm flipH="1">
            <a:off x="7957928" y="695733"/>
            <a:ext cx="1822174" cy="3113759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508F47-2636-43F2-8241-B877A9A337F7}"/>
                  </a:ext>
                </a:extLst>
              </p:cNvPr>
              <p:cNvSpPr txBox="1"/>
              <p:nvPr/>
            </p:nvSpPr>
            <p:spPr>
              <a:xfrm>
                <a:off x="8213449" y="3396438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508F47-2636-43F2-8241-B877A9A33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449" y="3396438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27226D-8981-454F-BCBF-87544B706C1F}"/>
                  </a:ext>
                </a:extLst>
              </p:cNvPr>
              <p:cNvSpPr txBox="1"/>
              <p:nvPr/>
            </p:nvSpPr>
            <p:spPr>
              <a:xfrm>
                <a:off x="7706832" y="3401484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27226D-8981-454F-BCBF-87544B706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832" y="3401484"/>
                <a:ext cx="251094" cy="369332"/>
              </a:xfrm>
              <a:prstGeom prst="rect">
                <a:avLst/>
              </a:prstGeom>
              <a:blipFill>
                <a:blip r:embed="rId5"/>
                <a:stretch>
                  <a:fillRect l="-26829" r="-26829"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8782DA4-9781-454B-8587-D72421A983A6}"/>
              </a:ext>
            </a:extLst>
          </p:cNvPr>
          <p:cNvSpPr/>
          <p:nvPr/>
        </p:nvSpPr>
        <p:spPr>
          <a:xfrm>
            <a:off x="9501197" y="3525076"/>
            <a:ext cx="273283" cy="2732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81FD23-D25A-4B36-B325-627AE9D5D5BA}"/>
              </a:ext>
            </a:extLst>
          </p:cNvPr>
          <p:cNvSpPr/>
          <p:nvPr/>
        </p:nvSpPr>
        <p:spPr>
          <a:xfrm>
            <a:off x="7269161" y="3096901"/>
            <a:ext cx="1431237" cy="1431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A4A315-3BDB-4D0C-B2FF-79C986EC14C7}"/>
              </a:ext>
            </a:extLst>
          </p:cNvPr>
          <p:cNvSpPr/>
          <p:nvPr/>
        </p:nvSpPr>
        <p:spPr>
          <a:xfrm>
            <a:off x="7228539" y="3823247"/>
            <a:ext cx="1676546" cy="74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0C3BC-D01D-45F1-8E80-5517A19EFB8C}"/>
              </a:ext>
            </a:extLst>
          </p:cNvPr>
          <p:cNvSpPr txBox="1"/>
          <p:nvPr/>
        </p:nvSpPr>
        <p:spPr>
          <a:xfrm>
            <a:off x="7782580" y="3766734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A99B4C-69E2-4655-A604-B8F2E4A62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4138" y="141260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1957451" y="200314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8612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50DEECCA-20BA-4539-B4A9-99C7390BAC60}"/>
              </a:ext>
            </a:extLst>
          </p:cNvPr>
          <p:cNvSpPr/>
          <p:nvPr/>
        </p:nvSpPr>
        <p:spPr>
          <a:xfrm flipH="1">
            <a:off x="1139584" y="2023634"/>
            <a:ext cx="5637592" cy="2492514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239582C-8A1F-468C-8761-B9AF37F89752}"/>
              </a:ext>
            </a:extLst>
          </p:cNvPr>
          <p:cNvGrpSpPr/>
          <p:nvPr/>
        </p:nvGrpSpPr>
        <p:grpSpPr>
          <a:xfrm>
            <a:off x="4389944" y="304869"/>
            <a:ext cx="3335082" cy="636105"/>
            <a:chOff x="8097078" y="530087"/>
            <a:chExt cx="3335082" cy="63610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405465B-E661-4E97-8F1F-96C28467B265}"/>
                </a:ext>
              </a:extLst>
            </p:cNvPr>
            <p:cNvSpPr/>
            <p:nvPr/>
          </p:nvSpPr>
          <p:spPr>
            <a:xfrm>
              <a:off x="8097078" y="530087"/>
              <a:ext cx="3335082" cy="636105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2CC1CA-3236-44AC-A148-0D22848E9877}"/>
                </a:ext>
              </a:extLst>
            </p:cNvPr>
            <p:cNvSpPr txBox="1"/>
            <p:nvPr/>
          </p:nvSpPr>
          <p:spPr>
            <a:xfrm>
              <a:off x="8247314" y="664548"/>
              <a:ext cx="31720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Use Sine rule to find angle KLN.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5DDF94-6657-42CD-8579-8398F6A4897C}"/>
              </a:ext>
            </a:extLst>
          </p:cNvPr>
          <p:cNvSpPr txBox="1"/>
          <p:nvPr/>
        </p:nvSpPr>
        <p:spPr>
          <a:xfrm>
            <a:off x="5091393" y="6053216"/>
            <a:ext cx="14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Next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E3B4D-F2A8-465B-B940-8C3767E7AE53}"/>
              </a:ext>
            </a:extLst>
          </p:cNvPr>
          <p:cNvSpPr txBox="1"/>
          <p:nvPr/>
        </p:nvSpPr>
        <p:spPr>
          <a:xfrm>
            <a:off x="7545036" y="1191496"/>
            <a:ext cx="319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Label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the sides for triangle KLN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F611BB-8581-4B6A-8B05-87C3FA22A5E9}"/>
              </a:ext>
            </a:extLst>
          </p:cNvPr>
          <p:cNvGrpSpPr/>
          <p:nvPr/>
        </p:nvGrpSpPr>
        <p:grpSpPr>
          <a:xfrm>
            <a:off x="856566" y="1763204"/>
            <a:ext cx="6296690" cy="3124362"/>
            <a:chOff x="2021960" y="424076"/>
            <a:chExt cx="6296690" cy="3124362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251ABB76-D317-4082-9B82-CBC6FEADD7E4}"/>
                </a:ext>
              </a:extLst>
            </p:cNvPr>
            <p:cNvSpPr/>
            <p:nvPr/>
          </p:nvSpPr>
          <p:spPr>
            <a:xfrm flipH="1">
              <a:off x="2288773" y="675189"/>
              <a:ext cx="5653798" cy="2504543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B1A9CADB-4280-4FCA-AE0C-3498B7E314CB}"/>
                </a:ext>
              </a:extLst>
            </p:cNvPr>
            <p:cNvSpPr/>
            <p:nvPr/>
          </p:nvSpPr>
          <p:spPr>
            <a:xfrm flipH="1">
              <a:off x="6484040" y="675189"/>
              <a:ext cx="1458532" cy="2504543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3BC2F6-DD5C-4F0A-82C8-59B0FBD66A52}"/>
                </a:ext>
              </a:extLst>
            </p:cNvPr>
            <p:cNvSpPr txBox="1"/>
            <p:nvPr/>
          </p:nvSpPr>
          <p:spPr>
            <a:xfrm>
              <a:off x="7968874" y="424076"/>
              <a:ext cx="349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B26081-061E-4E9E-A308-95968622DA87}"/>
                </a:ext>
              </a:extLst>
            </p:cNvPr>
            <p:cNvSpPr txBox="1"/>
            <p:nvPr/>
          </p:nvSpPr>
          <p:spPr>
            <a:xfrm>
              <a:off x="7794287" y="314832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9048ED-3FBC-4E8C-9B3E-17BCFB0ED922}"/>
                </a:ext>
              </a:extLst>
            </p:cNvPr>
            <p:cNvSpPr txBox="1"/>
            <p:nvPr/>
          </p:nvSpPr>
          <p:spPr>
            <a:xfrm>
              <a:off x="6327374" y="3143427"/>
              <a:ext cx="292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722F13-BF41-4908-A76C-1CB39970057B}"/>
                </a:ext>
              </a:extLst>
            </p:cNvPr>
            <p:cNvSpPr txBox="1"/>
            <p:nvPr/>
          </p:nvSpPr>
          <p:spPr>
            <a:xfrm>
              <a:off x="2021960" y="3118481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K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992402-50C5-49E0-8927-4179C8E0C3A2}"/>
                </a:ext>
              </a:extLst>
            </p:cNvPr>
            <p:cNvGrpSpPr/>
            <p:nvPr/>
          </p:nvGrpSpPr>
          <p:grpSpPr>
            <a:xfrm>
              <a:off x="3047763" y="2821158"/>
              <a:ext cx="410739" cy="295765"/>
              <a:chOff x="6337383" y="5507273"/>
              <a:chExt cx="410739" cy="2957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173498-6F50-4944-961B-152EE22700C5}"/>
                  </a:ext>
                </a:extLst>
              </p:cNvPr>
              <p:cNvSpPr txBox="1"/>
              <p:nvPr/>
            </p:nvSpPr>
            <p:spPr>
              <a:xfrm>
                <a:off x="6337383" y="5507273"/>
                <a:ext cx="335145" cy="295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28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15592A6-7479-4379-9323-136AE951CE83}"/>
                  </a:ext>
                </a:extLst>
              </p:cNvPr>
              <p:cNvSpPr/>
              <p:nvPr/>
            </p:nvSpPr>
            <p:spPr>
              <a:xfrm>
                <a:off x="6695084" y="5560335"/>
                <a:ext cx="53038" cy="5306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40DF5B7-424C-4626-8462-9496F8AB01CE}"/>
                </a:ext>
              </a:extLst>
            </p:cNvPr>
            <p:cNvSpPr/>
            <p:nvPr/>
          </p:nvSpPr>
          <p:spPr>
            <a:xfrm rot="1865641">
              <a:off x="2995843" y="2523575"/>
              <a:ext cx="816564" cy="880835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4AF8DC-7AC9-42A1-BE52-D2082AD70AFB}"/>
                </a:ext>
              </a:extLst>
            </p:cNvPr>
            <p:cNvSpPr/>
            <p:nvPr/>
          </p:nvSpPr>
          <p:spPr>
            <a:xfrm>
              <a:off x="7687991" y="2928969"/>
              <a:ext cx="254580" cy="254699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A9EC3-5FFC-4C2F-A724-007561ED59B7}"/>
                </a:ext>
              </a:extLst>
            </p:cNvPr>
            <p:cNvSpPr txBox="1"/>
            <p:nvPr/>
          </p:nvSpPr>
          <p:spPr>
            <a:xfrm>
              <a:off x="6481683" y="1953127"/>
              <a:ext cx="482702" cy="29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45m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534AB6-9242-48CF-A08A-61C029E971B4}"/>
                </a:ext>
              </a:extLst>
            </p:cNvPr>
            <p:cNvSpPr txBox="1"/>
            <p:nvPr/>
          </p:nvSpPr>
          <p:spPr>
            <a:xfrm>
              <a:off x="4344737" y="1640782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93m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113626-A1CA-4480-AF45-5E36AD7219BC}"/>
                </a:ext>
              </a:extLst>
            </p:cNvPr>
            <p:cNvSpPr txBox="1"/>
            <p:nvPr/>
          </p:nvSpPr>
          <p:spPr>
            <a:xfrm>
              <a:off x="7060815" y="1998643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F75F92-F403-46E4-8A27-F189B88C40F7}"/>
                </a:ext>
              </a:extLst>
            </p:cNvPr>
            <p:cNvSpPr txBox="1"/>
            <p:nvPr/>
          </p:nvSpPr>
          <p:spPr>
            <a:xfrm>
              <a:off x="5040282" y="1865906"/>
              <a:ext cx="255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D15DC3-3B7A-436D-B8DC-77F60EDE5C5D}"/>
                </a:ext>
              </a:extLst>
            </p:cNvPr>
            <p:cNvSpPr txBox="1"/>
            <p:nvPr/>
          </p:nvSpPr>
          <p:spPr>
            <a:xfrm>
              <a:off x="4823820" y="3059294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792A1C-DFF2-4B3B-AD8C-FBFD032BC5EF}"/>
                  </a:ext>
                </a:extLst>
              </p:cNvPr>
              <p:cNvSpPr txBox="1"/>
              <p:nvPr/>
            </p:nvSpPr>
            <p:spPr>
              <a:xfrm>
                <a:off x="8521393" y="1837869"/>
                <a:ext cx="1239122" cy="5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SinK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792A1C-DFF2-4B3B-AD8C-FBFD032B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393" y="1837869"/>
                <a:ext cx="1239122" cy="522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A651BD-4D15-401A-82EF-1820CBB4BC91}"/>
                  </a:ext>
                </a:extLst>
              </p:cNvPr>
              <p:cNvSpPr txBox="1"/>
              <p:nvPr/>
            </p:nvSpPr>
            <p:spPr>
              <a:xfrm>
                <a:off x="5107988" y="4090645"/>
                <a:ext cx="209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A651BD-4D15-401A-82EF-1820CBB4B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988" y="4090645"/>
                <a:ext cx="209480" cy="307777"/>
              </a:xfrm>
              <a:prstGeom prst="rect">
                <a:avLst/>
              </a:prstGeom>
              <a:blipFill>
                <a:blip r:embed="rId5"/>
                <a:stretch>
                  <a:fillRect l="-29412" r="-29412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rc 30">
            <a:extLst>
              <a:ext uri="{FF2B5EF4-FFF2-40B4-BE49-F238E27FC236}">
                <a16:creationId xmlns:a16="http://schemas.microsoft.com/office/drawing/2014/main" id="{EA58FDDD-454D-4E02-A20B-27EE3D675CEF}"/>
              </a:ext>
            </a:extLst>
          </p:cNvPr>
          <p:cNvSpPr/>
          <p:nvPr/>
        </p:nvSpPr>
        <p:spPr>
          <a:xfrm rot="17196192">
            <a:off x="4547103" y="3962081"/>
            <a:ext cx="1766255" cy="158967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FE6826-1301-40DD-A669-C799D9AAB359}"/>
                  </a:ext>
                </a:extLst>
              </p:cNvPr>
              <p:cNvSpPr txBox="1"/>
              <p:nvPr/>
            </p:nvSpPr>
            <p:spPr>
              <a:xfrm>
                <a:off x="8521393" y="2632832"/>
                <a:ext cx="1349728" cy="5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93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FE6826-1301-40DD-A669-C799D9AAB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393" y="2632832"/>
                <a:ext cx="1349728" cy="5227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301ECF-BFE3-4E0C-8ED4-FE452EFDF84A}"/>
                  </a:ext>
                </a:extLst>
              </p:cNvPr>
              <p:cNvSpPr txBox="1"/>
              <p:nvPr/>
            </p:nvSpPr>
            <p:spPr>
              <a:xfrm>
                <a:off x="10217005" y="2710512"/>
                <a:ext cx="15195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Now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by 93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301ECF-BFE3-4E0C-8ED4-FE452EFDF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005" y="2710512"/>
                <a:ext cx="1519519" cy="338554"/>
              </a:xfrm>
              <a:prstGeom prst="rect">
                <a:avLst/>
              </a:prstGeom>
              <a:blipFill>
                <a:blip r:embed="rId7"/>
                <a:stretch>
                  <a:fillRect l="-2008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7D35A1A-CAAC-481C-9E25-4DCE3155DC65}"/>
                  </a:ext>
                </a:extLst>
              </p:cNvPr>
              <p:cNvSpPr/>
              <p:nvPr/>
            </p:nvSpPr>
            <p:spPr>
              <a:xfrm>
                <a:off x="8423480" y="3360040"/>
                <a:ext cx="2058577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93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7D35A1A-CAAC-481C-9E25-4DCE3155D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480" y="3360040"/>
                <a:ext cx="2058577" cy="6127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BDEE0B-A0F0-44FD-ACC7-B92DDF900C34}"/>
                  </a:ext>
                </a:extLst>
              </p:cNvPr>
              <p:cNvSpPr txBox="1"/>
              <p:nvPr/>
            </p:nvSpPr>
            <p:spPr>
              <a:xfrm>
                <a:off x="8521393" y="4225910"/>
                <a:ext cx="14763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=0.9702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BDEE0B-A0F0-44FD-ACC7-B92DDF900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393" y="4225910"/>
                <a:ext cx="1476366" cy="276999"/>
              </a:xfrm>
              <a:prstGeom prst="rect">
                <a:avLst/>
              </a:prstGeom>
              <a:blipFill>
                <a:blip r:embed="rId9"/>
                <a:stretch>
                  <a:fillRect l="-3719" r="-371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E425CC4E-AA06-406D-B1E7-752F24E3D589}"/>
              </a:ext>
            </a:extLst>
          </p:cNvPr>
          <p:cNvGrpSpPr/>
          <p:nvPr/>
        </p:nvGrpSpPr>
        <p:grpSpPr>
          <a:xfrm>
            <a:off x="8826466" y="4735772"/>
            <a:ext cx="1171896" cy="283080"/>
            <a:chOff x="4758891" y="5707459"/>
            <a:chExt cx="1171896" cy="28308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413995-7BD4-4ED3-A2CA-3D8251C26011}"/>
                </a:ext>
              </a:extLst>
            </p:cNvPr>
            <p:cNvSpPr/>
            <p:nvPr/>
          </p:nvSpPr>
          <p:spPr>
            <a:xfrm>
              <a:off x="5864526" y="5707459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04FA173-9AAD-4431-939D-F14A6A791ABF}"/>
                    </a:ext>
                  </a:extLst>
                </p:cNvPr>
                <p:cNvSpPr txBox="1"/>
                <p:nvPr/>
              </p:nvSpPr>
              <p:spPr>
                <a:xfrm>
                  <a:off x="4758891" y="5713540"/>
                  <a:ext cx="10518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=75.99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04FA173-9AAD-4431-939D-F14A6A791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8891" y="5713540"/>
                  <a:ext cx="105189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5233" r="-5233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9C303AD-D743-4F35-B334-07859D6DB15C}"/>
                  </a:ext>
                </a:extLst>
              </p:cNvPr>
              <p:cNvSpPr txBox="1"/>
              <p:nvPr/>
            </p:nvSpPr>
            <p:spPr>
              <a:xfrm>
                <a:off x="2587309" y="5392407"/>
                <a:ext cx="76299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However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b="1" dirty="0"/>
                  <a:t> is obtuse therefore the angle we want is 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𝟗𝟗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𝟏𝟎𝟒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𝟎𝟏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9C303AD-D743-4F35-B334-07859D6DB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09" y="5392407"/>
                <a:ext cx="7629974" cy="369332"/>
              </a:xfrm>
              <a:prstGeom prst="rect">
                <a:avLst/>
              </a:prstGeom>
              <a:blipFill>
                <a:blip r:embed="rId11"/>
                <a:stretch>
                  <a:fillRect l="-63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4E9B5F2E-6C49-4748-B348-093FBDD7D021}"/>
              </a:ext>
            </a:extLst>
          </p:cNvPr>
          <p:cNvSpPr/>
          <p:nvPr/>
        </p:nvSpPr>
        <p:spPr>
          <a:xfrm>
            <a:off x="10057980" y="5441598"/>
            <a:ext cx="66261" cy="662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118AB86-DF43-4BC9-A39F-B914459E10F7}"/>
              </a:ext>
            </a:extLst>
          </p:cNvPr>
          <p:cNvSpPr/>
          <p:nvPr/>
        </p:nvSpPr>
        <p:spPr>
          <a:xfrm flipH="1">
            <a:off x="5319733" y="2034175"/>
            <a:ext cx="1453494" cy="248982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53F478-8ADD-4F5C-848E-D6B267A19AB1}"/>
              </a:ext>
            </a:extLst>
          </p:cNvPr>
          <p:cNvGrpSpPr/>
          <p:nvPr/>
        </p:nvGrpSpPr>
        <p:grpSpPr>
          <a:xfrm>
            <a:off x="8826466" y="5881340"/>
            <a:ext cx="1311994" cy="300115"/>
            <a:chOff x="8517615" y="5938524"/>
            <a:chExt cx="1311994" cy="30011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5AF7450-3694-4491-9B4A-0C86A0901F07}"/>
                </a:ext>
              </a:extLst>
            </p:cNvPr>
            <p:cNvSpPr/>
            <p:nvPr/>
          </p:nvSpPr>
          <p:spPr>
            <a:xfrm>
              <a:off x="9763348" y="5938524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E658203-A7B0-499D-96E8-C2287F67D58C}"/>
                    </a:ext>
                  </a:extLst>
                </p:cNvPr>
                <p:cNvSpPr txBox="1"/>
                <p:nvPr/>
              </p:nvSpPr>
              <p:spPr>
                <a:xfrm>
                  <a:off x="8517615" y="5961640"/>
                  <a:ext cx="127438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𝟏𝟎𝟒</m:t>
                        </m:r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𝟎𝟏</m:t>
                        </m:r>
                      </m:oMath>
                    </m:oMathPara>
                  </a14:m>
                  <a:endParaRPr lang="en-GB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E658203-A7B0-499D-96E8-C2287F67D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615" y="5961640"/>
                  <a:ext cx="1274388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4306" r="-4306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A1EDEF7-F452-4E7B-8DBF-4BACFE5664AF}"/>
              </a:ext>
            </a:extLst>
          </p:cNvPr>
          <p:cNvSpPr txBox="1"/>
          <p:nvPr/>
        </p:nvSpPr>
        <p:spPr>
          <a:xfrm>
            <a:off x="7514180" y="5822910"/>
            <a:ext cx="13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So we want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4F70F3-2C7F-4547-AD05-D20CCC26F3CC}"/>
              </a:ext>
            </a:extLst>
          </p:cNvPr>
          <p:cNvCxnSpPr/>
          <p:nvPr/>
        </p:nvCxnSpPr>
        <p:spPr>
          <a:xfrm>
            <a:off x="7545036" y="6187063"/>
            <a:ext cx="2593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6AF557-3243-49EA-B9BE-0E003FB74B2D}"/>
              </a:ext>
            </a:extLst>
          </p:cNvPr>
          <p:cNvSpPr txBox="1"/>
          <p:nvPr/>
        </p:nvSpPr>
        <p:spPr>
          <a:xfrm>
            <a:off x="5946107" y="3299675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F507DD-59BA-4EFF-937A-73BF8F5066E1}"/>
              </a:ext>
            </a:extLst>
          </p:cNvPr>
          <p:cNvSpPr/>
          <p:nvPr/>
        </p:nvSpPr>
        <p:spPr>
          <a:xfrm>
            <a:off x="6493679" y="4238106"/>
            <a:ext cx="277041" cy="277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B326C2-6CEE-41CC-9AA7-00C57394339E}"/>
              </a:ext>
            </a:extLst>
          </p:cNvPr>
          <p:cNvCxnSpPr>
            <a:cxnSpLocks/>
          </p:cNvCxnSpPr>
          <p:nvPr/>
        </p:nvCxnSpPr>
        <p:spPr>
          <a:xfrm flipV="1">
            <a:off x="2441537" y="3535263"/>
            <a:ext cx="2866739" cy="717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AAAA49-0674-4251-ACF1-1EBEA3B98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8308" y="1104576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0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1844569" y="173652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3C3575-B61A-486D-A593-478FE652E7B1}"/>
              </a:ext>
            </a:extLst>
          </p:cNvPr>
          <p:cNvCxnSpPr/>
          <p:nvPr/>
        </p:nvCxnSpPr>
        <p:spPr>
          <a:xfrm>
            <a:off x="8898405" y="5018852"/>
            <a:ext cx="9727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5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1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ight Triangle 87">
            <a:extLst>
              <a:ext uri="{FF2B5EF4-FFF2-40B4-BE49-F238E27FC236}">
                <a16:creationId xmlns:a16="http://schemas.microsoft.com/office/drawing/2014/main" id="{D4F53BC6-590B-40A6-9DE7-971B37B6DCB0}"/>
              </a:ext>
            </a:extLst>
          </p:cNvPr>
          <p:cNvSpPr/>
          <p:nvPr/>
        </p:nvSpPr>
        <p:spPr>
          <a:xfrm flipH="1">
            <a:off x="5750986" y="619514"/>
            <a:ext cx="1458532" cy="250454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ADFD04A-479F-40B9-814C-CABA425064BD}"/>
              </a:ext>
            </a:extLst>
          </p:cNvPr>
          <p:cNvSpPr/>
          <p:nvPr/>
        </p:nvSpPr>
        <p:spPr>
          <a:xfrm>
            <a:off x="7623696" y="5763164"/>
            <a:ext cx="1745591" cy="545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194271-F778-4290-9294-14C719F1913D}"/>
              </a:ext>
            </a:extLst>
          </p:cNvPr>
          <p:cNvGrpSpPr/>
          <p:nvPr/>
        </p:nvGrpSpPr>
        <p:grpSpPr>
          <a:xfrm>
            <a:off x="1287309" y="365260"/>
            <a:ext cx="6296690" cy="3818528"/>
            <a:chOff x="1289545" y="418268"/>
            <a:chExt cx="6296690" cy="38185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BCB687-37C8-4190-9580-A47086F46062}"/>
                </a:ext>
              </a:extLst>
            </p:cNvPr>
            <p:cNvGrpSpPr/>
            <p:nvPr/>
          </p:nvGrpSpPr>
          <p:grpSpPr>
            <a:xfrm>
              <a:off x="4822608" y="2422199"/>
              <a:ext cx="2146494" cy="1814597"/>
              <a:chOff x="8489148" y="2505612"/>
              <a:chExt cx="2146494" cy="181459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9FB2E46-724A-406B-B555-A78F7E16D5BA}"/>
                  </a:ext>
                </a:extLst>
              </p:cNvPr>
              <p:cNvSpPr/>
              <p:nvPr/>
            </p:nvSpPr>
            <p:spPr>
              <a:xfrm>
                <a:off x="8772827" y="2505612"/>
                <a:ext cx="1492247" cy="14922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Diagonal Corners Rounded 31">
                <a:extLst>
                  <a:ext uri="{FF2B5EF4-FFF2-40B4-BE49-F238E27FC236}">
                    <a16:creationId xmlns:a16="http://schemas.microsoft.com/office/drawing/2014/main" id="{1FCCC8DE-4430-4DB2-92C7-43B4EF4ADF39}"/>
                  </a:ext>
                </a:extLst>
              </p:cNvPr>
              <p:cNvSpPr/>
              <p:nvPr/>
            </p:nvSpPr>
            <p:spPr>
              <a:xfrm>
                <a:off x="8489148" y="3279446"/>
                <a:ext cx="2146494" cy="1040763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08357-DE4A-49BF-96BE-78359C92AE1C}"/>
                </a:ext>
              </a:extLst>
            </p:cNvPr>
            <p:cNvGrpSpPr/>
            <p:nvPr/>
          </p:nvGrpSpPr>
          <p:grpSpPr>
            <a:xfrm>
              <a:off x="1289545" y="418268"/>
              <a:ext cx="6296690" cy="3124362"/>
              <a:chOff x="1289545" y="762823"/>
              <a:chExt cx="6296690" cy="312436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D636F77E-35D8-4564-8A31-BBCA30954775}"/>
                  </a:ext>
                </a:extLst>
              </p:cNvPr>
              <p:cNvSpPr/>
              <p:nvPr/>
            </p:nvSpPr>
            <p:spPr>
              <a:xfrm flipH="1">
                <a:off x="5751625" y="1013936"/>
                <a:ext cx="1458532" cy="250454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393F6C-E92F-4102-AD25-8A2B2D947210}"/>
                  </a:ext>
                </a:extLst>
              </p:cNvPr>
              <p:cNvSpPr txBox="1"/>
              <p:nvPr/>
            </p:nvSpPr>
            <p:spPr>
              <a:xfrm>
                <a:off x="7236459" y="762823"/>
                <a:ext cx="3497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7EBF2E-505D-4F1D-B685-227F8CC1C979}"/>
                  </a:ext>
                </a:extLst>
              </p:cNvPr>
              <p:cNvSpPr txBox="1"/>
              <p:nvPr/>
            </p:nvSpPr>
            <p:spPr>
              <a:xfrm>
                <a:off x="7061872" y="3487075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8981ED-3B71-4FFE-B1B9-5FE7F2B37525}"/>
                  </a:ext>
                </a:extLst>
              </p:cNvPr>
              <p:cNvSpPr txBox="1"/>
              <p:nvPr/>
            </p:nvSpPr>
            <p:spPr>
              <a:xfrm>
                <a:off x="5594959" y="3482174"/>
                <a:ext cx="292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4F8EBF-E625-4E72-B810-67EB242D8E93}"/>
                  </a:ext>
                </a:extLst>
              </p:cNvPr>
              <p:cNvSpPr txBox="1"/>
              <p:nvPr/>
            </p:nvSpPr>
            <p:spPr>
              <a:xfrm>
                <a:off x="1289545" y="3457228"/>
                <a:ext cx="3177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K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72270FE-A27A-4FFC-A936-6BEDB99D12FA}"/>
                  </a:ext>
                </a:extLst>
              </p:cNvPr>
              <p:cNvGrpSpPr/>
              <p:nvPr/>
            </p:nvGrpSpPr>
            <p:grpSpPr>
              <a:xfrm>
                <a:off x="2315348" y="3159905"/>
                <a:ext cx="410739" cy="295765"/>
                <a:chOff x="6337383" y="5507273"/>
                <a:chExt cx="410739" cy="295765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D743778-70B9-4D68-9BEE-9C0F3F0F8C0B}"/>
                    </a:ext>
                  </a:extLst>
                </p:cNvPr>
                <p:cNvSpPr txBox="1"/>
                <p:nvPr/>
              </p:nvSpPr>
              <p:spPr>
                <a:xfrm>
                  <a:off x="6337383" y="5507273"/>
                  <a:ext cx="335145" cy="295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28</a:t>
                  </a: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5946243-FF02-49EF-8B13-E0369A5369DF}"/>
                    </a:ext>
                  </a:extLst>
                </p:cNvPr>
                <p:cNvSpPr/>
                <p:nvPr/>
              </p:nvSpPr>
              <p:spPr>
                <a:xfrm>
                  <a:off x="6695084" y="5560335"/>
                  <a:ext cx="53038" cy="5306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F02B0DA-0F39-48A5-99C8-892A524E8F2D}"/>
                  </a:ext>
                </a:extLst>
              </p:cNvPr>
              <p:cNvSpPr/>
              <p:nvPr/>
            </p:nvSpPr>
            <p:spPr>
              <a:xfrm rot="1865641">
                <a:off x="2263428" y="2862322"/>
                <a:ext cx="816564" cy="880835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8B2A5D-601D-471E-80C8-C8CED55B4B27}"/>
                  </a:ext>
                </a:extLst>
              </p:cNvPr>
              <p:cNvSpPr/>
              <p:nvPr/>
            </p:nvSpPr>
            <p:spPr>
              <a:xfrm>
                <a:off x="6955576" y="3253861"/>
                <a:ext cx="254580" cy="25469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E2F61C-E95A-4F08-93A9-62374A75EFD2}"/>
                  </a:ext>
                </a:extLst>
              </p:cNvPr>
              <p:cNvSpPr txBox="1"/>
              <p:nvPr/>
            </p:nvSpPr>
            <p:spPr>
              <a:xfrm>
                <a:off x="5749268" y="2291874"/>
                <a:ext cx="482702" cy="295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45m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30573D-FF78-4565-B73F-33347AAE9AB1}"/>
                  </a:ext>
                </a:extLst>
              </p:cNvPr>
              <p:cNvSpPr txBox="1"/>
              <p:nvPr/>
            </p:nvSpPr>
            <p:spPr>
              <a:xfrm>
                <a:off x="3612322" y="1979529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93m</a:t>
                </a: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B5E8AECD-19A8-4925-8496-4D362A5C915B}"/>
                  </a:ext>
                </a:extLst>
              </p:cNvPr>
              <p:cNvSpPr/>
              <p:nvPr/>
            </p:nvSpPr>
            <p:spPr>
              <a:xfrm flipH="1">
                <a:off x="1556358" y="1013936"/>
                <a:ext cx="5653798" cy="250454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6482F82-852A-4E5A-859D-D4525FC3D218}"/>
                  </a:ext>
                </a:extLst>
              </p:cNvPr>
              <p:cNvGrpSpPr/>
              <p:nvPr/>
            </p:nvGrpSpPr>
            <p:grpSpPr>
              <a:xfrm>
                <a:off x="5230974" y="3082745"/>
                <a:ext cx="695809" cy="259473"/>
                <a:chOff x="9365388" y="4764388"/>
                <a:chExt cx="695809" cy="259473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19798F0-BB76-4F77-A674-E64118A73044}"/>
                    </a:ext>
                  </a:extLst>
                </p:cNvPr>
                <p:cNvSpPr/>
                <p:nvPr/>
              </p:nvSpPr>
              <p:spPr>
                <a:xfrm>
                  <a:off x="9994936" y="4764388"/>
                  <a:ext cx="66261" cy="6626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DF1B6BD7-7D5C-4ED7-8C55-91A25F62D3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65388" y="4777640"/>
                      <a:ext cx="65723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104.01</m:t>
                            </m:r>
                          </m:oMath>
                        </m:oMathPara>
                      </a14:m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DF1B6BD7-7D5C-4ED7-8C55-91A25F62D3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65388" y="4777640"/>
                      <a:ext cx="657231" cy="24622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7407" r="-5556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E3D8859-FA0E-4133-A2A1-62E5BA898753}"/>
                  </a:ext>
                </a:extLst>
              </p:cNvPr>
              <p:cNvGrpSpPr/>
              <p:nvPr/>
            </p:nvGrpSpPr>
            <p:grpSpPr>
              <a:xfrm>
                <a:off x="5841141" y="3171116"/>
                <a:ext cx="652743" cy="338554"/>
                <a:chOff x="5907216" y="5529760"/>
                <a:chExt cx="652743" cy="338554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DC65E81E-D542-4CFD-AD82-BFF0FFD429D5}"/>
                    </a:ext>
                  </a:extLst>
                </p:cNvPr>
                <p:cNvSpPr/>
                <p:nvPr/>
              </p:nvSpPr>
              <p:spPr>
                <a:xfrm>
                  <a:off x="6467194" y="5582768"/>
                  <a:ext cx="66261" cy="662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B1E3329-D08B-4BCD-88FA-0CE5934BD557}"/>
                    </a:ext>
                  </a:extLst>
                </p:cNvPr>
                <p:cNvSpPr txBox="1"/>
                <p:nvPr/>
              </p:nvSpPr>
              <p:spPr>
                <a:xfrm>
                  <a:off x="5907216" y="5529760"/>
                  <a:ext cx="6527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75.99</a:t>
                  </a: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C61569-0D59-4151-AC25-6B89B256E052}"/>
              </a:ext>
            </a:extLst>
          </p:cNvPr>
          <p:cNvGrpSpPr/>
          <p:nvPr/>
        </p:nvGrpSpPr>
        <p:grpSpPr>
          <a:xfrm>
            <a:off x="8520063" y="606091"/>
            <a:ext cx="1848771" cy="2900332"/>
            <a:chOff x="7746225" y="3212967"/>
            <a:chExt cx="1848771" cy="29003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234C3C-D199-41AD-800B-FCDFC1712336}"/>
                </a:ext>
              </a:extLst>
            </p:cNvPr>
            <p:cNvGrpSpPr/>
            <p:nvPr/>
          </p:nvGrpSpPr>
          <p:grpSpPr>
            <a:xfrm>
              <a:off x="8136464" y="3212967"/>
              <a:ext cx="1458532" cy="2504543"/>
              <a:chOff x="8136464" y="3212967"/>
              <a:chExt cx="1458532" cy="2504543"/>
            </a:xfrm>
          </p:grpSpPr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19E13BED-F3F9-45F7-888A-B978E54AC382}"/>
                  </a:ext>
                </a:extLst>
              </p:cNvPr>
              <p:cNvSpPr/>
              <p:nvPr/>
            </p:nvSpPr>
            <p:spPr>
              <a:xfrm flipH="1">
                <a:off x="8136464" y="3212967"/>
                <a:ext cx="1458532" cy="2504543"/>
              </a:xfrm>
              <a:prstGeom prst="rt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56ADA9C-69A8-4BA0-831E-410F7B318F8E}"/>
                  </a:ext>
                </a:extLst>
              </p:cNvPr>
              <p:cNvSpPr/>
              <p:nvPr/>
            </p:nvSpPr>
            <p:spPr>
              <a:xfrm>
                <a:off x="9334339" y="5462811"/>
                <a:ext cx="254580" cy="25469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020447-362B-4A9F-A671-73CA231581D3}"/>
                  </a:ext>
                </a:extLst>
              </p:cNvPr>
              <p:cNvSpPr txBox="1"/>
              <p:nvPr/>
            </p:nvSpPr>
            <p:spPr>
              <a:xfrm>
                <a:off x="8409094" y="4008243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45m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9D554A0-039E-4BBB-B5A4-AEF3DB47068E}"/>
                  </a:ext>
                </a:extLst>
              </p:cNvPr>
              <p:cNvGrpSpPr/>
              <p:nvPr/>
            </p:nvGrpSpPr>
            <p:grpSpPr>
              <a:xfrm>
                <a:off x="8292499" y="5301615"/>
                <a:ext cx="652743" cy="338554"/>
                <a:chOff x="5907216" y="5529760"/>
                <a:chExt cx="652743" cy="338554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63E3F63-95D4-4EB7-8F96-A5D3C10787BC}"/>
                    </a:ext>
                  </a:extLst>
                </p:cNvPr>
                <p:cNvSpPr/>
                <p:nvPr/>
              </p:nvSpPr>
              <p:spPr>
                <a:xfrm>
                  <a:off x="6467194" y="5582768"/>
                  <a:ext cx="66261" cy="662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3D57022-C57D-479D-B3B5-7A63B43C92D3}"/>
                    </a:ext>
                  </a:extLst>
                </p:cNvPr>
                <p:cNvSpPr txBox="1"/>
                <p:nvPr/>
              </p:nvSpPr>
              <p:spPr>
                <a:xfrm>
                  <a:off x="5907216" y="5529760"/>
                  <a:ext cx="6527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75.99</a:t>
                  </a:r>
                </a:p>
              </p:txBody>
            </p:sp>
          </p:grpSp>
        </p:grp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4F63AA1E-F2C7-411D-A946-26D03D869048}"/>
                </a:ext>
              </a:extLst>
            </p:cNvPr>
            <p:cNvSpPr/>
            <p:nvPr/>
          </p:nvSpPr>
          <p:spPr>
            <a:xfrm rot="1262579">
              <a:off x="7746225" y="4895447"/>
              <a:ext cx="1247466" cy="121785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04AC4BA-B4B6-41F8-8F56-F9622DD27EAD}"/>
              </a:ext>
            </a:extLst>
          </p:cNvPr>
          <p:cNvSpPr txBox="1"/>
          <p:nvPr/>
        </p:nvSpPr>
        <p:spPr>
          <a:xfrm>
            <a:off x="10381585" y="1501942"/>
            <a:ext cx="5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078DF8-B964-4495-9CDC-39886CC92F5F}"/>
              </a:ext>
            </a:extLst>
          </p:cNvPr>
          <p:cNvSpPr txBox="1"/>
          <p:nvPr/>
        </p:nvSpPr>
        <p:spPr>
          <a:xfrm>
            <a:off x="9659445" y="31381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4AF231-BC33-45FB-BA9D-C22FD11ACD71}"/>
              </a:ext>
            </a:extLst>
          </p:cNvPr>
          <p:cNvSpPr txBox="1"/>
          <p:nvPr/>
        </p:nvSpPr>
        <p:spPr>
          <a:xfrm>
            <a:off x="9184782" y="175672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984CBC5-D1A3-4B64-AFE5-3E3177E7A70C}"/>
              </a:ext>
            </a:extLst>
          </p:cNvPr>
          <p:cNvGrpSpPr/>
          <p:nvPr/>
        </p:nvGrpSpPr>
        <p:grpSpPr>
          <a:xfrm>
            <a:off x="3574007" y="4823543"/>
            <a:ext cx="2156851" cy="1188502"/>
            <a:chOff x="3880663" y="3993098"/>
            <a:chExt cx="2156851" cy="118850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EBA03CF-77DB-40A4-A308-5CCE154B4EE4}"/>
                </a:ext>
              </a:extLst>
            </p:cNvPr>
            <p:cNvSpPr/>
            <p:nvPr/>
          </p:nvSpPr>
          <p:spPr>
            <a:xfrm>
              <a:off x="3880663" y="3993098"/>
              <a:ext cx="777714" cy="7777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16D576-EE1B-4954-9E78-7F3A9C096EF8}"/>
                </a:ext>
              </a:extLst>
            </p:cNvPr>
            <p:cNvSpPr txBox="1"/>
            <p:nvPr/>
          </p:nvSpPr>
          <p:spPr>
            <a:xfrm>
              <a:off x="3911611" y="4223544"/>
              <a:ext cx="2125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 O H    C A H    T O A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9A9E71-FD5F-4B35-9964-2D3E85DAC148}"/>
                </a:ext>
              </a:extLst>
            </p:cNvPr>
            <p:cNvCxnSpPr/>
            <p:nvPr/>
          </p:nvCxnSpPr>
          <p:spPr>
            <a:xfrm>
              <a:off x="4041913" y="51816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76F9A2D-8969-4B23-9444-D031F832D66B}"/>
                </a:ext>
              </a:extLst>
            </p:cNvPr>
            <p:cNvGrpSpPr/>
            <p:nvPr/>
          </p:nvGrpSpPr>
          <p:grpSpPr>
            <a:xfrm>
              <a:off x="4181961" y="4103071"/>
              <a:ext cx="133734" cy="186733"/>
              <a:chOff x="6037514" y="5274365"/>
              <a:chExt cx="192220" cy="30480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1D3A338-B595-4539-868A-DAC70C9B6485}"/>
                  </a:ext>
                </a:extLst>
              </p:cNvPr>
              <p:cNvCxnSpPr/>
              <p:nvPr/>
            </p:nvCxnSpPr>
            <p:spPr>
              <a:xfrm>
                <a:off x="6037514" y="5446643"/>
                <a:ext cx="58486" cy="132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166C5D6-3091-4869-A884-4DC3EEAE8C93}"/>
                  </a:ext>
                </a:extLst>
              </p:cNvPr>
              <p:cNvCxnSpPr/>
              <p:nvPr/>
            </p:nvCxnSpPr>
            <p:spPr>
              <a:xfrm flipV="1">
                <a:off x="6096000" y="5274365"/>
                <a:ext cx="133734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CA1130-5F3C-4335-9B36-C7D283791FC3}"/>
                </a:ext>
              </a:extLst>
            </p:cNvPr>
            <p:cNvGrpSpPr/>
            <p:nvPr/>
          </p:nvGrpSpPr>
          <p:grpSpPr>
            <a:xfrm>
              <a:off x="4389179" y="4103070"/>
              <a:ext cx="133734" cy="186733"/>
              <a:chOff x="6037514" y="5274365"/>
              <a:chExt cx="192220" cy="30480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0938A46-B72F-4930-8039-F26E643898A4}"/>
                  </a:ext>
                </a:extLst>
              </p:cNvPr>
              <p:cNvCxnSpPr/>
              <p:nvPr/>
            </p:nvCxnSpPr>
            <p:spPr>
              <a:xfrm>
                <a:off x="6037514" y="5446643"/>
                <a:ext cx="58486" cy="132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235573B-66DB-4DE4-B213-1B7696B97592}"/>
                  </a:ext>
                </a:extLst>
              </p:cNvPr>
              <p:cNvCxnSpPr/>
              <p:nvPr/>
            </p:nvCxnSpPr>
            <p:spPr>
              <a:xfrm flipV="1">
                <a:off x="6096000" y="5274365"/>
                <a:ext cx="133734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28565CB-AFE1-4881-AC51-31071454CD22}"/>
                </a:ext>
              </a:extLst>
            </p:cNvPr>
            <p:cNvGrpSpPr/>
            <p:nvPr/>
          </p:nvGrpSpPr>
          <p:grpSpPr>
            <a:xfrm>
              <a:off x="5102134" y="4105349"/>
              <a:ext cx="133734" cy="186733"/>
              <a:chOff x="6037514" y="5274365"/>
              <a:chExt cx="192220" cy="3048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486E468-1873-4D86-9323-352E42E049EB}"/>
                  </a:ext>
                </a:extLst>
              </p:cNvPr>
              <p:cNvCxnSpPr/>
              <p:nvPr/>
            </p:nvCxnSpPr>
            <p:spPr>
              <a:xfrm>
                <a:off x="6037514" y="5446643"/>
                <a:ext cx="58486" cy="132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2DA3704-93AA-4BD2-B5D2-57B9E9F11CDA}"/>
                  </a:ext>
                </a:extLst>
              </p:cNvPr>
              <p:cNvCxnSpPr/>
              <p:nvPr/>
            </p:nvCxnSpPr>
            <p:spPr>
              <a:xfrm flipV="1">
                <a:off x="6096000" y="5274365"/>
                <a:ext cx="133734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4AB20B6-CDE8-4F8C-9240-80B18508E32A}"/>
                </a:ext>
              </a:extLst>
            </p:cNvPr>
            <p:cNvGrpSpPr/>
            <p:nvPr/>
          </p:nvGrpSpPr>
          <p:grpSpPr>
            <a:xfrm>
              <a:off x="5613298" y="4101869"/>
              <a:ext cx="133734" cy="186733"/>
              <a:chOff x="6037514" y="5274365"/>
              <a:chExt cx="192220" cy="3048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BB68A52-FB1B-4CC8-9B8B-7C1E511F67F6}"/>
                  </a:ext>
                </a:extLst>
              </p:cNvPr>
              <p:cNvCxnSpPr/>
              <p:nvPr/>
            </p:nvCxnSpPr>
            <p:spPr>
              <a:xfrm>
                <a:off x="6037514" y="5446643"/>
                <a:ext cx="58486" cy="132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9573D44-5FAA-482F-9A39-B97D14DFC645}"/>
                  </a:ext>
                </a:extLst>
              </p:cNvPr>
              <p:cNvCxnSpPr/>
              <p:nvPr/>
            </p:nvCxnSpPr>
            <p:spPr>
              <a:xfrm flipV="1">
                <a:off x="6096000" y="5274365"/>
                <a:ext cx="133734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5A0CB57-9DD0-46F0-97FB-B408763B2254}"/>
                  </a:ext>
                </a:extLst>
              </p:cNvPr>
              <p:cNvSpPr txBox="1"/>
              <p:nvPr/>
            </p:nvSpPr>
            <p:spPr>
              <a:xfrm>
                <a:off x="10396145" y="1837054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5A0CB57-9DD0-46F0-97FB-B408763B2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145" y="1837054"/>
                <a:ext cx="241733" cy="369332"/>
              </a:xfrm>
              <a:prstGeom prst="rect">
                <a:avLst/>
              </a:prstGeom>
              <a:blipFill>
                <a:blip r:embed="rId5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8C6A2EE-7BE7-4385-B2FD-87109B57C1D1}"/>
                  </a:ext>
                </a:extLst>
              </p:cNvPr>
              <p:cNvSpPr txBox="1"/>
              <p:nvPr/>
            </p:nvSpPr>
            <p:spPr>
              <a:xfrm>
                <a:off x="7597192" y="3885885"/>
                <a:ext cx="1350050" cy="614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opp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hyp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8C6A2EE-7BE7-4385-B2FD-87109B57C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192" y="3885885"/>
                <a:ext cx="1350050" cy="614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92B2D7F-8722-4E1B-9CA5-4CA329D5C08F}"/>
                  </a:ext>
                </a:extLst>
              </p:cNvPr>
              <p:cNvSpPr txBox="1"/>
              <p:nvPr/>
            </p:nvSpPr>
            <p:spPr>
              <a:xfrm>
                <a:off x="7246524" y="4610081"/>
                <a:ext cx="1477969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75.99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92B2D7F-8722-4E1B-9CA5-4CA329D5C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24" y="4610081"/>
                <a:ext cx="1477969" cy="4744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BA04DC1-1FDE-46A6-944C-4866E67AA282}"/>
                  </a:ext>
                </a:extLst>
              </p:cNvPr>
              <p:cNvSpPr txBox="1"/>
              <p:nvPr/>
            </p:nvSpPr>
            <p:spPr>
              <a:xfrm>
                <a:off x="7985508" y="5259140"/>
                <a:ext cx="1876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75.99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BA04DC1-1FDE-46A6-944C-4866E67AA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508" y="5259140"/>
                <a:ext cx="1876091" cy="276999"/>
              </a:xfrm>
              <a:prstGeom prst="rect">
                <a:avLst/>
              </a:prstGeom>
              <a:blipFill>
                <a:blip r:embed="rId8"/>
                <a:stretch>
                  <a:fillRect l="-1299" r="-2597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2F4BF-787D-4589-AAE5-CA9675F35B38}"/>
                  </a:ext>
                </a:extLst>
              </p:cNvPr>
              <p:cNvSpPr txBox="1"/>
              <p:nvPr/>
            </p:nvSpPr>
            <p:spPr>
              <a:xfrm>
                <a:off x="7784765" y="5894312"/>
                <a:ext cx="142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MN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=43.7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2F4BF-787D-4589-AAE5-CA9675F35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765" y="5894312"/>
                <a:ext cx="1425070" cy="276999"/>
              </a:xfrm>
              <a:prstGeom prst="rect">
                <a:avLst/>
              </a:prstGeom>
              <a:blipFill>
                <a:blip r:embed="rId9"/>
                <a:stretch>
                  <a:fillRect l="-3419" r="-2137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586327E5-8A0C-46DB-B8A7-0174554573BA}"/>
              </a:ext>
            </a:extLst>
          </p:cNvPr>
          <p:cNvSpPr txBox="1"/>
          <p:nvPr/>
        </p:nvSpPr>
        <p:spPr>
          <a:xfrm>
            <a:off x="8592231" y="3031608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42D632-729F-4D5A-8F7A-B073CC24CF2A}"/>
              </a:ext>
            </a:extLst>
          </p:cNvPr>
          <p:cNvSpPr txBox="1"/>
          <p:nvPr/>
        </p:nvSpPr>
        <p:spPr>
          <a:xfrm>
            <a:off x="10307702" y="3053352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3BC6E49-1005-402D-B792-20636B83F47D}"/>
              </a:ext>
            </a:extLst>
          </p:cNvPr>
          <p:cNvSpPr txBox="1"/>
          <p:nvPr/>
        </p:nvSpPr>
        <p:spPr>
          <a:xfrm>
            <a:off x="10328577" y="338756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D0F6E0A-ADF5-477B-A8C1-B0B7F1E5C06A}"/>
              </a:ext>
            </a:extLst>
          </p:cNvPr>
          <p:cNvGrpSpPr/>
          <p:nvPr/>
        </p:nvGrpSpPr>
        <p:grpSpPr>
          <a:xfrm>
            <a:off x="2963625" y="3890033"/>
            <a:ext cx="3107535" cy="614014"/>
            <a:chOff x="2219145" y="3864211"/>
            <a:chExt cx="3107535" cy="61401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7FEED08-6394-46D5-9766-B1915F7F05AA}"/>
                </a:ext>
              </a:extLst>
            </p:cNvPr>
            <p:cNvSpPr/>
            <p:nvPr/>
          </p:nvSpPr>
          <p:spPr>
            <a:xfrm>
              <a:off x="2219145" y="3864211"/>
              <a:ext cx="3107535" cy="61401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529186-D563-4E46-A60E-01C06007B123}"/>
                </a:ext>
              </a:extLst>
            </p:cNvPr>
            <p:cNvSpPr txBox="1"/>
            <p:nvPr/>
          </p:nvSpPr>
          <p:spPr>
            <a:xfrm>
              <a:off x="2313112" y="3889148"/>
              <a:ext cx="296959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Now use Trigonometry for right </a:t>
              </a:r>
            </a:p>
            <a:p>
              <a:r>
                <a:rPr lang="en-GB" sz="1600" dirty="0"/>
                <a:t>angled triangles for triangle LMN.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6FECF7-3845-486B-B571-EB99D1C5DC5E}"/>
              </a:ext>
            </a:extLst>
          </p:cNvPr>
          <p:cNvSpPr txBox="1"/>
          <p:nvPr/>
        </p:nvSpPr>
        <p:spPr>
          <a:xfrm>
            <a:off x="4083779" y="5668989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Use Sine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952CA5-056A-4B5A-8F90-0C0D063CE103}"/>
              </a:ext>
            </a:extLst>
          </p:cNvPr>
          <p:cNvSpPr txBox="1"/>
          <p:nvPr/>
        </p:nvSpPr>
        <p:spPr>
          <a:xfrm>
            <a:off x="784309" y="467718"/>
            <a:ext cx="375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Now we can find the length of MN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1FA5876-77F8-43F5-AA56-494ECE4A6594}"/>
              </a:ext>
            </a:extLst>
          </p:cNvPr>
          <p:cNvSpPr/>
          <p:nvPr/>
        </p:nvSpPr>
        <p:spPr>
          <a:xfrm>
            <a:off x="7401632" y="1943277"/>
            <a:ext cx="548715" cy="197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A6E0B2-BFA4-4869-A88F-529DD684FA3D}"/>
              </a:ext>
            </a:extLst>
          </p:cNvPr>
          <p:cNvCxnSpPr/>
          <p:nvPr/>
        </p:nvCxnSpPr>
        <p:spPr>
          <a:xfrm flipH="1" flipV="1">
            <a:off x="9251577" y="2975926"/>
            <a:ext cx="576147" cy="1041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F5CD6DE-F3A8-4B69-AD75-8D99AE0B7055}"/>
              </a:ext>
            </a:extLst>
          </p:cNvPr>
          <p:cNvSpPr txBox="1"/>
          <p:nvPr/>
        </p:nvSpPr>
        <p:spPr>
          <a:xfrm>
            <a:off x="9851012" y="3629282"/>
            <a:ext cx="19904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was found by</a:t>
            </a:r>
          </a:p>
          <a:p>
            <a:r>
              <a:rPr lang="en-GB" sz="1600" dirty="0"/>
              <a:t>subtracting </a:t>
            </a:r>
            <a:r>
              <a:rPr lang="en-GB" sz="1600" dirty="0">
                <a:solidFill>
                  <a:srgbClr val="FF0000"/>
                </a:solidFill>
              </a:rPr>
              <a:t>104.01,</a:t>
            </a:r>
          </a:p>
          <a:p>
            <a:r>
              <a:rPr lang="en-GB" sz="1600" dirty="0"/>
              <a:t>the angle we found</a:t>
            </a:r>
          </a:p>
          <a:p>
            <a:r>
              <a:rPr lang="en-GB" sz="1600" dirty="0"/>
              <a:t>on the last slide from </a:t>
            </a:r>
          </a:p>
          <a:p>
            <a:r>
              <a:rPr lang="en-GB" sz="1600" dirty="0"/>
              <a:t>180.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76E024-59BD-4813-8FC3-713A1F9DE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8795" y="5414895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75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1825780" y="604702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FF0000"/>
                </a:solidFill>
              </a:rPr>
              <a:t>Click here</a:t>
            </a:r>
          </a:p>
          <a:p>
            <a:r>
              <a:rPr lang="en-GB" sz="1400" dirty="0">
                <a:solidFill>
                  <a:srgbClr val="FF0000"/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3757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237</Words>
  <Application>Microsoft Office PowerPoint</Application>
  <PresentationFormat>Widescreen</PresentationFormat>
  <Paragraphs>89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Sine Rule Problem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Cantrell - Maths Teacher</dc:creator>
  <cp:lastModifiedBy>P Cantrell - Maths Teacher</cp:lastModifiedBy>
  <cp:revision>34</cp:revision>
  <dcterms:created xsi:type="dcterms:W3CDTF">2020-05-19T17:18:56Z</dcterms:created>
  <dcterms:modified xsi:type="dcterms:W3CDTF">2020-06-12T14:18:25Z</dcterms:modified>
</cp:coreProperties>
</file>