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0" r:id="rId4"/>
    <p:sldId id="262" r:id="rId5"/>
    <p:sldId id="264" r:id="rId6"/>
    <p:sldId id="263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0C1C5-7ADF-466F-A97C-818FF75D8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1E586-131D-439C-8A0E-FD13E9389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E5505-ED4B-4BAD-A579-9550B01F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0B60-6777-42DD-985D-F377F860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CBCC8-F75C-4B67-BAEE-4C8438CE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1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2E22-20F4-4B81-9334-5FFFE08B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CD35A-7373-4995-A2E7-2F10A359C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04156-A79B-4D92-BA49-041C22C6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A813A-1BCD-4457-B374-DD7BB902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D5C88-DF1D-488C-B02D-4202B00B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4B6D7B-E542-4B9F-9C9D-F060F2EB0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D482A-B700-485E-9149-A6BFFAFD8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BB10D-F3D9-4FE4-A3BC-80C6885B8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90441-9BE8-4987-8EBE-D9E45C6F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20668-AE53-401D-A3CB-50D029B4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50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AD6D-FEF3-4567-9CAC-6B956DC7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C91F0-5D80-4FA4-94A6-A4E177DE4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0425C-B4F5-47E2-94D0-E5120704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7DC9E-7E12-4758-A5E7-07BC9CE93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CB9A7-B11D-4A46-B234-A1B1FFE7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70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0007-FEE6-43E0-8517-9BD4DB14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97C5E-ECEF-4202-B202-7BD12672E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7AE45-44B1-4871-939C-AB502CE1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2B61C-2346-4989-8EE7-1658E833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FECD7-19E6-409F-86E3-A1B845E9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27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08AD-56AC-4D15-9032-69F01BB5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114EC-994F-4841-9126-D4951EB75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E2397-E228-439A-A682-1D8FF8771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367A9-7F7A-4E33-A88D-2E9F25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27270-61F8-4C96-BF7F-101E4C08B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87ECF-36E2-499D-ADF5-E71C0ED5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43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9AEA2-500B-4B03-B4F8-CAA68CB4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2209D-38B3-4666-91F6-44EBF3E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E436D-5F44-4B08-83F1-C47B59C4B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6F219-CF0B-4303-8374-71A933929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A1F74F-CF06-426F-88A8-3FB03419F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4380C5-5CD8-465C-8C5A-C5B2B0DD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342B00-61BC-4767-876F-93944B92C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D213F1-7982-4F7E-A9AA-1CE8589C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44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2A15-B450-4486-83DE-2D5675D6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68052-CFC8-48A6-8767-9D708B0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60E9E-CE14-4A8E-8EB4-A0CE4358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1D583-C8D6-4D90-97B5-6F8E5508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22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CB4A2-E55C-41CF-B5EF-933D6225F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70319D-B4BE-4310-A10B-87A6FBB4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E229F-C3CB-4F73-889C-18874DC5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4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1771-782E-4818-8F32-664CF21B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79A20-83C1-4234-A448-F0657D663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D0273-0E29-4B78-BD53-E1A245E4E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5DC7-733A-40F1-8FAB-EC6C9C4B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AE95-5717-437C-A46C-063C0803A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28475-6231-4685-80D7-DD52D6FF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01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3207-8FB8-4F38-A5D9-5C8BD87A9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A742BD-B0E6-42D9-85ED-3D25CD7800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E0A90-2DEF-494C-8C62-8008D912B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2BAE6-8DB5-4F28-A1C3-EF7422331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F366B-6BDA-4D05-B562-34D25D1F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A298D-D5AC-45CB-8984-1FD4B5B6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00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C9060-882C-4D25-B16B-E2275D97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880F3-D444-4A02-AB63-04D92392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84D90-A29E-42E8-BA6E-05D9A7878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4074E-F8D4-4231-896D-988FAC1F4292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B970D-95F9-4DEE-A67D-DB8773DE3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0E202-506F-4C9D-B522-6157B11C0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40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.png"/><Relationship Id="rId3" Type="http://schemas.microsoft.com/office/2007/relationships/media" Target="../media/media4.m4a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4.m4a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10.png"/><Relationship Id="rId11" Type="http://schemas.openxmlformats.org/officeDocument/2006/relationships/image" Target="../media/image15.png"/><Relationship Id="rId5" Type="http://schemas.openxmlformats.org/officeDocument/2006/relationships/image" Target="../media/image210.png"/><Relationship Id="rId15" Type="http://schemas.openxmlformats.org/officeDocument/2006/relationships/image" Target="../media/image1.png"/><Relationship Id="rId10" Type="http://schemas.openxmlformats.org/officeDocument/2006/relationships/image" Target="../media/image70.png"/><Relationship Id="rId4" Type="http://schemas.openxmlformats.org/officeDocument/2006/relationships/image" Target="../media/image110.png"/><Relationship Id="rId9" Type="http://schemas.openxmlformats.org/officeDocument/2006/relationships/image" Target="../media/image60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21.png"/><Relationship Id="rId17" Type="http://schemas.openxmlformats.org/officeDocument/2006/relationships/image" Target="../media/image1.png"/><Relationship Id="rId2" Type="http://schemas.openxmlformats.org/officeDocument/2006/relationships/audio" Target="../media/media6.m4a"/><Relationship Id="rId16" Type="http://schemas.openxmlformats.org/officeDocument/2006/relationships/image" Target="../media/image25.png"/><Relationship Id="rId1" Type="http://schemas.microsoft.com/office/2007/relationships/media" Target="../media/media6.m4a"/><Relationship Id="rId11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9" Type="http://schemas.openxmlformats.org/officeDocument/2006/relationships/image" Target="../media/image34.png"/><Relationship Id="rId14" Type="http://schemas.openxmlformats.org/officeDocument/2006/relationships/image" Target="../media/image21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audio" Target="../media/media7.m4a"/><Relationship Id="rId16" Type="http://schemas.openxmlformats.org/officeDocument/2006/relationships/image" Target="../media/image1.png"/><Relationship Id="rId1" Type="http://schemas.microsoft.com/office/2007/relationships/media" Target="../media/media7.m4a"/><Relationship Id="rId11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7.png"/><Relationship Id="rId4" Type="http://schemas.openxmlformats.org/officeDocument/2006/relationships/image" Target="../media/image11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8EB505-200D-42EE-8330-65AFA06C597F}"/>
              </a:ext>
            </a:extLst>
          </p:cNvPr>
          <p:cNvSpPr/>
          <p:nvPr/>
        </p:nvSpPr>
        <p:spPr>
          <a:xfrm>
            <a:off x="1762539" y="1491285"/>
            <a:ext cx="8666922" cy="28359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FA3E9-F32F-4DFF-B26F-0E9789F4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9267"/>
            <a:ext cx="9144000" cy="2387600"/>
          </a:xfrm>
        </p:spPr>
        <p:txBody>
          <a:bodyPr/>
          <a:lstStyle/>
          <a:p>
            <a:r>
              <a:rPr lang="en-GB" dirty="0"/>
              <a:t>Trigonometry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95F48-301B-4D56-B34F-A65E06A51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252" y="3249025"/>
            <a:ext cx="9144000" cy="1655762"/>
          </a:xfrm>
        </p:spPr>
        <p:txBody>
          <a:bodyPr>
            <a:normAutofit/>
          </a:bodyPr>
          <a:lstStyle/>
          <a:p>
            <a:r>
              <a:rPr lang="en-GB" sz="2800" dirty="0"/>
              <a:t>Finding the side which is the </a:t>
            </a:r>
            <a:r>
              <a:rPr lang="en-GB" sz="2800" b="1" dirty="0"/>
              <a:t>numerator</a:t>
            </a:r>
            <a:r>
              <a:rPr lang="en-GB" sz="2800" dirty="0"/>
              <a:t> of the fraction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5488B-148F-43A6-9E11-5B4888E0F245}"/>
              </a:ext>
            </a:extLst>
          </p:cNvPr>
          <p:cNvSpPr txBox="1"/>
          <p:nvPr/>
        </p:nvSpPr>
        <p:spPr>
          <a:xfrm>
            <a:off x="5870715" y="5066413"/>
            <a:ext cx="3114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Click here to listen to audio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85EC5C-2F2A-42D4-AD50-157654EB1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2330" y="4984299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8420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EF318472-D001-43D5-8C4E-1E5653A824EF}"/>
              </a:ext>
            </a:extLst>
          </p:cNvPr>
          <p:cNvGrpSpPr/>
          <p:nvPr/>
        </p:nvGrpSpPr>
        <p:grpSpPr>
          <a:xfrm>
            <a:off x="2677128" y="260194"/>
            <a:ext cx="6616689" cy="625833"/>
            <a:chOff x="2076737" y="536814"/>
            <a:chExt cx="6616689" cy="6258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81F375-34CC-4D3A-858B-00AB261EAC83}"/>
                </a:ext>
              </a:extLst>
            </p:cNvPr>
            <p:cNvSpPr/>
            <p:nvPr/>
          </p:nvSpPr>
          <p:spPr>
            <a:xfrm>
              <a:off x="2076737" y="536814"/>
              <a:ext cx="6616689" cy="6258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12864E-AD8D-46D5-A154-D94844735D2D}"/>
                </a:ext>
              </a:extLst>
            </p:cNvPr>
            <p:cNvSpPr txBox="1"/>
            <p:nvPr/>
          </p:nvSpPr>
          <p:spPr>
            <a:xfrm>
              <a:off x="2431255" y="657579"/>
              <a:ext cx="5947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First you need to check your calculator is set to degrees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42B6E74-E3A1-4496-824F-B9D288553FD3}"/>
              </a:ext>
            </a:extLst>
          </p:cNvPr>
          <p:cNvSpPr txBox="1"/>
          <p:nvPr/>
        </p:nvSpPr>
        <p:spPr>
          <a:xfrm>
            <a:off x="2215961" y="1356555"/>
            <a:ext cx="8372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top of the calculator display, you should see a </a:t>
            </a:r>
            <a:r>
              <a:rPr lang="en-GB" b="1" dirty="0"/>
              <a:t>         </a:t>
            </a:r>
            <a:r>
              <a:rPr lang="en-GB" dirty="0"/>
              <a:t>.  If so all is fine.</a:t>
            </a:r>
          </a:p>
          <a:p>
            <a:endParaRPr lang="en-GB" dirty="0"/>
          </a:p>
          <a:p>
            <a:r>
              <a:rPr lang="en-GB" dirty="0"/>
              <a:t>If you don’t, you’ll see either an           or a         .  You need to see      </a:t>
            </a:r>
            <a:r>
              <a:rPr lang="en-GB" b="1" dirty="0"/>
              <a:t>     </a:t>
            </a:r>
            <a:r>
              <a:rPr lang="en-GB" dirty="0"/>
              <a:t>for degrees.</a:t>
            </a:r>
          </a:p>
          <a:p>
            <a:endParaRPr lang="en-GB" dirty="0"/>
          </a:p>
          <a:p>
            <a:r>
              <a:rPr lang="en-GB" dirty="0"/>
              <a:t>Here are some instructions to get your calculator onto degrees.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57E45-A295-40F4-B04F-6B9A497CFFB2}"/>
              </a:ext>
            </a:extLst>
          </p:cNvPr>
          <p:cNvSpPr txBox="1"/>
          <p:nvPr/>
        </p:nvSpPr>
        <p:spPr>
          <a:xfrm>
            <a:off x="2215961" y="2908879"/>
            <a:ext cx="448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Press the following buttons on your calculator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E71008-A8B8-4DD9-8EAF-8AAF406E7BB9}"/>
              </a:ext>
            </a:extLst>
          </p:cNvPr>
          <p:cNvGrpSpPr/>
          <p:nvPr/>
        </p:nvGrpSpPr>
        <p:grpSpPr>
          <a:xfrm>
            <a:off x="6834943" y="4222522"/>
            <a:ext cx="612668" cy="500530"/>
            <a:chOff x="5765159" y="5466517"/>
            <a:chExt cx="612668" cy="5005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1C20AA-C553-4674-A411-9EC7607617D2}"/>
                </a:ext>
              </a:extLst>
            </p:cNvPr>
            <p:cNvSpPr/>
            <p:nvPr/>
          </p:nvSpPr>
          <p:spPr>
            <a:xfrm>
              <a:off x="5765159" y="5466517"/>
              <a:ext cx="612668" cy="5005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8D51F9-FBC2-47B2-BD04-0D69DAA6918C}"/>
                </a:ext>
              </a:extLst>
            </p:cNvPr>
            <p:cNvSpPr txBox="1"/>
            <p:nvPr/>
          </p:nvSpPr>
          <p:spPr>
            <a:xfrm>
              <a:off x="5922992" y="550538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CD96AE-F608-48CF-B7C4-0857E1D47E8B}"/>
              </a:ext>
            </a:extLst>
          </p:cNvPr>
          <p:cNvGrpSpPr/>
          <p:nvPr/>
        </p:nvGrpSpPr>
        <p:grpSpPr>
          <a:xfrm>
            <a:off x="884993" y="3912628"/>
            <a:ext cx="612668" cy="713716"/>
            <a:chOff x="2544417" y="4890052"/>
            <a:chExt cx="612668" cy="71371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7771D0-6886-43C7-885B-57DEB2F4BE81}"/>
                </a:ext>
              </a:extLst>
            </p:cNvPr>
            <p:cNvSpPr/>
            <p:nvPr/>
          </p:nvSpPr>
          <p:spPr>
            <a:xfrm>
              <a:off x="2690089" y="5290678"/>
              <a:ext cx="313090" cy="313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507640-D15C-4993-9BEA-3C3222F4DFCB}"/>
                </a:ext>
              </a:extLst>
            </p:cNvPr>
            <p:cNvSpPr txBox="1"/>
            <p:nvPr/>
          </p:nvSpPr>
          <p:spPr>
            <a:xfrm>
              <a:off x="2544417" y="4890052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Shift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1B4A11-1631-4F8C-BBBF-1A55F7084CAE}"/>
              </a:ext>
            </a:extLst>
          </p:cNvPr>
          <p:cNvGrpSpPr/>
          <p:nvPr/>
        </p:nvGrpSpPr>
        <p:grpSpPr>
          <a:xfrm>
            <a:off x="1640589" y="3909394"/>
            <a:ext cx="1318374" cy="733009"/>
            <a:chOff x="3999472" y="4890052"/>
            <a:chExt cx="1318374" cy="73300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4745E89-48E3-4E7F-80E1-B183A826B9FA}"/>
                </a:ext>
              </a:extLst>
            </p:cNvPr>
            <p:cNvSpPr/>
            <p:nvPr/>
          </p:nvSpPr>
          <p:spPr>
            <a:xfrm>
              <a:off x="4502114" y="5309971"/>
              <a:ext cx="313090" cy="313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46A107-A9CE-4E8C-BB92-F21ED7E141AD}"/>
                </a:ext>
              </a:extLst>
            </p:cNvPr>
            <p:cNvSpPr txBox="1"/>
            <p:nvPr/>
          </p:nvSpPr>
          <p:spPr>
            <a:xfrm>
              <a:off x="3999472" y="4890052"/>
              <a:ext cx="1318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Menu setup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05BF737-F23A-4BBF-9851-5A43CA7CB2B9}"/>
              </a:ext>
            </a:extLst>
          </p:cNvPr>
          <p:cNvSpPr txBox="1"/>
          <p:nvPr/>
        </p:nvSpPr>
        <p:spPr>
          <a:xfrm>
            <a:off x="3043883" y="4296796"/>
            <a:ext cx="390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You will see     </a:t>
            </a:r>
            <a:r>
              <a:rPr lang="en-GB" b="1" dirty="0"/>
              <a:t>2 : Angle Unit</a:t>
            </a:r>
            <a:r>
              <a:rPr lang="en-GB" dirty="0"/>
              <a:t>.         Press</a:t>
            </a:r>
            <a:endParaRPr lang="en-GB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65A836-CD7F-4B05-8DEE-860D1530C870}"/>
              </a:ext>
            </a:extLst>
          </p:cNvPr>
          <p:cNvSpPr txBox="1"/>
          <p:nvPr/>
        </p:nvSpPr>
        <p:spPr>
          <a:xfrm>
            <a:off x="7724597" y="4310020"/>
            <a:ext cx="310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You will see  </a:t>
            </a:r>
            <a:r>
              <a:rPr lang="en-GB" b="1" dirty="0"/>
              <a:t>1 : Degree    </a:t>
            </a:r>
            <a:r>
              <a:rPr lang="en-GB" dirty="0"/>
              <a:t>Press</a:t>
            </a:r>
            <a:endParaRPr lang="en-GB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6A8666-A2A6-40E7-B433-C76E68AF1415}"/>
              </a:ext>
            </a:extLst>
          </p:cNvPr>
          <p:cNvGrpSpPr/>
          <p:nvPr/>
        </p:nvGrpSpPr>
        <p:grpSpPr>
          <a:xfrm>
            <a:off x="10751129" y="4244421"/>
            <a:ext cx="612668" cy="500530"/>
            <a:chOff x="5765159" y="5466517"/>
            <a:chExt cx="612668" cy="50053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F56FA3-A096-4BE2-BB39-8F33F7F62485}"/>
                </a:ext>
              </a:extLst>
            </p:cNvPr>
            <p:cNvSpPr/>
            <p:nvPr/>
          </p:nvSpPr>
          <p:spPr>
            <a:xfrm>
              <a:off x="5765159" y="5466517"/>
              <a:ext cx="612668" cy="5005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48D69E-51C4-49EC-8125-68596392996C}"/>
                </a:ext>
              </a:extLst>
            </p:cNvPr>
            <p:cNvSpPr txBox="1"/>
            <p:nvPr/>
          </p:nvSpPr>
          <p:spPr>
            <a:xfrm>
              <a:off x="5909740" y="547887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0581800-62E8-4DB0-913B-5FA63ED74630}"/>
              </a:ext>
            </a:extLst>
          </p:cNvPr>
          <p:cNvSpPr txBox="1"/>
          <p:nvPr/>
        </p:nvSpPr>
        <p:spPr>
          <a:xfrm>
            <a:off x="4406326" y="3949190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 : </a:t>
            </a:r>
            <a:r>
              <a:rPr lang="en-GB" dirty="0" err="1"/>
              <a:t>Input/Output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C3587E-E711-4228-A22B-8FDE35A4FA62}"/>
              </a:ext>
            </a:extLst>
          </p:cNvPr>
          <p:cNvSpPr txBox="1"/>
          <p:nvPr/>
        </p:nvSpPr>
        <p:spPr>
          <a:xfrm>
            <a:off x="4393033" y="4626344"/>
            <a:ext cx="199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 : Number Format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AE63FC-6B3F-4DA3-A525-DAD8F3F035EE}"/>
              </a:ext>
            </a:extLst>
          </p:cNvPr>
          <p:cNvSpPr txBox="1"/>
          <p:nvPr/>
        </p:nvSpPr>
        <p:spPr>
          <a:xfrm>
            <a:off x="4393032" y="5007107"/>
            <a:ext cx="206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 : Engineer Symbol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A5862C-D618-41D3-B3E6-8591A12914DA}"/>
              </a:ext>
            </a:extLst>
          </p:cNvPr>
          <p:cNvSpPr txBox="1"/>
          <p:nvPr/>
        </p:nvSpPr>
        <p:spPr>
          <a:xfrm>
            <a:off x="8905462" y="4648903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 : Radian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861C6B-43D0-41CD-83FA-E9E4FC2E46CF}"/>
              </a:ext>
            </a:extLst>
          </p:cNvPr>
          <p:cNvSpPr txBox="1"/>
          <p:nvPr/>
        </p:nvSpPr>
        <p:spPr>
          <a:xfrm>
            <a:off x="8905462" y="4974534"/>
            <a:ext cx="12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 : Gradian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639B8F-58D7-453D-AAF0-91CF23641092}"/>
              </a:ext>
            </a:extLst>
          </p:cNvPr>
          <p:cNvGrpSpPr/>
          <p:nvPr/>
        </p:nvGrpSpPr>
        <p:grpSpPr>
          <a:xfrm>
            <a:off x="7736090" y="1367958"/>
            <a:ext cx="343792" cy="369332"/>
            <a:chOff x="10124283" y="2756452"/>
            <a:chExt cx="343792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1A9E6FB-F9D0-41FF-BA9A-E4DEC89E5ED8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153FDE-8F74-40D8-A4A0-F885172B71F7}"/>
                </a:ext>
              </a:extLst>
            </p:cNvPr>
            <p:cNvSpPr txBox="1"/>
            <p:nvPr/>
          </p:nvSpPr>
          <p:spPr>
            <a:xfrm>
              <a:off x="10137535" y="27564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41B46C-61F9-488D-846B-CA68E790C9B9}"/>
              </a:ext>
            </a:extLst>
          </p:cNvPr>
          <p:cNvGrpSpPr/>
          <p:nvPr/>
        </p:nvGrpSpPr>
        <p:grpSpPr>
          <a:xfrm>
            <a:off x="5358248" y="1919033"/>
            <a:ext cx="330540" cy="369332"/>
            <a:chOff x="10124283" y="2756452"/>
            <a:chExt cx="330540" cy="36933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6708A02-ECAA-4500-B845-DFF9163A1859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312D52-EC2B-4548-B527-B6BF3A3D79DA}"/>
                </a:ext>
              </a:extLst>
            </p:cNvPr>
            <p:cNvSpPr txBox="1"/>
            <p:nvPr/>
          </p:nvSpPr>
          <p:spPr>
            <a:xfrm>
              <a:off x="10137535" y="2756452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R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C6023E4-D610-49B5-BCF5-CB7878482780}"/>
              </a:ext>
            </a:extLst>
          </p:cNvPr>
          <p:cNvGrpSpPr/>
          <p:nvPr/>
        </p:nvGrpSpPr>
        <p:grpSpPr>
          <a:xfrm>
            <a:off x="6294290" y="1918127"/>
            <a:ext cx="330540" cy="369764"/>
            <a:chOff x="10684438" y="3683301"/>
            <a:chExt cx="330540" cy="36976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C91C17B-D91B-4234-AF0F-44BA74DDD692}"/>
                </a:ext>
              </a:extLst>
            </p:cNvPr>
            <p:cNvSpPr/>
            <p:nvPr/>
          </p:nvSpPr>
          <p:spPr>
            <a:xfrm>
              <a:off x="10684438" y="3683301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2D6493-10CF-497A-A05A-FB71BCB1887B}"/>
                </a:ext>
              </a:extLst>
            </p:cNvPr>
            <p:cNvSpPr txBox="1"/>
            <p:nvPr/>
          </p:nvSpPr>
          <p:spPr>
            <a:xfrm>
              <a:off x="10684438" y="3683733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BD4C5B7-631B-4A2B-BB7F-F4E4D9481920}"/>
              </a:ext>
            </a:extLst>
          </p:cNvPr>
          <p:cNvGrpSpPr/>
          <p:nvPr/>
        </p:nvGrpSpPr>
        <p:grpSpPr>
          <a:xfrm>
            <a:off x="8417865" y="1918127"/>
            <a:ext cx="343792" cy="369332"/>
            <a:chOff x="10124283" y="2756452"/>
            <a:chExt cx="343792" cy="36933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536CD1F-8FA1-465B-9B4E-B838B59117A1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975CE84-D028-453D-A042-C12570FF41B7}"/>
                </a:ext>
              </a:extLst>
            </p:cNvPr>
            <p:cNvSpPr txBox="1"/>
            <p:nvPr/>
          </p:nvSpPr>
          <p:spPr>
            <a:xfrm>
              <a:off x="10137535" y="27564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828CA5F-E779-46ED-9F3C-B230AC01B691}"/>
              </a:ext>
            </a:extLst>
          </p:cNvPr>
          <p:cNvGrpSpPr/>
          <p:nvPr/>
        </p:nvGrpSpPr>
        <p:grpSpPr>
          <a:xfrm>
            <a:off x="2876742" y="6081637"/>
            <a:ext cx="6245236" cy="382152"/>
            <a:chOff x="1458093" y="5838791"/>
            <a:chExt cx="6245236" cy="38215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B175EF4-5636-4673-9DA5-6E8E4F8A7D27}"/>
                </a:ext>
              </a:extLst>
            </p:cNvPr>
            <p:cNvSpPr txBox="1"/>
            <p:nvPr/>
          </p:nvSpPr>
          <p:spPr>
            <a:xfrm>
              <a:off x="1458093" y="5838791"/>
              <a:ext cx="6245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Now you should see a           at the top of your calculator display 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20B596A-42F4-4CE9-AF7E-6D8A11F2F321}"/>
                </a:ext>
              </a:extLst>
            </p:cNvPr>
            <p:cNvGrpSpPr/>
            <p:nvPr/>
          </p:nvGrpSpPr>
          <p:grpSpPr>
            <a:xfrm>
              <a:off x="3693604" y="5851611"/>
              <a:ext cx="343792" cy="369332"/>
              <a:chOff x="10124283" y="2756452"/>
              <a:chExt cx="343792" cy="369332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E155F14-BEBC-4728-847A-16C69D1145E6}"/>
                  </a:ext>
                </a:extLst>
              </p:cNvPr>
              <p:cNvSpPr/>
              <p:nvPr/>
            </p:nvSpPr>
            <p:spPr>
              <a:xfrm>
                <a:off x="10124283" y="2756452"/>
                <a:ext cx="330540" cy="3436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98E7227-E356-43AB-866B-D77DFD44C2DD}"/>
                  </a:ext>
                </a:extLst>
              </p:cNvPr>
              <p:cNvSpPr txBox="1"/>
              <p:nvPr/>
            </p:nvSpPr>
            <p:spPr>
              <a:xfrm>
                <a:off x="10137535" y="2756452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</p:grpSp>
      <p:pic>
        <p:nvPicPr>
          <p:cNvPr id="68" name="Trigonometry">
            <a:hlinkClick r:id="" action="ppaction://media"/>
            <a:extLst>
              <a:ext uri="{FF2B5EF4-FFF2-40B4-BE49-F238E27FC236}">
                <a16:creationId xmlns:a16="http://schemas.microsoft.com/office/drawing/2014/main" id="{FBC9696C-38E9-4794-81B2-981B63DCD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864" y="2519465"/>
            <a:ext cx="60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</p:pic>
      <p:sp>
        <p:nvSpPr>
          <p:cNvPr id="46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9332101" y="3172766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1917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2ABBD04-31FB-49EB-B0E9-1B941766A91E}"/>
              </a:ext>
            </a:extLst>
          </p:cNvPr>
          <p:cNvGrpSpPr/>
          <p:nvPr/>
        </p:nvGrpSpPr>
        <p:grpSpPr>
          <a:xfrm>
            <a:off x="5025573" y="858616"/>
            <a:ext cx="2256213" cy="2826694"/>
            <a:chOff x="3546534" y="2625434"/>
            <a:chExt cx="2256213" cy="32131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6AD6BA-D33C-4EEE-8F5A-6806D3A46FAD}"/>
                </a:ext>
              </a:extLst>
            </p:cNvPr>
            <p:cNvGrpSpPr/>
            <p:nvPr/>
          </p:nvGrpSpPr>
          <p:grpSpPr>
            <a:xfrm flipH="1">
              <a:off x="3724243" y="2625434"/>
              <a:ext cx="1690255" cy="2811378"/>
              <a:chOff x="3131127" y="1551709"/>
              <a:chExt cx="1690255" cy="2812473"/>
            </a:xfrm>
          </p:grpSpPr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DEE03752-D660-4F50-A880-22D3FD100788}"/>
                  </a:ext>
                </a:extLst>
              </p:cNvPr>
              <p:cNvSpPr/>
              <p:nvPr/>
            </p:nvSpPr>
            <p:spPr>
              <a:xfrm>
                <a:off x="3131127" y="1551709"/>
                <a:ext cx="1690255" cy="2812473"/>
              </a:xfrm>
              <a:prstGeom prst="rt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18B4FC-6E3E-4641-A775-6E6B8DE840AC}"/>
                  </a:ext>
                </a:extLst>
              </p:cNvPr>
              <p:cNvSpPr/>
              <p:nvPr/>
            </p:nvSpPr>
            <p:spPr>
              <a:xfrm>
                <a:off x="3131127" y="4100945"/>
                <a:ext cx="263237" cy="26323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B96B71E-0DEB-454B-A0DE-39C095D95007}"/>
                    </a:ext>
                  </a:extLst>
                </p:cNvPr>
                <p:cNvSpPr txBox="1"/>
                <p:nvPr/>
              </p:nvSpPr>
              <p:spPr>
                <a:xfrm flipH="1">
                  <a:off x="3961261" y="4991347"/>
                  <a:ext cx="2942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B96B71E-0DEB-454B-A0DE-39C095D950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961261" y="4991347"/>
                  <a:ext cx="294248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rc 7">
              <a:extLst>
                <a:ext uri="{FF2B5EF4-FFF2-40B4-BE49-F238E27FC236}">
                  <a16:creationId xmlns:a16="http://schemas.microsoft.com/office/drawing/2014/main" id="{BC596B33-1899-4741-98C6-2080EC2B1CF5}"/>
                </a:ext>
              </a:extLst>
            </p:cNvPr>
            <p:cNvSpPr/>
            <p:nvPr/>
          </p:nvSpPr>
          <p:spPr>
            <a:xfrm rot="6220989" flipH="1">
              <a:off x="3535585" y="4923285"/>
              <a:ext cx="841235" cy="81933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42A86F0-4881-405A-B41D-A3701B5B0340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V="1">
              <a:off x="4255509" y="4171137"/>
              <a:ext cx="1130855" cy="1035654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E5F37C-D4C3-4386-A3D9-BF70136E5777}"/>
                </a:ext>
              </a:extLst>
            </p:cNvPr>
            <p:cNvSpPr txBox="1"/>
            <p:nvPr/>
          </p:nvSpPr>
          <p:spPr>
            <a:xfrm flipH="1">
              <a:off x="5414499" y="3852607"/>
              <a:ext cx="3882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3E256C-B025-4D66-9FE1-D8BD9E35F10C}"/>
                </a:ext>
              </a:extLst>
            </p:cNvPr>
            <p:cNvSpPr txBox="1"/>
            <p:nvPr/>
          </p:nvSpPr>
          <p:spPr>
            <a:xfrm flipH="1">
              <a:off x="4416739" y="537687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D2083F-9728-44F5-A5CE-F70AC478EED2}"/>
                </a:ext>
              </a:extLst>
            </p:cNvPr>
            <p:cNvSpPr txBox="1"/>
            <p:nvPr/>
          </p:nvSpPr>
          <p:spPr>
            <a:xfrm flipH="1">
              <a:off x="4227801" y="3680984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H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E7007F7-82D3-43DA-9D47-E6355E41B0CF}"/>
              </a:ext>
            </a:extLst>
          </p:cNvPr>
          <p:cNvSpPr txBox="1"/>
          <p:nvPr/>
        </p:nvSpPr>
        <p:spPr>
          <a:xfrm>
            <a:off x="2283959" y="130926"/>
            <a:ext cx="814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 Sine, Cosine and Tangent ratios   (Sin, Cos and Tan)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2C8AB2-B51E-44F6-8D14-59FC22499BB0}"/>
              </a:ext>
            </a:extLst>
          </p:cNvPr>
          <p:cNvGrpSpPr/>
          <p:nvPr/>
        </p:nvGrpSpPr>
        <p:grpSpPr>
          <a:xfrm>
            <a:off x="1159461" y="4114797"/>
            <a:ext cx="2367141" cy="1945662"/>
            <a:chOff x="3075711" y="1870364"/>
            <a:chExt cx="2367141" cy="189024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7155C7E-B319-424E-B4C0-10379522AB9B}"/>
                </a:ext>
              </a:extLst>
            </p:cNvPr>
            <p:cNvSpPr/>
            <p:nvPr/>
          </p:nvSpPr>
          <p:spPr>
            <a:xfrm>
              <a:off x="3075711" y="1870364"/>
              <a:ext cx="2367141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D26867B-E340-4AC5-A76F-23EEE11BD16F}"/>
                </a:ext>
              </a:extLst>
            </p:cNvPr>
            <p:cNvGrpSpPr/>
            <p:nvPr/>
          </p:nvGrpSpPr>
          <p:grpSpPr>
            <a:xfrm>
              <a:off x="3297373" y="2138892"/>
              <a:ext cx="1971694" cy="1383368"/>
              <a:chOff x="3920835" y="2138892"/>
              <a:chExt cx="1971694" cy="13833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6249F3F-EBED-48CC-A260-9C51A49218AC}"/>
                      </a:ext>
                    </a:extLst>
                  </p:cNvPr>
                  <p:cNvSpPr txBox="1"/>
                  <p:nvPr/>
                </p:nvSpPr>
                <p:spPr>
                  <a:xfrm>
                    <a:off x="3920835" y="2138892"/>
                    <a:ext cx="1971694" cy="5679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Opposite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Hypotenuse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6249F3F-EBED-48CC-A260-9C51A49218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0835" y="2138892"/>
                    <a:ext cx="1971694" cy="56797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BD2F3A2-5702-4D3E-AAE6-5CBFA5086DA5}"/>
                      </a:ext>
                    </a:extLst>
                  </p:cNvPr>
                  <p:cNvSpPr txBox="1"/>
                  <p:nvPr/>
                </p:nvSpPr>
                <p:spPr>
                  <a:xfrm>
                    <a:off x="3933200" y="3003656"/>
                    <a:ext cx="945772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BD2F3A2-5702-4D3E-AAE6-5CBFA5086D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3200" y="3003656"/>
                    <a:ext cx="945772" cy="5186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8D1AEBF-E6E2-4BDF-9E45-9565D11802C8}"/>
              </a:ext>
            </a:extLst>
          </p:cNvPr>
          <p:cNvGrpSpPr/>
          <p:nvPr/>
        </p:nvGrpSpPr>
        <p:grpSpPr>
          <a:xfrm>
            <a:off x="4927894" y="4114794"/>
            <a:ext cx="2367141" cy="1945662"/>
            <a:chOff x="5846620" y="1870361"/>
            <a:chExt cx="2367141" cy="189024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CA9A1B-6AA7-41A7-BE1E-C16DAA64D717}"/>
                </a:ext>
              </a:extLst>
            </p:cNvPr>
            <p:cNvSpPr/>
            <p:nvPr/>
          </p:nvSpPr>
          <p:spPr>
            <a:xfrm>
              <a:off x="5846620" y="1870361"/>
              <a:ext cx="2367141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F6003F2-5BF8-4081-A29A-BAB725EF436E}"/>
                </a:ext>
              </a:extLst>
            </p:cNvPr>
            <p:cNvGrpSpPr/>
            <p:nvPr/>
          </p:nvGrpSpPr>
          <p:grpSpPr>
            <a:xfrm>
              <a:off x="6026731" y="2138892"/>
              <a:ext cx="2016578" cy="1389725"/>
              <a:chOff x="6026731" y="2138892"/>
              <a:chExt cx="2016578" cy="13897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0302B61-AAD1-4C29-B994-F3A9CCAB4B27}"/>
                      </a:ext>
                    </a:extLst>
                  </p:cNvPr>
                  <p:cNvSpPr txBox="1"/>
                  <p:nvPr/>
                </p:nvSpPr>
                <p:spPr>
                  <a:xfrm>
                    <a:off x="6026731" y="2138892"/>
                    <a:ext cx="2016578" cy="5735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Adjacent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Hypotenuse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0302B61-AAD1-4C29-B994-F3A9CCAB4B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6731" y="2138892"/>
                    <a:ext cx="2016578" cy="57355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2EF19C9-DE72-497D-B55D-9BCAF85B6DBA}"/>
                      </a:ext>
                    </a:extLst>
                  </p:cNvPr>
                  <p:cNvSpPr txBox="1"/>
                  <p:nvPr/>
                </p:nvSpPr>
                <p:spPr>
                  <a:xfrm>
                    <a:off x="6029524" y="3010013"/>
                    <a:ext cx="990656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2EF19C9-DE72-497D-B55D-9BCAF85B6D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9524" y="3010013"/>
                    <a:ext cx="990656" cy="5186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7AD561C-8C17-4E82-B8CF-44D77F2CDD0D}"/>
              </a:ext>
            </a:extLst>
          </p:cNvPr>
          <p:cNvGrpSpPr/>
          <p:nvPr/>
        </p:nvGrpSpPr>
        <p:grpSpPr>
          <a:xfrm>
            <a:off x="8713422" y="4114790"/>
            <a:ext cx="2308500" cy="1945662"/>
            <a:chOff x="8897846" y="1870357"/>
            <a:chExt cx="2308500" cy="189024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60048F-2DA6-4435-B9DF-76503B53BB86}"/>
                </a:ext>
              </a:extLst>
            </p:cNvPr>
            <p:cNvSpPr/>
            <p:nvPr/>
          </p:nvSpPr>
          <p:spPr>
            <a:xfrm>
              <a:off x="8897846" y="1870357"/>
              <a:ext cx="2308500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4DE85DF-B265-4BF6-9625-B42F19419EE9}"/>
                </a:ext>
              </a:extLst>
            </p:cNvPr>
            <p:cNvGrpSpPr/>
            <p:nvPr/>
          </p:nvGrpSpPr>
          <p:grpSpPr>
            <a:xfrm>
              <a:off x="9143995" y="2132361"/>
              <a:ext cx="1740861" cy="1389139"/>
              <a:chOff x="9143995" y="2132361"/>
              <a:chExt cx="1740861" cy="138913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A64697C-E8D2-4629-A47E-F796499516D9}"/>
                      </a:ext>
                    </a:extLst>
                  </p:cNvPr>
                  <p:cNvSpPr txBox="1"/>
                  <p:nvPr/>
                </p:nvSpPr>
                <p:spPr>
                  <a:xfrm>
                    <a:off x="9143995" y="2132361"/>
                    <a:ext cx="1740861" cy="55229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Opposite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dj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acent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A64697C-E8D2-4629-A47E-F796499516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3995" y="2132361"/>
                    <a:ext cx="1740861" cy="5522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24FDF50-3632-46D7-9CC2-D45C3520D673}"/>
                      </a:ext>
                    </a:extLst>
                  </p:cNvPr>
                  <p:cNvSpPr txBox="1"/>
                  <p:nvPr/>
                </p:nvSpPr>
                <p:spPr>
                  <a:xfrm>
                    <a:off x="9148657" y="3002896"/>
                    <a:ext cx="1008289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24FDF50-3632-46D7-9CC2-D45C3520D6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8657" y="3002896"/>
                    <a:ext cx="1008289" cy="51860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369924-358E-4D6F-8D4F-57A2749C7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83959" y="1380696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B42CE5E-FAA7-4D17-B340-CACF20FC056E}"/>
              </a:ext>
            </a:extLst>
          </p:cNvPr>
          <p:cNvSpPr txBox="1"/>
          <p:nvPr/>
        </p:nvSpPr>
        <p:spPr>
          <a:xfrm>
            <a:off x="1866374" y="2027011"/>
            <a:ext cx="16991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This just summarises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the triangle and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Sin, Cos and Tan.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F0C699-D22A-4C03-9F97-ECD68965D581}"/>
              </a:ext>
            </a:extLst>
          </p:cNvPr>
          <p:cNvSpPr txBox="1"/>
          <p:nvPr/>
        </p:nvSpPr>
        <p:spPr>
          <a:xfrm>
            <a:off x="8586462" y="2157002"/>
            <a:ext cx="2494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This explains what is meant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by finding the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</a:rPr>
              <a:t>numerator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Important you listen to this.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163A5E-EB4F-488A-A4D3-84905F52DD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8377" y="1496318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092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val 89">
            <a:extLst>
              <a:ext uri="{FF2B5EF4-FFF2-40B4-BE49-F238E27FC236}">
                <a16:creationId xmlns:a16="http://schemas.microsoft.com/office/drawing/2014/main" id="{FA7C4754-F62F-4235-A289-550B3657A0B4}"/>
              </a:ext>
            </a:extLst>
          </p:cNvPr>
          <p:cNvSpPr/>
          <p:nvPr/>
        </p:nvSpPr>
        <p:spPr>
          <a:xfrm>
            <a:off x="6102458" y="2210634"/>
            <a:ext cx="772870" cy="7728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58B1B52-04A7-45FD-84E9-D2F2F7C1DC61}"/>
              </a:ext>
            </a:extLst>
          </p:cNvPr>
          <p:cNvSpPr/>
          <p:nvPr/>
        </p:nvSpPr>
        <p:spPr>
          <a:xfrm>
            <a:off x="5088015" y="3608577"/>
            <a:ext cx="772870" cy="7728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BE7D620-C184-44F3-8CA3-8C0E7A13AEBE}"/>
              </a:ext>
            </a:extLst>
          </p:cNvPr>
          <p:cNvGrpSpPr/>
          <p:nvPr/>
        </p:nvGrpSpPr>
        <p:grpSpPr>
          <a:xfrm>
            <a:off x="514740" y="1029853"/>
            <a:ext cx="2533407" cy="3297823"/>
            <a:chOff x="514740" y="1294893"/>
            <a:chExt cx="2533407" cy="329782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29AEBA2-EB1A-4ABE-9FC9-6B9BC9FA8E5C}"/>
                </a:ext>
              </a:extLst>
            </p:cNvPr>
            <p:cNvGrpSpPr/>
            <p:nvPr/>
          </p:nvGrpSpPr>
          <p:grpSpPr>
            <a:xfrm>
              <a:off x="514740" y="1294893"/>
              <a:ext cx="2533407" cy="3297823"/>
              <a:chOff x="2005282" y="2229370"/>
              <a:chExt cx="2224307" cy="279600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017B8FF-E10F-475E-AE99-E1448F36B44E}"/>
                  </a:ext>
                </a:extLst>
              </p:cNvPr>
              <p:cNvGrpSpPr/>
              <p:nvPr/>
            </p:nvGrpSpPr>
            <p:grpSpPr>
              <a:xfrm>
                <a:off x="2005282" y="2229370"/>
                <a:ext cx="2224307" cy="2796004"/>
                <a:chOff x="2005282" y="2229370"/>
                <a:chExt cx="2224307" cy="2796004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39564773-2545-4E71-9C44-76149E181E4A}"/>
                    </a:ext>
                  </a:extLst>
                </p:cNvPr>
                <p:cNvGrpSpPr/>
                <p:nvPr/>
              </p:nvGrpSpPr>
              <p:grpSpPr>
                <a:xfrm>
                  <a:off x="2005282" y="2229370"/>
                  <a:ext cx="1867964" cy="2751942"/>
                  <a:chOff x="3546534" y="2625434"/>
                  <a:chExt cx="1867964" cy="3128137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658029B4-5C0C-4C27-BED2-311D581C4B0C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3724243" y="2625434"/>
                    <a:ext cx="1690255" cy="2811378"/>
                    <a:chOff x="3131127" y="1551709"/>
                    <a:chExt cx="1690255" cy="2812473"/>
                  </a:xfrm>
                </p:grpSpPr>
                <p:sp>
                  <p:nvSpPr>
                    <p:cNvPr id="40" name="Right Triangle 39">
                      <a:extLst>
                        <a:ext uri="{FF2B5EF4-FFF2-40B4-BE49-F238E27FC236}">
                          <a16:creationId xmlns:a16="http://schemas.microsoft.com/office/drawing/2014/main" id="{30106091-5DE9-4410-84F8-ED2F4A6ACD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1551709"/>
                      <a:ext cx="1690255" cy="2812473"/>
                    </a:xfrm>
                    <a:prstGeom prst="rtTriangle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99012D86-8354-48B4-A4C0-675BA50685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4100945"/>
                      <a:ext cx="263237" cy="26323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39" name="Arc 38">
                    <a:extLst>
                      <a:ext uri="{FF2B5EF4-FFF2-40B4-BE49-F238E27FC236}">
                        <a16:creationId xmlns:a16="http://schemas.microsoft.com/office/drawing/2014/main" id="{82E36AD6-95CA-4A12-9B9F-CBA6E0F275DE}"/>
                      </a:ext>
                    </a:extLst>
                  </p:cNvPr>
                  <p:cNvSpPr/>
                  <p:nvPr/>
                </p:nvSpPr>
                <p:spPr>
                  <a:xfrm rot="6220989" flipH="1">
                    <a:off x="3535585" y="4923285"/>
                    <a:ext cx="841235" cy="819337"/>
                  </a:xfrm>
                  <a:prstGeom prst="arc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E6B238A1-011E-4830-A371-DD2189757D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55215" y="3410608"/>
                      <a:ext cx="374374" cy="3914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sz="2400" dirty="0"/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E6B238A1-011E-4830-A371-DD2189757DB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55215" y="3410608"/>
                      <a:ext cx="374374" cy="39141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A7356A5-9BE1-43E2-B747-DF213223B5B3}"/>
                    </a:ext>
                  </a:extLst>
                </p:cNvPr>
                <p:cNvSpPr txBox="1"/>
                <p:nvPr/>
              </p:nvSpPr>
              <p:spPr>
                <a:xfrm>
                  <a:off x="2739302" y="4712242"/>
                  <a:ext cx="615325" cy="3131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28cm</a:t>
                  </a: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2A72550-16A4-4381-B178-E62E239D1427}"/>
                  </a:ext>
                </a:extLst>
              </p:cNvPr>
              <p:cNvSpPr txBox="1"/>
              <p:nvPr/>
            </p:nvSpPr>
            <p:spPr>
              <a:xfrm>
                <a:off x="2428807" y="4358833"/>
                <a:ext cx="57" cy="260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endParaRPr lang="en-GB" sz="2000" dirty="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BD8E629-384A-4B1A-9AE7-6C438BAACC2A}"/>
                </a:ext>
              </a:extLst>
            </p:cNvPr>
            <p:cNvGrpSpPr/>
            <p:nvPr/>
          </p:nvGrpSpPr>
          <p:grpSpPr>
            <a:xfrm>
              <a:off x="899318" y="3861646"/>
              <a:ext cx="471604" cy="369332"/>
              <a:chOff x="1147143" y="4263358"/>
              <a:chExt cx="471604" cy="36933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8048F54-3CE9-4CEE-ACBF-59285912FF50}"/>
                  </a:ext>
                </a:extLst>
              </p:cNvPr>
              <p:cNvSpPr txBox="1"/>
              <p:nvPr/>
            </p:nvSpPr>
            <p:spPr>
              <a:xfrm>
                <a:off x="1147143" y="4263358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63 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793AE28-7CB0-4BAE-B87F-C1328031CA84}"/>
                  </a:ext>
                </a:extLst>
              </p:cNvPr>
              <p:cNvSpPr/>
              <p:nvPr/>
            </p:nvSpPr>
            <p:spPr>
              <a:xfrm>
                <a:off x="1488067" y="4330954"/>
                <a:ext cx="45719" cy="457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1132464-F8AD-489E-9BA4-C4C6560E2FD6}"/>
                  </a:ext>
                </a:extLst>
              </p:cNvPr>
              <p:cNvSpPr txBox="1"/>
              <p:nvPr/>
            </p:nvSpPr>
            <p:spPr>
              <a:xfrm>
                <a:off x="717144" y="483449"/>
                <a:ext cx="22656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Find the side length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1132464-F8AD-489E-9BA4-C4C6560E2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44" y="483449"/>
                <a:ext cx="2265685" cy="369332"/>
              </a:xfrm>
              <a:prstGeom prst="rect">
                <a:avLst/>
              </a:prstGeom>
              <a:blipFill>
                <a:blip r:embed="rId5"/>
                <a:stretch>
                  <a:fillRect l="-242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F75DA2D2-E82B-4C6A-86EB-8E3D575DF3EE}"/>
              </a:ext>
            </a:extLst>
          </p:cNvPr>
          <p:cNvGrpSpPr/>
          <p:nvPr/>
        </p:nvGrpSpPr>
        <p:grpSpPr>
          <a:xfrm>
            <a:off x="4178966" y="1033771"/>
            <a:ext cx="2533407" cy="3281695"/>
            <a:chOff x="514740" y="1294893"/>
            <a:chExt cx="2533407" cy="328169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CCE7DB2-53C3-46B4-989F-2483CD7189EE}"/>
                </a:ext>
              </a:extLst>
            </p:cNvPr>
            <p:cNvGrpSpPr/>
            <p:nvPr/>
          </p:nvGrpSpPr>
          <p:grpSpPr>
            <a:xfrm>
              <a:off x="514740" y="1294893"/>
              <a:ext cx="2533407" cy="3281695"/>
              <a:chOff x="2005282" y="2229370"/>
              <a:chExt cx="2224307" cy="2782330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5098233-2485-46EE-9935-EEE1532769EA}"/>
                  </a:ext>
                </a:extLst>
              </p:cNvPr>
              <p:cNvGrpSpPr/>
              <p:nvPr/>
            </p:nvGrpSpPr>
            <p:grpSpPr>
              <a:xfrm>
                <a:off x="2005282" y="2229370"/>
                <a:ext cx="2224307" cy="2782330"/>
                <a:chOff x="2005282" y="2229370"/>
                <a:chExt cx="2224307" cy="2782330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6EFFD2A4-2593-4EDC-8FA7-F1D60072C76A}"/>
                    </a:ext>
                  </a:extLst>
                </p:cNvPr>
                <p:cNvGrpSpPr/>
                <p:nvPr/>
              </p:nvGrpSpPr>
              <p:grpSpPr>
                <a:xfrm>
                  <a:off x="2005282" y="2229370"/>
                  <a:ext cx="1867964" cy="2751942"/>
                  <a:chOff x="3546534" y="2625434"/>
                  <a:chExt cx="1867964" cy="3128137"/>
                </a:xfrm>
              </p:grpSpPr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9A86141C-009D-45F4-920E-A2FAE16C90F2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3724243" y="2625434"/>
                    <a:ext cx="1690255" cy="2811378"/>
                    <a:chOff x="3131127" y="1551709"/>
                    <a:chExt cx="1690255" cy="2812473"/>
                  </a:xfrm>
                </p:grpSpPr>
                <p:sp>
                  <p:nvSpPr>
                    <p:cNvPr id="69" name="Right Triangle 68">
                      <a:extLst>
                        <a:ext uri="{FF2B5EF4-FFF2-40B4-BE49-F238E27FC236}">
                          <a16:creationId xmlns:a16="http://schemas.microsoft.com/office/drawing/2014/main" id="{E34DD392-26FB-47AB-8370-2DF51CD507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1551709"/>
                      <a:ext cx="1690255" cy="2812473"/>
                    </a:xfrm>
                    <a:prstGeom prst="rtTriangle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1A3EE0A1-20E6-4B53-98D8-B4B169CE3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4100945"/>
                      <a:ext cx="263237" cy="26323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68" name="Arc 67">
                    <a:extLst>
                      <a:ext uri="{FF2B5EF4-FFF2-40B4-BE49-F238E27FC236}">
                        <a16:creationId xmlns:a16="http://schemas.microsoft.com/office/drawing/2014/main" id="{5765ACBF-3EF5-4FE1-8775-7B4C07E053B5}"/>
                      </a:ext>
                    </a:extLst>
                  </p:cNvPr>
                  <p:cNvSpPr/>
                  <p:nvPr/>
                </p:nvSpPr>
                <p:spPr>
                  <a:xfrm rot="6220989" flipH="1">
                    <a:off x="3535585" y="4923285"/>
                    <a:ext cx="841235" cy="819337"/>
                  </a:xfrm>
                  <a:prstGeom prst="arc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3E52A3EC-2162-4EBB-8E12-9EFD44DD8D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55215" y="3410608"/>
                      <a:ext cx="374374" cy="3914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sz="2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3E52A3EC-2162-4EBB-8E12-9EFD44DD8D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55215" y="3410608"/>
                      <a:ext cx="374374" cy="39141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0A9A147-5E21-4957-9EAE-06588955D43B}"/>
                    </a:ext>
                  </a:extLst>
                </p:cNvPr>
                <p:cNvSpPr txBox="1"/>
                <p:nvPr/>
              </p:nvSpPr>
              <p:spPr>
                <a:xfrm>
                  <a:off x="2846270" y="4698568"/>
                  <a:ext cx="615325" cy="3131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28cm</a:t>
                  </a:r>
                </a:p>
              </p:txBody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B6E7803-C37F-45EE-BEE5-1C339E86863C}"/>
                  </a:ext>
                </a:extLst>
              </p:cNvPr>
              <p:cNvSpPr txBox="1"/>
              <p:nvPr/>
            </p:nvSpPr>
            <p:spPr>
              <a:xfrm>
                <a:off x="2428807" y="4358833"/>
                <a:ext cx="57" cy="260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endParaRPr lang="en-GB" sz="2000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57FAC9B-56B1-4783-9416-813953BF8BDB}"/>
                </a:ext>
              </a:extLst>
            </p:cNvPr>
            <p:cNvGrpSpPr/>
            <p:nvPr/>
          </p:nvGrpSpPr>
          <p:grpSpPr>
            <a:xfrm>
              <a:off x="899318" y="3861646"/>
              <a:ext cx="471604" cy="369332"/>
              <a:chOff x="1147143" y="4263358"/>
              <a:chExt cx="471604" cy="369332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679BD04-E0C0-4F51-B4EA-E1518D0BD615}"/>
                  </a:ext>
                </a:extLst>
              </p:cNvPr>
              <p:cNvSpPr txBox="1"/>
              <p:nvPr/>
            </p:nvSpPr>
            <p:spPr>
              <a:xfrm>
                <a:off x="1147143" y="4263358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63 </a:t>
                </a: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E6B96CC-1F71-45E3-B0B5-B317B1A55F76}"/>
                  </a:ext>
                </a:extLst>
              </p:cNvPr>
              <p:cNvSpPr/>
              <p:nvPr/>
            </p:nvSpPr>
            <p:spPr>
              <a:xfrm>
                <a:off x="1488067" y="4330954"/>
                <a:ext cx="45719" cy="457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6DA11623-F6A3-4CCF-AA5B-E9601A67BDD7}"/>
              </a:ext>
            </a:extLst>
          </p:cNvPr>
          <p:cNvSpPr/>
          <p:nvPr/>
        </p:nvSpPr>
        <p:spPr>
          <a:xfrm>
            <a:off x="3430841" y="2349292"/>
            <a:ext cx="917425" cy="35780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14173B8-A068-4ED7-B5CC-E980CF286CA6}"/>
              </a:ext>
            </a:extLst>
          </p:cNvPr>
          <p:cNvSpPr txBox="1"/>
          <p:nvPr/>
        </p:nvSpPr>
        <p:spPr>
          <a:xfrm>
            <a:off x="6339615" y="2227371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10AB2E4-C7B6-483B-8962-8BC80180C1EF}"/>
              </a:ext>
            </a:extLst>
          </p:cNvPr>
          <p:cNvSpPr txBox="1"/>
          <p:nvPr/>
        </p:nvSpPr>
        <p:spPr>
          <a:xfrm>
            <a:off x="5321374" y="365459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697DF9-F38B-4E29-8CF8-3D60BCCF5CC2}"/>
              </a:ext>
            </a:extLst>
          </p:cNvPr>
          <p:cNvSpPr txBox="1"/>
          <p:nvPr/>
        </p:nvSpPr>
        <p:spPr>
          <a:xfrm>
            <a:off x="4972354" y="230377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C7FE15C-6F00-4BEA-AAEF-BD78915FA35E}"/>
              </a:ext>
            </a:extLst>
          </p:cNvPr>
          <p:cNvCxnSpPr>
            <a:cxnSpLocks/>
            <a:endCxn id="65" idx="1"/>
          </p:cNvCxnSpPr>
          <p:nvPr/>
        </p:nvCxnSpPr>
        <p:spPr>
          <a:xfrm flipV="1">
            <a:off x="4950187" y="2657847"/>
            <a:ext cx="1335787" cy="95073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AC940719-484A-42C7-96CA-F17109A5F3A2}"/>
              </a:ext>
            </a:extLst>
          </p:cNvPr>
          <p:cNvSpPr txBox="1"/>
          <p:nvPr/>
        </p:nvSpPr>
        <p:spPr>
          <a:xfrm>
            <a:off x="7335947" y="594522"/>
            <a:ext cx="4068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Write out SOH  CAH  TOA  and tick off the side </a:t>
            </a:r>
          </a:p>
          <a:p>
            <a:r>
              <a:rPr lang="en-GB" sz="1600" dirty="0"/>
              <a:t>we know and the one we are trying to find.  So</a:t>
            </a:r>
          </a:p>
          <a:p>
            <a:r>
              <a:rPr lang="en-GB" sz="1600" dirty="0"/>
              <a:t>here, </a:t>
            </a:r>
            <a:r>
              <a:rPr lang="en-GB" sz="1600" dirty="0">
                <a:solidFill>
                  <a:srgbClr val="FF0000"/>
                </a:solidFill>
              </a:rPr>
              <a:t>O and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DCAA46B-0182-4FE0-BA25-FA8331E721A7}"/>
                  </a:ext>
                </a:extLst>
              </p:cNvPr>
              <p:cNvSpPr txBox="1"/>
              <p:nvPr/>
            </p:nvSpPr>
            <p:spPr>
              <a:xfrm>
                <a:off x="7266008" y="3508514"/>
                <a:ext cx="99065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DCAA46B-0182-4FE0-BA25-FA8331E72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008" y="3508514"/>
                <a:ext cx="990656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7862706-59ED-4B69-98A5-E7F6A8C0A503}"/>
                  </a:ext>
                </a:extLst>
              </p:cNvPr>
              <p:cNvSpPr txBox="1"/>
              <p:nvPr/>
            </p:nvSpPr>
            <p:spPr>
              <a:xfrm>
                <a:off x="7123604" y="4389783"/>
                <a:ext cx="122629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63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7862706-59ED-4B69-98A5-E7F6A8C0A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604" y="4389783"/>
                <a:ext cx="1226298" cy="5203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C2E506E-4BC7-4544-8438-0A15EC574E78}"/>
                  </a:ext>
                </a:extLst>
              </p:cNvPr>
              <p:cNvSpPr txBox="1"/>
              <p:nvPr/>
            </p:nvSpPr>
            <p:spPr>
              <a:xfrm>
                <a:off x="9461854" y="3529847"/>
                <a:ext cx="21613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Now substitute 63 for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GB" sz="1600" dirty="0"/>
              </a:p>
              <a:p>
                <a:r>
                  <a:rPr lang="en-GB" sz="1600" dirty="0"/>
                  <a:t>and 28 for A</a:t>
                </a: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C2E506E-4BC7-4544-8438-0A15EC574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854" y="3529847"/>
                <a:ext cx="2161361" cy="584775"/>
              </a:xfrm>
              <a:prstGeom prst="rect">
                <a:avLst/>
              </a:prstGeom>
              <a:blipFill>
                <a:blip r:embed="rId9"/>
                <a:stretch>
                  <a:fillRect l="-1408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D434D2DF-8027-490D-9AC1-DE52785D50ED}"/>
              </a:ext>
            </a:extLst>
          </p:cNvPr>
          <p:cNvSpPr txBox="1"/>
          <p:nvPr/>
        </p:nvSpPr>
        <p:spPr>
          <a:xfrm>
            <a:off x="9469718" y="4477568"/>
            <a:ext cx="204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multiply by 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FFE7845-16F4-45A7-8053-79325B6AFA8E}"/>
                  </a:ext>
                </a:extLst>
              </p:cNvPr>
              <p:cNvSpPr txBox="1"/>
              <p:nvPr/>
            </p:nvSpPr>
            <p:spPr>
              <a:xfrm>
                <a:off x="7590198" y="5246407"/>
                <a:ext cx="1644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=28×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Tan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63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FFE7845-16F4-45A7-8053-79325B6AF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198" y="5246407"/>
                <a:ext cx="1644681" cy="276999"/>
              </a:xfrm>
              <a:prstGeom prst="rect">
                <a:avLst/>
              </a:prstGeom>
              <a:blipFill>
                <a:blip r:embed="rId10"/>
                <a:stretch>
                  <a:fillRect l="-3333" r="-4074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309B84A1-9772-474B-BBA9-43B2C4EBFC0F}"/>
              </a:ext>
            </a:extLst>
          </p:cNvPr>
          <p:cNvSpPr txBox="1"/>
          <p:nvPr/>
        </p:nvSpPr>
        <p:spPr>
          <a:xfrm>
            <a:off x="9464959" y="5214743"/>
            <a:ext cx="1715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Now type this into</a:t>
            </a:r>
          </a:p>
          <a:p>
            <a:r>
              <a:rPr lang="en-GB" sz="1600" dirty="0"/>
              <a:t>Your calculator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B7E7318-C4D5-44FD-A501-926755AC496E}"/>
                  </a:ext>
                </a:extLst>
              </p:cNvPr>
              <p:cNvSpPr txBox="1"/>
              <p:nvPr/>
            </p:nvSpPr>
            <p:spPr>
              <a:xfrm>
                <a:off x="7614390" y="5905389"/>
                <a:ext cx="13593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𝟓𝟓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B7E7318-C4D5-44FD-A501-926755AC4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390" y="5905389"/>
                <a:ext cx="1359346" cy="276999"/>
              </a:xfrm>
              <a:prstGeom prst="rect">
                <a:avLst/>
              </a:prstGeom>
              <a:blipFill>
                <a:blip r:embed="rId11"/>
                <a:stretch>
                  <a:fillRect l="-2242" r="-2691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Oval 90">
            <a:extLst>
              <a:ext uri="{FF2B5EF4-FFF2-40B4-BE49-F238E27FC236}">
                <a16:creationId xmlns:a16="http://schemas.microsoft.com/office/drawing/2014/main" id="{F8CD6169-4A82-49BF-B113-55F56FD5730A}"/>
              </a:ext>
            </a:extLst>
          </p:cNvPr>
          <p:cNvSpPr/>
          <p:nvPr/>
        </p:nvSpPr>
        <p:spPr>
          <a:xfrm>
            <a:off x="9859062" y="1429138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1B510D-10BB-4FF3-A544-E1715FB3CCA1}"/>
              </a:ext>
            </a:extLst>
          </p:cNvPr>
          <p:cNvGrpSpPr/>
          <p:nvPr/>
        </p:nvGrpSpPr>
        <p:grpSpPr>
          <a:xfrm>
            <a:off x="9335052" y="1656081"/>
            <a:ext cx="131618" cy="115745"/>
            <a:chOff x="2522427" y="5680364"/>
            <a:chExt cx="303900" cy="277091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FCFA18-4885-4BF1-8BF6-3D07AE35D2E2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933C75D-4204-42C6-8939-041E3778053A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32E055EF-4333-47E7-A270-C541DBD810C2}"/>
              </a:ext>
            </a:extLst>
          </p:cNvPr>
          <p:cNvSpPr txBox="1"/>
          <p:nvPr/>
        </p:nvSpPr>
        <p:spPr>
          <a:xfrm>
            <a:off x="8072100" y="1651288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    CAH   TOA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71C28AF-8A57-40F7-890C-FF1C474FAC7A}"/>
              </a:ext>
            </a:extLst>
          </p:cNvPr>
          <p:cNvGrpSpPr/>
          <p:nvPr/>
        </p:nvGrpSpPr>
        <p:grpSpPr>
          <a:xfrm>
            <a:off x="10186737" y="1653648"/>
            <a:ext cx="131618" cy="115745"/>
            <a:chOff x="2522427" y="5680364"/>
            <a:chExt cx="303900" cy="27709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7722321-F113-4C50-A563-9CD28AD2D75B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2F9A57E-9928-4404-B1E1-104AA7CCBAE2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B3FD6B2-5472-4431-BB62-5AE6F78545C0}"/>
              </a:ext>
            </a:extLst>
          </p:cNvPr>
          <p:cNvGrpSpPr/>
          <p:nvPr/>
        </p:nvGrpSpPr>
        <p:grpSpPr>
          <a:xfrm>
            <a:off x="8392831" y="1651939"/>
            <a:ext cx="131618" cy="115745"/>
            <a:chOff x="2522427" y="5680364"/>
            <a:chExt cx="303900" cy="277091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ADCCB4B-28C4-49AF-9C26-B5F3ED082424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054A0F1-05DF-4D5A-A2AB-BF44D0A6A662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A7F18A7-7396-48D3-ABF0-16BF3983B851}"/>
              </a:ext>
            </a:extLst>
          </p:cNvPr>
          <p:cNvGrpSpPr/>
          <p:nvPr/>
        </p:nvGrpSpPr>
        <p:grpSpPr>
          <a:xfrm>
            <a:off x="10401855" y="1662709"/>
            <a:ext cx="131618" cy="115745"/>
            <a:chOff x="2522427" y="5680364"/>
            <a:chExt cx="303900" cy="277091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B4719BE-D3DE-4CCA-9659-1C1FCD387B4F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04E1373-A46D-46F8-928B-267B31223EB8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AEE7008-625B-4F1B-ABB8-CEFDE222C4BB}"/>
              </a:ext>
            </a:extLst>
          </p:cNvPr>
          <p:cNvCxnSpPr/>
          <p:nvPr/>
        </p:nvCxnSpPr>
        <p:spPr>
          <a:xfrm>
            <a:off x="7614390" y="6195640"/>
            <a:ext cx="13593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E103A9E-3D5C-4669-9A4E-313D9A3F54D5}"/>
              </a:ext>
            </a:extLst>
          </p:cNvPr>
          <p:cNvSpPr/>
          <p:nvPr/>
        </p:nvSpPr>
        <p:spPr>
          <a:xfrm>
            <a:off x="4992121" y="5875446"/>
            <a:ext cx="409652" cy="3298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F53F931-0F01-4B6E-B77D-0AD13017B3EB}"/>
              </a:ext>
            </a:extLst>
          </p:cNvPr>
          <p:cNvGrpSpPr/>
          <p:nvPr/>
        </p:nvGrpSpPr>
        <p:grpSpPr>
          <a:xfrm>
            <a:off x="5457012" y="5860086"/>
            <a:ext cx="409652" cy="369332"/>
            <a:chOff x="1392643" y="5116894"/>
            <a:chExt cx="409652" cy="369332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B89CE533-A6FB-42B1-824A-87E23BA0977D}"/>
                </a:ext>
              </a:extLst>
            </p:cNvPr>
            <p:cNvSpPr/>
            <p:nvPr/>
          </p:nvSpPr>
          <p:spPr>
            <a:xfrm>
              <a:off x="1392643" y="512366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858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AB15736A-A266-469C-9728-39A3C0D10052}"/>
                </a:ext>
              </a:extLst>
            </p:cNvPr>
            <p:cNvSpPr txBox="1"/>
            <p:nvPr/>
          </p:nvSpPr>
          <p:spPr>
            <a:xfrm>
              <a:off x="1458903" y="51168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41D2A5C-DF1F-4170-BBFD-AD8C887EC087}"/>
              </a:ext>
            </a:extLst>
          </p:cNvPr>
          <p:cNvGrpSpPr/>
          <p:nvPr/>
        </p:nvGrpSpPr>
        <p:grpSpPr>
          <a:xfrm>
            <a:off x="4092526" y="5866814"/>
            <a:ext cx="409652" cy="329862"/>
            <a:chOff x="2139566" y="4847554"/>
            <a:chExt cx="409652" cy="329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E4B1B10D-2CE6-45E8-9B8A-B02BD330E611}"/>
                    </a:ext>
                  </a:extLst>
                </p:cNvPr>
                <p:cNvSpPr/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E4B1B10D-2CE6-45E8-9B8A-B02BD330E6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24C9F3C5-D0F8-4EB9-9F9B-37EA80094380}"/>
                    </a:ext>
                  </a:extLst>
                </p:cNvPr>
                <p:cNvSpPr txBox="1"/>
                <p:nvPr/>
              </p:nvSpPr>
              <p:spPr>
                <a:xfrm>
                  <a:off x="2245472" y="4873985"/>
                  <a:ext cx="218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24C9F3C5-D0F8-4EB9-9F9B-37EA800943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72" y="4873985"/>
                  <a:ext cx="218008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0000" r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CFCCA4B-B95A-4F93-A7EB-97B0D80105BA}"/>
              </a:ext>
            </a:extLst>
          </p:cNvPr>
          <p:cNvGrpSpPr/>
          <p:nvPr/>
        </p:nvGrpSpPr>
        <p:grpSpPr>
          <a:xfrm>
            <a:off x="4497350" y="5869378"/>
            <a:ext cx="511294" cy="369332"/>
            <a:chOff x="2817662" y="5072100"/>
            <a:chExt cx="511294" cy="369332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155D56C-64D1-4652-B209-2271FDFF6079}"/>
                </a:ext>
              </a:extLst>
            </p:cNvPr>
            <p:cNvSpPr/>
            <p:nvPr/>
          </p:nvSpPr>
          <p:spPr>
            <a:xfrm>
              <a:off x="2859431" y="5078984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7F4B083-48CC-4C44-BFBA-AC79969DB517}"/>
                </a:ext>
              </a:extLst>
            </p:cNvPr>
            <p:cNvSpPr txBox="1"/>
            <p:nvPr/>
          </p:nvSpPr>
          <p:spPr>
            <a:xfrm>
              <a:off x="2817662" y="5072100"/>
              <a:ext cx="511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Tan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866A125D-5C0E-4939-B942-72BFA107C920}"/>
              </a:ext>
            </a:extLst>
          </p:cNvPr>
          <p:cNvSpPr txBox="1"/>
          <p:nvPr/>
        </p:nvSpPr>
        <p:spPr>
          <a:xfrm>
            <a:off x="5062495" y="58676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2A9BB35-8DF7-4FC6-9C2D-BA01AF4EBDF8}"/>
              </a:ext>
            </a:extLst>
          </p:cNvPr>
          <p:cNvGrpSpPr/>
          <p:nvPr/>
        </p:nvGrpSpPr>
        <p:grpSpPr>
          <a:xfrm>
            <a:off x="5923484" y="5875964"/>
            <a:ext cx="409652" cy="329862"/>
            <a:chOff x="2691982" y="4538891"/>
            <a:chExt cx="409652" cy="329862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B8F4D222-F73A-4598-9272-13F61FB5D597}"/>
                </a:ext>
              </a:extLst>
            </p:cNvPr>
            <p:cNvSpPr/>
            <p:nvPr/>
          </p:nvSpPr>
          <p:spPr>
            <a:xfrm>
              <a:off x="2691982" y="4538891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435129F7-9F9C-4BC1-A875-81B2785FF2C4}"/>
                    </a:ext>
                  </a:extLst>
                </p:cNvPr>
                <p:cNvSpPr txBox="1"/>
                <p:nvPr/>
              </p:nvSpPr>
              <p:spPr>
                <a:xfrm>
                  <a:off x="2784996" y="4573465"/>
                  <a:ext cx="2260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435129F7-9F9C-4BC1-A875-81B2785FF2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4996" y="4573465"/>
                  <a:ext cx="22602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3514" r="-81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E9BC7BF-2AFC-4A8A-9545-B5FA961AFA07}"/>
              </a:ext>
            </a:extLst>
          </p:cNvPr>
          <p:cNvGrpSpPr/>
          <p:nvPr/>
        </p:nvGrpSpPr>
        <p:grpSpPr>
          <a:xfrm>
            <a:off x="3176462" y="5866718"/>
            <a:ext cx="409652" cy="369332"/>
            <a:chOff x="3946858" y="5733265"/>
            <a:chExt cx="409652" cy="369332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0D68759-2096-4CBF-A827-9A7620600A64}"/>
                </a:ext>
              </a:extLst>
            </p:cNvPr>
            <p:cNvSpPr txBox="1"/>
            <p:nvPr/>
          </p:nvSpPr>
          <p:spPr>
            <a:xfrm>
              <a:off x="4084521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29035F3-75C1-4F68-BC15-5FA008E424EB}"/>
                </a:ext>
              </a:extLst>
            </p:cNvPr>
            <p:cNvSpPr/>
            <p:nvPr/>
          </p:nvSpPr>
          <p:spPr>
            <a:xfrm>
              <a:off x="3946858" y="573531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80A5769-836F-4AC5-82C1-4A1333933927}"/>
              </a:ext>
            </a:extLst>
          </p:cNvPr>
          <p:cNvGrpSpPr/>
          <p:nvPr/>
        </p:nvGrpSpPr>
        <p:grpSpPr>
          <a:xfrm>
            <a:off x="3637686" y="5866718"/>
            <a:ext cx="409652" cy="369332"/>
            <a:chOff x="4434586" y="5733265"/>
            <a:chExt cx="409652" cy="369332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A26BA58-DB16-4E38-BD16-56EF6B7E533D}"/>
                </a:ext>
              </a:extLst>
            </p:cNvPr>
            <p:cNvSpPr/>
            <p:nvPr/>
          </p:nvSpPr>
          <p:spPr>
            <a:xfrm>
              <a:off x="4434586" y="57367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7C399DB-F1DB-48F0-BE7D-C050D2163465}"/>
                </a:ext>
              </a:extLst>
            </p:cNvPr>
            <p:cNvSpPr txBox="1"/>
            <p:nvPr/>
          </p:nvSpPr>
          <p:spPr>
            <a:xfrm>
              <a:off x="4567656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</p:grp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1FB2830-ADD2-4A7F-B6FE-9B84212F3088}"/>
              </a:ext>
            </a:extLst>
          </p:cNvPr>
          <p:cNvCxnSpPr>
            <a:cxnSpLocks/>
          </p:cNvCxnSpPr>
          <p:nvPr/>
        </p:nvCxnSpPr>
        <p:spPr>
          <a:xfrm flipH="1">
            <a:off x="4768181" y="5396973"/>
            <a:ext cx="2658945" cy="32443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8B46D8A-AED7-49D7-9B15-95B5C052C759}"/>
              </a:ext>
            </a:extLst>
          </p:cNvPr>
          <p:cNvSpPr txBox="1"/>
          <p:nvPr/>
        </p:nvSpPr>
        <p:spPr>
          <a:xfrm rot="21206404">
            <a:off x="5715515" y="5233587"/>
            <a:ext cx="96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now type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C8AD2310-AD31-480F-90B1-8F670020CFD3}"/>
              </a:ext>
            </a:extLst>
          </p:cNvPr>
          <p:cNvCxnSpPr/>
          <p:nvPr/>
        </p:nvCxnSpPr>
        <p:spPr>
          <a:xfrm>
            <a:off x="6559826" y="6056240"/>
            <a:ext cx="563778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ABB7816-D880-402F-881A-0405EF5F4035}"/>
              </a:ext>
            </a:extLst>
          </p:cNvPr>
          <p:cNvGrpSpPr/>
          <p:nvPr/>
        </p:nvGrpSpPr>
        <p:grpSpPr>
          <a:xfrm>
            <a:off x="7676496" y="2449106"/>
            <a:ext cx="3423850" cy="705592"/>
            <a:chOff x="504794" y="4645813"/>
            <a:chExt cx="3423850" cy="705592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52BA1B8-EF7F-4B43-A1CA-5A4AEE6D8598}"/>
                </a:ext>
              </a:extLst>
            </p:cNvPr>
            <p:cNvSpPr txBox="1"/>
            <p:nvPr/>
          </p:nvSpPr>
          <p:spPr>
            <a:xfrm>
              <a:off x="504794" y="4982073"/>
              <a:ext cx="3093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So we are going to use </a:t>
              </a:r>
              <a:r>
                <a:rPr lang="en-GB" b="1" dirty="0"/>
                <a:t>Tangent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FABFC6-62F7-415D-8425-6488B61099F4}"/>
                </a:ext>
              </a:extLst>
            </p:cNvPr>
            <p:cNvSpPr txBox="1"/>
            <p:nvPr/>
          </p:nvSpPr>
          <p:spPr>
            <a:xfrm>
              <a:off x="519569" y="4645813"/>
              <a:ext cx="3409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We want the one that has O and A</a:t>
              </a:r>
            </a:p>
          </p:txBody>
        </p:sp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F4BB5E-92E2-4C2D-8E39-A5E5D47D5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796" y="4605143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C383AD92-82AC-4122-97B3-2B4CF7AFEC99}"/>
              </a:ext>
            </a:extLst>
          </p:cNvPr>
          <p:cNvSpPr txBox="1"/>
          <p:nvPr/>
        </p:nvSpPr>
        <p:spPr>
          <a:xfrm>
            <a:off x="1610963" y="5231796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01436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5A4001-760D-48D1-BA7B-92C6A677F9FC}"/>
              </a:ext>
            </a:extLst>
          </p:cNvPr>
          <p:cNvSpPr/>
          <p:nvPr/>
        </p:nvSpPr>
        <p:spPr>
          <a:xfrm>
            <a:off x="5819056" y="1016818"/>
            <a:ext cx="959686" cy="9596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93DEC0B-5FA1-4CA4-A652-10D046651BDD}"/>
              </a:ext>
            </a:extLst>
          </p:cNvPr>
          <p:cNvSpPr/>
          <p:nvPr/>
        </p:nvSpPr>
        <p:spPr>
          <a:xfrm>
            <a:off x="4960251" y="2314308"/>
            <a:ext cx="732263" cy="7322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8D3E82-3823-4AD8-BB55-07ABDE77435E}"/>
              </a:ext>
            </a:extLst>
          </p:cNvPr>
          <p:cNvSpPr/>
          <p:nvPr/>
        </p:nvSpPr>
        <p:spPr>
          <a:xfrm>
            <a:off x="9357512" y="1498703"/>
            <a:ext cx="897579" cy="897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F8A06B18-D82E-4839-B772-9A4796503BB1}"/>
              </a:ext>
            </a:extLst>
          </p:cNvPr>
          <p:cNvSpPr/>
          <p:nvPr/>
        </p:nvSpPr>
        <p:spPr>
          <a:xfrm rot="4099220">
            <a:off x="4592349" y="1344519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CD7EE8-63BC-4224-BA13-4C3090B526C9}"/>
              </a:ext>
            </a:extLst>
          </p:cNvPr>
          <p:cNvGrpSpPr/>
          <p:nvPr/>
        </p:nvGrpSpPr>
        <p:grpSpPr>
          <a:xfrm>
            <a:off x="9723645" y="1650871"/>
            <a:ext cx="133734" cy="186733"/>
            <a:chOff x="6037514" y="5274365"/>
            <a:chExt cx="192220" cy="3048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A011453-14AC-4F01-AC94-CB4AB5566EE3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56CD25D-9514-44F6-9D37-164F8BAA312A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BAA5E4C-1E68-476C-ABA3-9EA455BD051F}"/>
              </a:ext>
            </a:extLst>
          </p:cNvPr>
          <p:cNvSpPr txBox="1"/>
          <p:nvPr/>
        </p:nvSpPr>
        <p:spPr>
          <a:xfrm>
            <a:off x="601292" y="632908"/>
            <a:ext cx="287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Find the length of side PQ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D4E95-223B-484D-AE00-56BA499FE274}"/>
              </a:ext>
            </a:extLst>
          </p:cNvPr>
          <p:cNvGrpSpPr/>
          <p:nvPr/>
        </p:nvGrpSpPr>
        <p:grpSpPr>
          <a:xfrm>
            <a:off x="455933" y="556845"/>
            <a:ext cx="3631158" cy="2964740"/>
            <a:chOff x="455933" y="917073"/>
            <a:chExt cx="3631158" cy="29647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84D61D-FDFB-4D3F-91DF-CEF2E991E8ED}"/>
                </a:ext>
              </a:extLst>
            </p:cNvPr>
            <p:cNvGrpSpPr/>
            <p:nvPr/>
          </p:nvGrpSpPr>
          <p:grpSpPr>
            <a:xfrm>
              <a:off x="455933" y="917073"/>
              <a:ext cx="3631158" cy="2964740"/>
              <a:chOff x="884859" y="1390826"/>
              <a:chExt cx="4009646" cy="319121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AE49F42-49A9-4827-8B9E-B7BF8F246045}"/>
                  </a:ext>
                </a:extLst>
              </p:cNvPr>
              <p:cNvGrpSpPr/>
              <p:nvPr/>
            </p:nvGrpSpPr>
            <p:grpSpPr>
              <a:xfrm rot="2723484">
                <a:off x="1762434" y="1385439"/>
                <a:ext cx="2469203" cy="2479977"/>
                <a:chOff x="1629937" y="1330025"/>
                <a:chExt cx="2469203" cy="2479977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C9960F49-77D9-4A16-B352-9450EBE9FAE0}"/>
                    </a:ext>
                  </a:extLst>
                </p:cNvPr>
                <p:cNvGrpSpPr/>
                <p:nvPr/>
              </p:nvGrpSpPr>
              <p:grpSpPr>
                <a:xfrm>
                  <a:off x="1629937" y="1330025"/>
                  <a:ext cx="2469203" cy="2473277"/>
                  <a:chOff x="2182991" y="2229370"/>
                  <a:chExt cx="1856885" cy="2473277"/>
                </a:xfrm>
              </p:grpSpPr>
              <p:sp>
                <p:nvSpPr>
                  <p:cNvPr id="21" name="Right Triangle 20">
                    <a:extLst>
                      <a:ext uri="{FF2B5EF4-FFF2-40B4-BE49-F238E27FC236}">
                        <a16:creationId xmlns:a16="http://schemas.microsoft.com/office/drawing/2014/main" id="{0B0374E8-43A5-4C25-8E63-A5AD781FAEA3}"/>
                      </a:ext>
                    </a:extLst>
                  </p:cNvPr>
                  <p:cNvSpPr/>
                  <p:nvPr/>
                </p:nvSpPr>
                <p:spPr>
                  <a:xfrm flipH="1">
                    <a:off x="2182991" y="2229370"/>
                    <a:ext cx="1690255" cy="2473277"/>
                  </a:xfrm>
                  <a:prstGeom prst="rtTriangle">
                    <a:avLst/>
                  </a:prstGeom>
                  <a:noFill/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FC67AAF-F681-4C80-AEC8-AD04B0D78FDE}"/>
                      </a:ext>
                    </a:extLst>
                  </p:cNvPr>
                  <p:cNvSpPr txBox="1"/>
                  <p:nvPr/>
                </p:nvSpPr>
                <p:spPr>
                  <a:xfrm>
                    <a:off x="3900955" y="3526316"/>
                    <a:ext cx="13892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endParaRPr lang="en-GB" dirty="0"/>
                  </a:p>
                </p:txBody>
              </p:sp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6AEC7CA-4A4B-4CB5-9ED1-E4E07FA1ECDF}"/>
                    </a:ext>
                  </a:extLst>
                </p:cNvPr>
                <p:cNvSpPr/>
                <p:nvPr/>
              </p:nvSpPr>
              <p:spPr>
                <a:xfrm>
                  <a:off x="3556866" y="3484420"/>
                  <a:ext cx="325582" cy="32558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DCAFA7-6A40-4E53-A9F3-23F8C409FAD5}"/>
                  </a:ext>
                </a:extLst>
              </p:cNvPr>
              <p:cNvSpPr txBox="1"/>
              <p:nvPr/>
            </p:nvSpPr>
            <p:spPr>
              <a:xfrm>
                <a:off x="884859" y="2407631"/>
                <a:ext cx="30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1FCD7C-2A26-4F3F-88DA-F9CFCCA298CD}"/>
                  </a:ext>
                </a:extLst>
              </p:cNvPr>
              <p:cNvSpPr txBox="1"/>
              <p:nvPr/>
            </p:nvSpPr>
            <p:spPr>
              <a:xfrm>
                <a:off x="2682548" y="4212709"/>
                <a:ext cx="340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Q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7FEA192-3B17-49F1-8508-F65F68417FDC}"/>
                  </a:ext>
                </a:extLst>
              </p:cNvPr>
              <p:cNvSpPr txBox="1"/>
              <p:nvPr/>
            </p:nvSpPr>
            <p:spPr>
              <a:xfrm>
                <a:off x="4584805" y="2304117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EBAE6D-E659-4EFB-BB33-535F7EF86461}"/>
                </a:ext>
              </a:extLst>
            </p:cNvPr>
            <p:cNvSpPr txBox="1"/>
            <p:nvPr/>
          </p:nvSpPr>
          <p:spPr>
            <a:xfrm>
              <a:off x="845454" y="273416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3DD413-0CB7-4118-82F5-2DEA2D741B83}"/>
                </a:ext>
              </a:extLst>
            </p:cNvPr>
            <p:cNvSpPr txBox="1"/>
            <p:nvPr/>
          </p:nvSpPr>
          <p:spPr>
            <a:xfrm>
              <a:off x="1884147" y="1602610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3.2cm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11329C-2201-415A-965F-FCAAC2001FA6}"/>
              </a:ext>
            </a:extLst>
          </p:cNvPr>
          <p:cNvGrpSpPr/>
          <p:nvPr/>
        </p:nvGrpSpPr>
        <p:grpSpPr>
          <a:xfrm>
            <a:off x="4360412" y="604330"/>
            <a:ext cx="3631158" cy="2964740"/>
            <a:chOff x="455933" y="917073"/>
            <a:chExt cx="3631158" cy="296474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3C0714-1044-481D-A695-47B090D83DB0}"/>
                </a:ext>
              </a:extLst>
            </p:cNvPr>
            <p:cNvGrpSpPr/>
            <p:nvPr/>
          </p:nvGrpSpPr>
          <p:grpSpPr>
            <a:xfrm>
              <a:off x="455933" y="917073"/>
              <a:ext cx="3631158" cy="2964740"/>
              <a:chOff x="884859" y="1390826"/>
              <a:chExt cx="4009646" cy="3191215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748CC8D-81AE-4D0B-AD51-DAF0B2F5EBDD}"/>
                  </a:ext>
                </a:extLst>
              </p:cNvPr>
              <p:cNvGrpSpPr/>
              <p:nvPr/>
            </p:nvGrpSpPr>
            <p:grpSpPr>
              <a:xfrm rot="2723484">
                <a:off x="1762434" y="1385439"/>
                <a:ext cx="2469203" cy="2479977"/>
                <a:chOff x="1629937" y="1330025"/>
                <a:chExt cx="2469203" cy="2479977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C7DAFA64-7482-44E7-AF13-2D73ED548156}"/>
                    </a:ext>
                  </a:extLst>
                </p:cNvPr>
                <p:cNvGrpSpPr/>
                <p:nvPr/>
              </p:nvGrpSpPr>
              <p:grpSpPr>
                <a:xfrm>
                  <a:off x="1629937" y="1330025"/>
                  <a:ext cx="2469203" cy="2473277"/>
                  <a:chOff x="2182991" y="2229370"/>
                  <a:chExt cx="1856885" cy="2473277"/>
                </a:xfrm>
              </p:grpSpPr>
              <p:sp>
                <p:nvSpPr>
                  <p:cNvPr id="33" name="Right Triangle 32">
                    <a:extLst>
                      <a:ext uri="{FF2B5EF4-FFF2-40B4-BE49-F238E27FC236}">
                        <a16:creationId xmlns:a16="http://schemas.microsoft.com/office/drawing/2014/main" id="{0D2E1BD3-0CBF-4FE6-BA32-5D42291E96D3}"/>
                      </a:ext>
                    </a:extLst>
                  </p:cNvPr>
                  <p:cNvSpPr/>
                  <p:nvPr/>
                </p:nvSpPr>
                <p:spPr>
                  <a:xfrm flipH="1">
                    <a:off x="2182991" y="2229370"/>
                    <a:ext cx="1690255" cy="2473277"/>
                  </a:xfrm>
                  <a:prstGeom prst="rtTriangle">
                    <a:avLst/>
                  </a:prstGeom>
                  <a:noFill/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2B78E822-35DE-4F69-9D6B-430FD6CC4FE9}"/>
                      </a:ext>
                    </a:extLst>
                  </p:cNvPr>
                  <p:cNvSpPr txBox="1"/>
                  <p:nvPr/>
                </p:nvSpPr>
                <p:spPr>
                  <a:xfrm>
                    <a:off x="3900955" y="3526316"/>
                    <a:ext cx="13892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endParaRPr lang="en-GB" dirty="0"/>
                  </a:p>
                </p:txBody>
              </p:sp>
            </p:grp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7628331-9DEF-462E-8637-475CC43BBDCC}"/>
                    </a:ext>
                  </a:extLst>
                </p:cNvPr>
                <p:cNvSpPr/>
                <p:nvPr/>
              </p:nvSpPr>
              <p:spPr>
                <a:xfrm>
                  <a:off x="3556866" y="3484420"/>
                  <a:ext cx="325582" cy="32558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33C030E-B44A-4C8F-9DDB-2DED6CC342A3}"/>
                  </a:ext>
                </a:extLst>
              </p:cNvPr>
              <p:cNvSpPr txBox="1"/>
              <p:nvPr/>
            </p:nvSpPr>
            <p:spPr>
              <a:xfrm>
                <a:off x="884859" y="2407631"/>
                <a:ext cx="30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D48A3C2-3F8C-4E6C-B8F5-58EB3C3D61C0}"/>
                  </a:ext>
                </a:extLst>
              </p:cNvPr>
              <p:cNvSpPr txBox="1"/>
              <p:nvPr/>
            </p:nvSpPr>
            <p:spPr>
              <a:xfrm>
                <a:off x="2682548" y="4212709"/>
                <a:ext cx="340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Q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2620391-6DA2-49E9-9EA8-61DE239E5687}"/>
                  </a:ext>
                </a:extLst>
              </p:cNvPr>
              <p:cNvSpPr txBox="1"/>
              <p:nvPr/>
            </p:nvSpPr>
            <p:spPr>
              <a:xfrm>
                <a:off x="4584805" y="2304117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406DDA-963B-404B-8C02-3E4160B3177D}"/>
                </a:ext>
              </a:extLst>
            </p:cNvPr>
            <p:cNvSpPr txBox="1"/>
            <p:nvPr/>
          </p:nvSpPr>
          <p:spPr>
            <a:xfrm>
              <a:off x="1884147" y="1602610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3.2cm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B7839B2-EF0E-468D-8CF5-1D5E09CF6085}"/>
              </a:ext>
            </a:extLst>
          </p:cNvPr>
          <p:cNvSpPr txBox="1"/>
          <p:nvPr/>
        </p:nvSpPr>
        <p:spPr>
          <a:xfrm>
            <a:off x="6950320" y="2288731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49C395-E1EB-4236-B887-E4EEC9B44068}"/>
              </a:ext>
            </a:extLst>
          </p:cNvPr>
          <p:cNvSpPr txBox="1"/>
          <p:nvPr/>
        </p:nvSpPr>
        <p:spPr>
          <a:xfrm>
            <a:off x="5240391" y="260506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85325B-3C60-4F64-9040-D59C15171046}"/>
              </a:ext>
            </a:extLst>
          </p:cNvPr>
          <p:cNvSpPr txBox="1"/>
          <p:nvPr/>
        </p:nvSpPr>
        <p:spPr>
          <a:xfrm>
            <a:off x="6455563" y="132585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837D465-9EFE-4B94-8B88-311E149AE31F}"/>
              </a:ext>
            </a:extLst>
          </p:cNvPr>
          <p:cNvCxnSpPr/>
          <p:nvPr/>
        </p:nvCxnSpPr>
        <p:spPr>
          <a:xfrm>
            <a:off x="5507520" y="2040309"/>
            <a:ext cx="1355131" cy="333626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6500CA2-7A6F-407F-B6DD-9AEB6F007627}"/>
              </a:ext>
            </a:extLst>
          </p:cNvPr>
          <p:cNvSpPr txBox="1"/>
          <p:nvPr/>
        </p:nvSpPr>
        <p:spPr>
          <a:xfrm>
            <a:off x="8443808" y="1743711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    CAH   TOA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AB6450-3B69-4337-B64D-FDA572EBDF4C}"/>
              </a:ext>
            </a:extLst>
          </p:cNvPr>
          <p:cNvSpPr txBox="1"/>
          <p:nvPr/>
        </p:nvSpPr>
        <p:spPr>
          <a:xfrm>
            <a:off x="8140930" y="2587070"/>
            <a:ext cx="340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want the one that has A and H</a:t>
            </a:r>
          </a:p>
          <a:p>
            <a:r>
              <a:rPr lang="en-GB" dirty="0"/>
              <a:t>So we are going to use </a:t>
            </a:r>
            <a:r>
              <a:rPr lang="en-GB" b="1" dirty="0"/>
              <a:t>Cosine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5AD2FB2-E2E3-4844-9DC5-DA09360B6133}"/>
              </a:ext>
            </a:extLst>
          </p:cNvPr>
          <p:cNvGrpSpPr/>
          <p:nvPr/>
        </p:nvGrpSpPr>
        <p:grpSpPr>
          <a:xfrm>
            <a:off x="9930243" y="1650545"/>
            <a:ext cx="133734" cy="186733"/>
            <a:chOff x="6037514" y="5274365"/>
            <a:chExt cx="192220" cy="3048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62A9865-2ADF-44B0-823B-0D8881C92AB0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226EE8B-7CEE-43D2-A51D-5F2F72C2DAB5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26FB7E-7270-4A5A-95D7-92EFCB4F24D7}"/>
              </a:ext>
            </a:extLst>
          </p:cNvPr>
          <p:cNvGrpSpPr/>
          <p:nvPr/>
        </p:nvGrpSpPr>
        <p:grpSpPr>
          <a:xfrm>
            <a:off x="9009277" y="1646381"/>
            <a:ext cx="133734" cy="186733"/>
            <a:chOff x="6037514" y="5274365"/>
            <a:chExt cx="192220" cy="3048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32E77FF-ED02-4615-BF51-8615428FA8D8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0A7F52A-3E14-43B9-9075-59E57187DA56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18B1DD-DABD-4FA7-9A1C-96CB94302E47}"/>
              </a:ext>
            </a:extLst>
          </p:cNvPr>
          <p:cNvGrpSpPr/>
          <p:nvPr/>
        </p:nvGrpSpPr>
        <p:grpSpPr>
          <a:xfrm>
            <a:off x="10779620" y="1650143"/>
            <a:ext cx="133734" cy="186733"/>
            <a:chOff x="6037514" y="5274365"/>
            <a:chExt cx="192220" cy="3048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6FBBD9F-7F47-47B2-9694-0D2EF896F5AC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6835058-25C2-4BB3-9420-0E9320B6B8BA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36B4A4D-BF47-4B1B-AA0A-48BEBA5C2674}"/>
              </a:ext>
            </a:extLst>
          </p:cNvPr>
          <p:cNvSpPr txBox="1"/>
          <p:nvPr/>
        </p:nvSpPr>
        <p:spPr>
          <a:xfrm>
            <a:off x="8081632" y="330912"/>
            <a:ext cx="3365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Write out SOH  CAH  TOA  and tick off </a:t>
            </a:r>
          </a:p>
          <a:p>
            <a:r>
              <a:rPr lang="en-GB" sz="1600" dirty="0"/>
              <a:t>and the side we know and the side we</a:t>
            </a:r>
          </a:p>
          <a:p>
            <a:r>
              <a:rPr lang="en-GB" sz="1600" dirty="0"/>
              <a:t>are trying to find.  So here, </a:t>
            </a:r>
            <a:r>
              <a:rPr lang="en-GB" sz="1600" dirty="0">
                <a:solidFill>
                  <a:srgbClr val="FF0000"/>
                </a:solidFill>
              </a:rPr>
              <a:t>A and H.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25F4162-4B90-4BD5-A2D6-F78825A843C2}"/>
              </a:ext>
            </a:extLst>
          </p:cNvPr>
          <p:cNvGrpSpPr/>
          <p:nvPr/>
        </p:nvGrpSpPr>
        <p:grpSpPr>
          <a:xfrm>
            <a:off x="3928542" y="5909629"/>
            <a:ext cx="409652" cy="329862"/>
            <a:chOff x="2139566" y="4847554"/>
            <a:chExt cx="409652" cy="329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458C605-E8BA-458A-BFCF-69EF25A06CCC}"/>
                    </a:ext>
                  </a:extLst>
                </p:cNvPr>
                <p:cNvSpPr/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8715756-05A8-4B7C-B32A-7898308EC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35E331D-EC06-47FD-B21E-86B4372D24E9}"/>
                </a:ext>
              </a:extLst>
            </p:cNvPr>
            <p:cNvSpPr txBox="1"/>
            <p:nvPr/>
          </p:nvSpPr>
          <p:spPr>
            <a:xfrm>
              <a:off x="2245472" y="4873985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GB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8BAF0A8-0272-4E67-86B7-F9301BA2A616}"/>
              </a:ext>
            </a:extLst>
          </p:cNvPr>
          <p:cNvGrpSpPr/>
          <p:nvPr/>
        </p:nvGrpSpPr>
        <p:grpSpPr>
          <a:xfrm>
            <a:off x="4346618" y="5905825"/>
            <a:ext cx="482824" cy="344922"/>
            <a:chOff x="2830914" y="5078984"/>
            <a:chExt cx="482824" cy="34492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77670F0-6146-41AB-BFB5-9CC5EE0CB672}"/>
                </a:ext>
              </a:extLst>
            </p:cNvPr>
            <p:cNvSpPr/>
            <p:nvPr/>
          </p:nvSpPr>
          <p:spPr>
            <a:xfrm>
              <a:off x="2859431" y="5078984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82E5BF5-1127-4415-BFC6-945470334F67}"/>
                </a:ext>
              </a:extLst>
            </p:cNvPr>
            <p:cNvSpPr txBox="1"/>
            <p:nvPr/>
          </p:nvSpPr>
          <p:spPr>
            <a:xfrm>
              <a:off x="2830914" y="5085352"/>
              <a:ext cx="482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188A6E5-222B-43F6-B6B5-26EABF5BD334}"/>
              </a:ext>
            </a:extLst>
          </p:cNvPr>
          <p:cNvGrpSpPr/>
          <p:nvPr/>
        </p:nvGrpSpPr>
        <p:grpSpPr>
          <a:xfrm>
            <a:off x="2575154" y="5909533"/>
            <a:ext cx="409652" cy="369332"/>
            <a:chOff x="3946858" y="5733265"/>
            <a:chExt cx="409652" cy="36933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AA47950-460E-4810-BF84-4E7A4A46C3B5}"/>
                </a:ext>
              </a:extLst>
            </p:cNvPr>
            <p:cNvSpPr txBox="1"/>
            <p:nvPr/>
          </p:nvSpPr>
          <p:spPr>
            <a:xfrm>
              <a:off x="4084521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3569593-A247-49BD-9933-9FF844144081}"/>
                </a:ext>
              </a:extLst>
            </p:cNvPr>
            <p:cNvSpPr/>
            <p:nvPr/>
          </p:nvSpPr>
          <p:spPr>
            <a:xfrm>
              <a:off x="3946858" y="573531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4DC60BC-DE0E-4C79-8182-764EBC6AD9C7}"/>
              </a:ext>
            </a:extLst>
          </p:cNvPr>
          <p:cNvGrpSpPr/>
          <p:nvPr/>
        </p:nvGrpSpPr>
        <p:grpSpPr>
          <a:xfrm>
            <a:off x="3473704" y="5909533"/>
            <a:ext cx="409652" cy="369332"/>
            <a:chOff x="4434586" y="5733265"/>
            <a:chExt cx="409652" cy="36933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A24BEBC-E1EE-486A-9BD0-6AD62215CC92}"/>
                </a:ext>
              </a:extLst>
            </p:cNvPr>
            <p:cNvSpPr/>
            <p:nvPr/>
          </p:nvSpPr>
          <p:spPr>
            <a:xfrm>
              <a:off x="4434586" y="57367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4BA5FC-B191-48AF-B2A9-DDA55DD30C80}"/>
                </a:ext>
              </a:extLst>
            </p:cNvPr>
            <p:cNvSpPr txBox="1"/>
            <p:nvPr/>
          </p:nvSpPr>
          <p:spPr>
            <a:xfrm>
              <a:off x="4567656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93FBF3E-D1F2-456E-944F-27BB11E5A43D}"/>
              </a:ext>
            </a:extLst>
          </p:cNvPr>
          <p:cNvGrpSpPr/>
          <p:nvPr/>
        </p:nvGrpSpPr>
        <p:grpSpPr>
          <a:xfrm>
            <a:off x="5195821" y="5898941"/>
            <a:ext cx="409652" cy="369332"/>
            <a:chOff x="4148895" y="5766421"/>
            <a:chExt cx="409652" cy="36933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43E64EC-39F8-4A77-8A33-DBE20EC81C9D}"/>
                </a:ext>
              </a:extLst>
            </p:cNvPr>
            <p:cNvSpPr/>
            <p:nvPr/>
          </p:nvSpPr>
          <p:spPr>
            <a:xfrm>
              <a:off x="4148895" y="5773348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2DA1A14-2FA9-411A-B9C9-26696F5F4DB7}"/>
                </a:ext>
              </a:extLst>
            </p:cNvPr>
            <p:cNvSpPr txBox="1"/>
            <p:nvPr/>
          </p:nvSpPr>
          <p:spPr>
            <a:xfrm>
              <a:off x="4202154" y="576642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E447276-7FC6-4F38-95C1-59380F4AA9D2}"/>
              </a:ext>
            </a:extLst>
          </p:cNvPr>
          <p:cNvGrpSpPr/>
          <p:nvPr/>
        </p:nvGrpSpPr>
        <p:grpSpPr>
          <a:xfrm>
            <a:off x="5649391" y="5898800"/>
            <a:ext cx="425438" cy="369332"/>
            <a:chOff x="4602465" y="5766280"/>
            <a:chExt cx="425438" cy="369332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F155E38-E26E-4526-8850-3F8999CF8662}"/>
                </a:ext>
              </a:extLst>
            </p:cNvPr>
            <p:cNvSpPr/>
            <p:nvPr/>
          </p:nvSpPr>
          <p:spPr>
            <a:xfrm>
              <a:off x="4602465" y="5778419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BE4FE16-C5D6-4A05-93E3-55C67853DF66}"/>
                    </a:ext>
                  </a:extLst>
                </p:cNvPr>
                <p:cNvSpPr txBox="1"/>
                <p:nvPr/>
              </p:nvSpPr>
              <p:spPr>
                <a:xfrm>
                  <a:off x="4617213" y="5766280"/>
                  <a:ext cx="4106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22903E4-9E4E-4892-BA50-1789443B14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7213" y="5766280"/>
                  <a:ext cx="410690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C46CE73-B6C8-4394-8E1E-0455692CD7D5}"/>
              </a:ext>
            </a:extLst>
          </p:cNvPr>
          <p:cNvGrpSpPr/>
          <p:nvPr/>
        </p:nvGrpSpPr>
        <p:grpSpPr>
          <a:xfrm>
            <a:off x="3020677" y="5851522"/>
            <a:ext cx="409652" cy="387318"/>
            <a:chOff x="2398106" y="4344600"/>
            <a:chExt cx="409652" cy="387318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0D0B0D1-4169-4E5D-9CEA-0B5B4924304E}"/>
                </a:ext>
              </a:extLst>
            </p:cNvPr>
            <p:cNvSpPr txBox="1"/>
            <p:nvPr/>
          </p:nvSpPr>
          <p:spPr>
            <a:xfrm>
              <a:off x="2559967" y="4344600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.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D2CAB81-A696-41C2-9CD8-AE6D16903DEF}"/>
                </a:ext>
              </a:extLst>
            </p:cNvPr>
            <p:cNvSpPr/>
            <p:nvPr/>
          </p:nvSpPr>
          <p:spPr>
            <a:xfrm>
              <a:off x="2398106" y="440205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D033E59-0E4B-4688-B4A4-148EC16025B5}"/>
              </a:ext>
            </a:extLst>
          </p:cNvPr>
          <p:cNvGrpSpPr/>
          <p:nvPr/>
        </p:nvGrpSpPr>
        <p:grpSpPr>
          <a:xfrm>
            <a:off x="4823091" y="5898655"/>
            <a:ext cx="334018" cy="369332"/>
            <a:chOff x="4425875" y="3630928"/>
            <a:chExt cx="334018" cy="369332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D316AD6-CBDF-45B0-B6F1-412D04D55501}"/>
                </a:ext>
              </a:extLst>
            </p:cNvPr>
            <p:cNvSpPr txBox="1"/>
            <p:nvPr/>
          </p:nvSpPr>
          <p:spPr>
            <a:xfrm>
              <a:off x="4521540" y="3630928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80E65E1-D295-4CC0-A3A0-D3A5C5296CD6}"/>
                </a:ext>
              </a:extLst>
            </p:cNvPr>
            <p:cNvSpPr/>
            <p:nvPr/>
          </p:nvSpPr>
          <p:spPr>
            <a:xfrm>
              <a:off x="4425875" y="3639778"/>
              <a:ext cx="334018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256E4F5-7FFC-4FC1-8EAC-8899D5368311}"/>
              </a:ext>
            </a:extLst>
          </p:cNvPr>
          <p:cNvCxnSpPr>
            <a:cxnSpLocks/>
          </p:cNvCxnSpPr>
          <p:nvPr/>
        </p:nvCxnSpPr>
        <p:spPr>
          <a:xfrm flipH="1">
            <a:off x="4518841" y="5405194"/>
            <a:ext cx="3001821" cy="398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3B088206-4A99-4CAB-B634-174F6BA2A900}"/>
              </a:ext>
            </a:extLst>
          </p:cNvPr>
          <p:cNvSpPr txBox="1"/>
          <p:nvPr/>
        </p:nvSpPr>
        <p:spPr>
          <a:xfrm rot="21187283">
            <a:off x="5734056" y="5221051"/>
            <a:ext cx="138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type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58D0F3D-2C1C-4EC2-83BE-E63DECEC9145}"/>
              </a:ext>
            </a:extLst>
          </p:cNvPr>
          <p:cNvGrpSpPr/>
          <p:nvPr/>
        </p:nvGrpSpPr>
        <p:grpSpPr>
          <a:xfrm>
            <a:off x="4980545" y="1756492"/>
            <a:ext cx="418704" cy="369332"/>
            <a:chOff x="1734358" y="3967645"/>
            <a:chExt cx="418704" cy="369332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D4A6CC4-B0A7-4D3D-A3D0-AF20715CA41B}"/>
                </a:ext>
              </a:extLst>
            </p:cNvPr>
            <p:cNvSpPr txBox="1"/>
            <p:nvPr/>
          </p:nvSpPr>
          <p:spPr>
            <a:xfrm>
              <a:off x="1734358" y="396764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48</a:t>
              </a: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22F3023-05A9-482B-956D-7C90417FE8BF}"/>
                </a:ext>
              </a:extLst>
            </p:cNvPr>
            <p:cNvSpPr/>
            <p:nvPr/>
          </p:nvSpPr>
          <p:spPr>
            <a:xfrm>
              <a:off x="2083930" y="4055165"/>
              <a:ext cx="45719" cy="45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3A06120-98A4-4A51-A6B2-350868FF9BA5}"/>
              </a:ext>
            </a:extLst>
          </p:cNvPr>
          <p:cNvGrpSpPr/>
          <p:nvPr/>
        </p:nvGrpSpPr>
        <p:grpSpPr>
          <a:xfrm>
            <a:off x="1103516" y="1712071"/>
            <a:ext cx="418704" cy="369332"/>
            <a:chOff x="1734358" y="3967645"/>
            <a:chExt cx="418704" cy="36933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4036490-C45F-40EE-AA28-0FFCEB571AFA}"/>
                </a:ext>
              </a:extLst>
            </p:cNvPr>
            <p:cNvSpPr txBox="1"/>
            <p:nvPr/>
          </p:nvSpPr>
          <p:spPr>
            <a:xfrm>
              <a:off x="1734358" y="396764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48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FD4E57A-E6B0-4CA0-94DF-F60C112C75F6}"/>
                </a:ext>
              </a:extLst>
            </p:cNvPr>
            <p:cNvSpPr/>
            <p:nvPr/>
          </p:nvSpPr>
          <p:spPr>
            <a:xfrm>
              <a:off x="2083930" y="4055165"/>
              <a:ext cx="45719" cy="45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Arc 106">
            <a:extLst>
              <a:ext uri="{FF2B5EF4-FFF2-40B4-BE49-F238E27FC236}">
                <a16:creationId xmlns:a16="http://schemas.microsoft.com/office/drawing/2014/main" id="{DC68D8CA-5A6C-4276-9626-4A67D5F8EF32}"/>
              </a:ext>
            </a:extLst>
          </p:cNvPr>
          <p:cNvSpPr/>
          <p:nvPr/>
        </p:nvSpPr>
        <p:spPr>
          <a:xfrm rot="4099220">
            <a:off x="702772" y="1301655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84F9009-6DD7-41AC-AF3A-9E9536503604}"/>
                  </a:ext>
                </a:extLst>
              </p:cNvPr>
              <p:cNvSpPr txBox="1"/>
              <p:nvPr/>
            </p:nvSpPr>
            <p:spPr>
              <a:xfrm>
                <a:off x="5110651" y="237871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84F9009-6DD7-41AC-AF3A-9E9536503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651" y="2378710"/>
                <a:ext cx="241733" cy="369332"/>
              </a:xfrm>
              <a:prstGeom prst="rect">
                <a:avLst/>
              </a:prstGeom>
              <a:blipFill>
                <a:blip r:embed="rId10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AEFEB22-6588-4378-AAB6-00430F2420E1}"/>
                  </a:ext>
                </a:extLst>
              </p:cNvPr>
              <p:cNvSpPr txBox="1"/>
              <p:nvPr/>
            </p:nvSpPr>
            <p:spPr>
              <a:xfrm>
                <a:off x="7464286" y="3512536"/>
                <a:ext cx="99065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AEFEB22-6588-4378-AAB6-00430F242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286" y="3512536"/>
                <a:ext cx="990656" cy="5186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CC9EACCB-E913-4DA9-A65F-D94B2A80F34F}"/>
                  </a:ext>
                </a:extLst>
              </p:cNvPr>
              <p:cNvSpPr txBox="1"/>
              <p:nvPr/>
            </p:nvSpPr>
            <p:spPr>
              <a:xfrm>
                <a:off x="7321882" y="4393805"/>
                <a:ext cx="1266372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48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3.2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CC9EACCB-E913-4DA9-A65F-D94B2A80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882" y="4393805"/>
                <a:ext cx="1266372" cy="5203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6F285E18-EE0E-42BA-8666-3403FFFB7C9A}"/>
                  </a:ext>
                </a:extLst>
              </p:cNvPr>
              <p:cNvSpPr txBox="1"/>
              <p:nvPr/>
            </p:nvSpPr>
            <p:spPr>
              <a:xfrm>
                <a:off x="9567368" y="3547121"/>
                <a:ext cx="21613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Now substitute 48 for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GB" sz="1600" dirty="0"/>
              </a:p>
              <a:p>
                <a:r>
                  <a:rPr lang="en-GB" sz="1600" dirty="0"/>
                  <a:t>and 3.2 for H</a:t>
                </a: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6F285E18-EE0E-42BA-8666-3403FFFB7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7368" y="3547121"/>
                <a:ext cx="2161361" cy="584775"/>
              </a:xfrm>
              <a:prstGeom prst="rect">
                <a:avLst/>
              </a:prstGeom>
              <a:blipFill>
                <a:blip r:embed="rId13"/>
                <a:stretch>
                  <a:fillRect l="-1408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23C6EFEF-6282-4729-BF7F-E4CC7A9757F8}"/>
              </a:ext>
            </a:extLst>
          </p:cNvPr>
          <p:cNvSpPr txBox="1"/>
          <p:nvPr/>
        </p:nvSpPr>
        <p:spPr>
          <a:xfrm>
            <a:off x="9575232" y="4481590"/>
            <a:ext cx="206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multiply by 3.2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41497D9-70D6-4F86-8112-F18129631A6C}"/>
                  </a:ext>
                </a:extLst>
              </p:cNvPr>
              <p:cNvSpPr txBox="1"/>
              <p:nvPr/>
            </p:nvSpPr>
            <p:spPr>
              <a:xfrm>
                <a:off x="7788476" y="5250429"/>
                <a:ext cx="16783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=3.2×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41497D9-70D6-4F86-8112-F18129631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476" y="5250429"/>
                <a:ext cx="1678345" cy="276999"/>
              </a:xfrm>
              <a:prstGeom prst="rect">
                <a:avLst/>
              </a:prstGeom>
              <a:blipFill>
                <a:blip r:embed="rId14"/>
                <a:stretch>
                  <a:fillRect l="-2909" r="-2909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extBox 116">
            <a:extLst>
              <a:ext uri="{FF2B5EF4-FFF2-40B4-BE49-F238E27FC236}">
                <a16:creationId xmlns:a16="http://schemas.microsoft.com/office/drawing/2014/main" id="{20225A6E-900B-4F3D-AA70-5C6E2BCB81EF}"/>
              </a:ext>
            </a:extLst>
          </p:cNvPr>
          <p:cNvSpPr txBox="1"/>
          <p:nvPr/>
        </p:nvSpPr>
        <p:spPr>
          <a:xfrm>
            <a:off x="9570473" y="5218765"/>
            <a:ext cx="1715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Now type this into</a:t>
            </a:r>
          </a:p>
          <a:p>
            <a:r>
              <a:rPr lang="en-GB" sz="1600" dirty="0"/>
              <a:t>Your calculator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D923988D-5525-474D-B5E3-0237B553386B}"/>
                  </a:ext>
                </a:extLst>
              </p:cNvPr>
              <p:cNvSpPr txBox="1"/>
              <p:nvPr/>
            </p:nvSpPr>
            <p:spPr>
              <a:xfrm>
                <a:off x="7812668" y="5909411"/>
                <a:ext cx="12214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D923988D-5525-474D-B5E3-0237B5533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668" y="5909411"/>
                <a:ext cx="1221488" cy="276999"/>
              </a:xfrm>
              <a:prstGeom prst="rect">
                <a:avLst/>
              </a:prstGeom>
              <a:blipFill>
                <a:blip r:embed="rId15"/>
                <a:stretch>
                  <a:fillRect l="-2500" r="-2500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7996F11-3762-469C-8547-CA3FECEDD953}"/>
              </a:ext>
            </a:extLst>
          </p:cNvPr>
          <p:cNvCxnSpPr/>
          <p:nvPr/>
        </p:nvCxnSpPr>
        <p:spPr>
          <a:xfrm>
            <a:off x="7812668" y="6199662"/>
            <a:ext cx="13593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F82B9A3E-917E-4E22-847A-221A32058161}"/>
              </a:ext>
            </a:extLst>
          </p:cNvPr>
          <p:cNvCxnSpPr>
            <a:cxnSpLocks/>
          </p:cNvCxnSpPr>
          <p:nvPr/>
        </p:nvCxnSpPr>
        <p:spPr>
          <a:xfrm>
            <a:off x="6425486" y="6091131"/>
            <a:ext cx="8617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FA961431-74C1-4DC2-819F-7280F7CA345B}"/>
                  </a:ext>
                </a:extLst>
              </p:cNvPr>
              <p:cNvSpPr txBox="1"/>
              <p:nvPr/>
            </p:nvSpPr>
            <p:spPr>
              <a:xfrm>
                <a:off x="4024892" y="5947697"/>
                <a:ext cx="2180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FA961431-74C1-4DC2-819F-7280F7CA3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892" y="5947697"/>
                <a:ext cx="218008" cy="276999"/>
              </a:xfrm>
              <a:prstGeom prst="rect">
                <a:avLst/>
              </a:prstGeom>
              <a:blipFill>
                <a:blip r:embed="rId16"/>
                <a:stretch>
                  <a:fillRect l="-19444" r="-16667" b="-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943FCA-CAF2-401F-8A3A-66E8151CE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47972" y="3467791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C84AD385-BA4B-4B45-9F68-18A5B1242F3A}"/>
              </a:ext>
            </a:extLst>
          </p:cNvPr>
          <p:cNvSpPr txBox="1"/>
          <p:nvPr/>
        </p:nvSpPr>
        <p:spPr>
          <a:xfrm>
            <a:off x="4004957" y="4083759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95515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3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3B6B606B-6F30-45A5-B91B-60B7F825C57A}"/>
              </a:ext>
            </a:extLst>
          </p:cNvPr>
          <p:cNvSpPr/>
          <p:nvPr/>
        </p:nvSpPr>
        <p:spPr>
          <a:xfrm>
            <a:off x="4628066" y="1845038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8F2DAC7-CFFE-497F-B4B0-5650BF684BC1}"/>
              </a:ext>
            </a:extLst>
          </p:cNvPr>
          <p:cNvSpPr/>
          <p:nvPr/>
        </p:nvSpPr>
        <p:spPr>
          <a:xfrm>
            <a:off x="6101838" y="1994799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ACE8DE3-D740-4CA6-BBAE-B07F177B88CE}"/>
              </a:ext>
            </a:extLst>
          </p:cNvPr>
          <p:cNvGrpSpPr/>
          <p:nvPr/>
        </p:nvGrpSpPr>
        <p:grpSpPr>
          <a:xfrm rot="5400000">
            <a:off x="1388209" y="792033"/>
            <a:ext cx="1860418" cy="2648444"/>
            <a:chOff x="5611091" y="1953491"/>
            <a:chExt cx="2202873" cy="2923309"/>
          </a:xfrm>
        </p:grpSpPr>
        <p:sp>
          <p:nvSpPr>
            <p:cNvPr id="50" name="Right Triangle 49">
              <a:extLst>
                <a:ext uri="{FF2B5EF4-FFF2-40B4-BE49-F238E27FC236}">
                  <a16:creationId xmlns:a16="http://schemas.microsoft.com/office/drawing/2014/main" id="{34DDB042-936A-400A-A69E-69838761EA8C}"/>
                </a:ext>
              </a:extLst>
            </p:cNvPr>
            <p:cNvSpPr/>
            <p:nvPr/>
          </p:nvSpPr>
          <p:spPr>
            <a:xfrm>
              <a:off x="5611091" y="1953491"/>
              <a:ext cx="2202873" cy="2923309"/>
            </a:xfrm>
            <a:prstGeom prst="rtTriangl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F1FD320-D396-4D04-9E10-AA8AABBF4B38}"/>
                </a:ext>
              </a:extLst>
            </p:cNvPr>
            <p:cNvSpPr/>
            <p:nvPr/>
          </p:nvSpPr>
          <p:spPr>
            <a:xfrm>
              <a:off x="5618012" y="4530437"/>
              <a:ext cx="346363" cy="346363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A4BDF9E-B725-480D-A673-8DCD982E81D4}"/>
              </a:ext>
            </a:extLst>
          </p:cNvPr>
          <p:cNvSpPr txBox="1"/>
          <p:nvPr/>
        </p:nvSpPr>
        <p:spPr>
          <a:xfrm>
            <a:off x="811480" y="312381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65149C-9878-4EE7-A926-2B84326B4791}"/>
              </a:ext>
            </a:extLst>
          </p:cNvPr>
          <p:cNvSpPr txBox="1"/>
          <p:nvPr/>
        </p:nvSpPr>
        <p:spPr>
          <a:xfrm>
            <a:off x="3642641" y="996815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0AD259-E9D1-4D0A-9AE8-275F88DBBF1C}"/>
              </a:ext>
            </a:extLst>
          </p:cNvPr>
          <p:cNvSpPr txBox="1"/>
          <p:nvPr/>
        </p:nvSpPr>
        <p:spPr>
          <a:xfrm>
            <a:off x="599612" y="96650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0F1C1E2-0ABF-437D-A7D7-28819773FAE5}"/>
              </a:ext>
            </a:extLst>
          </p:cNvPr>
          <p:cNvSpPr txBox="1"/>
          <p:nvPr/>
        </p:nvSpPr>
        <p:spPr>
          <a:xfrm>
            <a:off x="2155407" y="216427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73cm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0DB2EDF-4DDD-4947-9693-A77798C5C6F6}"/>
              </a:ext>
            </a:extLst>
          </p:cNvPr>
          <p:cNvGrpSpPr/>
          <p:nvPr/>
        </p:nvGrpSpPr>
        <p:grpSpPr>
          <a:xfrm rot="5400000">
            <a:off x="5425777" y="870998"/>
            <a:ext cx="1926750" cy="2670399"/>
            <a:chOff x="5604157" y="1953491"/>
            <a:chExt cx="2209807" cy="2923309"/>
          </a:xfrm>
          <a:noFill/>
        </p:grpSpPr>
        <p:sp>
          <p:nvSpPr>
            <p:cNvPr id="58" name="Right Triangle 57">
              <a:extLst>
                <a:ext uri="{FF2B5EF4-FFF2-40B4-BE49-F238E27FC236}">
                  <a16:creationId xmlns:a16="http://schemas.microsoft.com/office/drawing/2014/main" id="{CDBE36C3-59EE-4BD6-9121-D28942157753}"/>
                </a:ext>
              </a:extLst>
            </p:cNvPr>
            <p:cNvSpPr/>
            <p:nvPr/>
          </p:nvSpPr>
          <p:spPr>
            <a:xfrm>
              <a:off x="5611091" y="1953491"/>
              <a:ext cx="2202873" cy="2923309"/>
            </a:xfrm>
            <a:prstGeom prst="rtTriangl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CB002E1-2839-49F0-BE57-296CDF08F447}"/>
                </a:ext>
              </a:extLst>
            </p:cNvPr>
            <p:cNvSpPr/>
            <p:nvPr/>
          </p:nvSpPr>
          <p:spPr>
            <a:xfrm>
              <a:off x="5604157" y="4530437"/>
              <a:ext cx="346363" cy="346363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AF0DA39-0AE2-4FD4-9DE6-C18A6A3B5831}"/>
              </a:ext>
            </a:extLst>
          </p:cNvPr>
          <p:cNvSpPr/>
          <p:nvPr/>
        </p:nvSpPr>
        <p:spPr>
          <a:xfrm>
            <a:off x="2665191" y="2642123"/>
            <a:ext cx="1274618" cy="3693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EE966EF-8AB9-4559-8246-25983D0FE01C}"/>
              </a:ext>
            </a:extLst>
          </p:cNvPr>
          <p:cNvGrpSpPr/>
          <p:nvPr/>
        </p:nvGrpSpPr>
        <p:grpSpPr>
          <a:xfrm>
            <a:off x="4846391" y="849973"/>
            <a:ext cx="3185784" cy="2732665"/>
            <a:chOff x="5636112" y="849973"/>
            <a:chExt cx="3185784" cy="2732665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390D776-2154-458B-9F34-62ACAFAE3952}"/>
                </a:ext>
              </a:extLst>
            </p:cNvPr>
            <p:cNvSpPr txBox="1"/>
            <p:nvPr/>
          </p:nvSpPr>
          <p:spPr>
            <a:xfrm>
              <a:off x="5809264" y="2089087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34FE1F0-9153-4FD6-9E6A-D1193CDF2D9F}"/>
                </a:ext>
              </a:extLst>
            </p:cNvPr>
            <p:cNvSpPr txBox="1"/>
            <p:nvPr/>
          </p:nvSpPr>
          <p:spPr>
            <a:xfrm>
              <a:off x="7012543" y="84997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A8AA951-13A4-408F-876E-01E119A71765}"/>
                </a:ext>
              </a:extLst>
            </p:cNvPr>
            <p:cNvSpPr txBox="1"/>
            <p:nvPr/>
          </p:nvSpPr>
          <p:spPr>
            <a:xfrm>
              <a:off x="7006933" y="2419493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A88646C-9C86-44AC-A7D4-7F2910034AB3}"/>
                </a:ext>
              </a:extLst>
            </p:cNvPr>
            <p:cNvSpPr txBox="1"/>
            <p:nvPr/>
          </p:nvSpPr>
          <p:spPr>
            <a:xfrm>
              <a:off x="5666675" y="3213306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K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5392607-CA4F-4302-81B1-8F08A31A9A49}"/>
                </a:ext>
              </a:extLst>
            </p:cNvPr>
            <p:cNvSpPr txBox="1"/>
            <p:nvPr/>
          </p:nvSpPr>
          <p:spPr>
            <a:xfrm>
              <a:off x="8539446" y="993365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16928F2-DCA9-4BE4-A08F-F3B9A8B066C6}"/>
                </a:ext>
              </a:extLst>
            </p:cNvPr>
            <p:cNvSpPr txBox="1"/>
            <p:nvPr/>
          </p:nvSpPr>
          <p:spPr>
            <a:xfrm>
              <a:off x="5636112" y="891603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4DDE5F3-9B7E-408C-805E-1D206FC07F3A}"/>
                </a:ext>
              </a:extLst>
            </p:cNvPr>
            <p:cNvSpPr txBox="1"/>
            <p:nvPr/>
          </p:nvSpPr>
          <p:spPr>
            <a:xfrm>
              <a:off x="7091596" y="219587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73cm</a:t>
              </a:r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B61674D7-DCCE-4A16-BF88-BE512017250F}"/>
                </a:ext>
              </a:extLst>
            </p:cNvPr>
            <p:cNvSpPr/>
            <p:nvPr/>
          </p:nvSpPr>
          <p:spPr>
            <a:xfrm rot="17931029" flipH="1">
              <a:off x="7578937" y="1031421"/>
              <a:ext cx="765435" cy="847422"/>
            </a:xfrm>
            <a:prstGeom prst="arc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BB1C976-3BEE-4E92-B573-4D4F24E46E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1421" y="1548817"/>
              <a:ext cx="1584792" cy="653863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AEC454E-1660-41F8-BB24-FCA34B7B8E60}"/>
              </a:ext>
            </a:extLst>
          </p:cNvPr>
          <p:cNvGrpSpPr/>
          <p:nvPr/>
        </p:nvGrpSpPr>
        <p:grpSpPr>
          <a:xfrm>
            <a:off x="2793901" y="1203066"/>
            <a:ext cx="471604" cy="369332"/>
            <a:chOff x="1147143" y="4263358"/>
            <a:chExt cx="471604" cy="369332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C22A6E2-72CC-48FA-AB2D-78B8559E19D3}"/>
                </a:ext>
              </a:extLst>
            </p:cNvPr>
            <p:cNvSpPr txBox="1"/>
            <p:nvPr/>
          </p:nvSpPr>
          <p:spPr>
            <a:xfrm>
              <a:off x="1147143" y="4263358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38 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B784EC0-E4F0-45CA-932A-ADA65A74B565}"/>
                </a:ext>
              </a:extLst>
            </p:cNvPr>
            <p:cNvSpPr/>
            <p:nvPr/>
          </p:nvSpPr>
          <p:spPr>
            <a:xfrm>
              <a:off x="1488067" y="4330954"/>
              <a:ext cx="45719" cy="45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3" name="Arc 92">
            <a:extLst>
              <a:ext uri="{FF2B5EF4-FFF2-40B4-BE49-F238E27FC236}">
                <a16:creationId xmlns:a16="http://schemas.microsoft.com/office/drawing/2014/main" id="{4E8C7D2E-FDF6-4C15-AED2-881C1F9B2D77}"/>
              </a:ext>
            </a:extLst>
          </p:cNvPr>
          <p:cNvSpPr/>
          <p:nvPr/>
        </p:nvSpPr>
        <p:spPr>
          <a:xfrm rot="17931029" flipH="1">
            <a:off x="2675495" y="965929"/>
            <a:ext cx="765435" cy="847422"/>
          </a:xfrm>
          <a:prstGeom prst="arc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F5C7BCF-ED04-481C-9FB7-03521AAE3D25}"/>
              </a:ext>
            </a:extLst>
          </p:cNvPr>
          <p:cNvGrpSpPr/>
          <p:nvPr/>
        </p:nvGrpSpPr>
        <p:grpSpPr>
          <a:xfrm>
            <a:off x="6923655" y="1257410"/>
            <a:ext cx="471604" cy="369332"/>
            <a:chOff x="1147143" y="4263358"/>
            <a:chExt cx="471604" cy="369332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2DEE746-BC48-4D8F-972B-11F6BB00834D}"/>
                </a:ext>
              </a:extLst>
            </p:cNvPr>
            <p:cNvSpPr txBox="1"/>
            <p:nvPr/>
          </p:nvSpPr>
          <p:spPr>
            <a:xfrm>
              <a:off x="1147143" y="4263358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38 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4B6054D-ED6F-4ACD-85A6-1E94FA57EAB5}"/>
                </a:ext>
              </a:extLst>
            </p:cNvPr>
            <p:cNvSpPr/>
            <p:nvPr/>
          </p:nvSpPr>
          <p:spPr>
            <a:xfrm>
              <a:off x="1488067" y="4330954"/>
              <a:ext cx="45719" cy="45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9501BB1-2EAD-45DD-9FEB-8F5599AC26C8}"/>
              </a:ext>
            </a:extLst>
          </p:cNvPr>
          <p:cNvSpPr txBox="1"/>
          <p:nvPr/>
        </p:nvSpPr>
        <p:spPr>
          <a:xfrm>
            <a:off x="717144" y="304843"/>
            <a:ext cx="264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Find the length of side MK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060680C-A098-4346-87FC-983DB96B62BE}"/>
                  </a:ext>
                </a:extLst>
              </p:cNvPr>
              <p:cNvSpPr txBox="1"/>
              <p:nvPr/>
            </p:nvSpPr>
            <p:spPr>
              <a:xfrm>
                <a:off x="4764069" y="203135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060680C-A098-4346-87FC-983DB96B6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069" y="2031350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5C40E3B5-61A1-4419-B2E7-8D5422097567}"/>
              </a:ext>
            </a:extLst>
          </p:cNvPr>
          <p:cNvGrpSpPr/>
          <p:nvPr/>
        </p:nvGrpSpPr>
        <p:grpSpPr>
          <a:xfrm>
            <a:off x="3928542" y="5975891"/>
            <a:ext cx="409652" cy="329862"/>
            <a:chOff x="2139566" y="4847554"/>
            <a:chExt cx="409652" cy="329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12F0364-57B4-45E1-B838-C074F481D892}"/>
                    </a:ext>
                  </a:extLst>
                </p:cNvPr>
                <p:cNvSpPr/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8715756-05A8-4B7C-B32A-7898308EC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64F033F-0898-4F27-B815-8D8E5B7607C4}"/>
                </a:ext>
              </a:extLst>
            </p:cNvPr>
            <p:cNvSpPr txBox="1"/>
            <p:nvPr/>
          </p:nvSpPr>
          <p:spPr>
            <a:xfrm>
              <a:off x="2245472" y="4873985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GB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176D236-826B-40B6-93CE-2CB4566CB99C}"/>
              </a:ext>
            </a:extLst>
          </p:cNvPr>
          <p:cNvGrpSpPr/>
          <p:nvPr/>
        </p:nvGrpSpPr>
        <p:grpSpPr>
          <a:xfrm>
            <a:off x="4359870" y="5972087"/>
            <a:ext cx="433132" cy="344922"/>
            <a:chOff x="2844166" y="5078984"/>
            <a:chExt cx="433132" cy="344922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F71C3CD-AA5E-423D-AAE4-A72DB99520DF}"/>
                </a:ext>
              </a:extLst>
            </p:cNvPr>
            <p:cNvSpPr/>
            <p:nvPr/>
          </p:nvSpPr>
          <p:spPr>
            <a:xfrm>
              <a:off x="2859431" y="5078984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D462651-5D82-4976-9033-7A348E6113A8}"/>
                </a:ext>
              </a:extLst>
            </p:cNvPr>
            <p:cNvSpPr txBox="1"/>
            <p:nvPr/>
          </p:nvSpPr>
          <p:spPr>
            <a:xfrm>
              <a:off x="2844166" y="5085352"/>
              <a:ext cx="4331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Sin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69ACA97-78D6-45A6-B973-3546DEDED2CD}"/>
              </a:ext>
            </a:extLst>
          </p:cNvPr>
          <p:cNvGrpSpPr/>
          <p:nvPr/>
        </p:nvGrpSpPr>
        <p:grpSpPr>
          <a:xfrm>
            <a:off x="3025722" y="5975795"/>
            <a:ext cx="409652" cy="369332"/>
            <a:chOff x="3946858" y="5733265"/>
            <a:chExt cx="409652" cy="369332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3E7BFA2-CA03-4DFA-BA4D-7626B1277BDB}"/>
                </a:ext>
              </a:extLst>
            </p:cNvPr>
            <p:cNvSpPr txBox="1"/>
            <p:nvPr/>
          </p:nvSpPr>
          <p:spPr>
            <a:xfrm>
              <a:off x="4084521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6C94BE05-1495-4A43-B40C-3EA453612700}"/>
                </a:ext>
              </a:extLst>
            </p:cNvPr>
            <p:cNvSpPr/>
            <p:nvPr/>
          </p:nvSpPr>
          <p:spPr>
            <a:xfrm>
              <a:off x="3946858" y="573531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6CD0DF3-5D86-4B09-A96F-03AAC40875B4}"/>
              </a:ext>
            </a:extLst>
          </p:cNvPr>
          <p:cNvGrpSpPr/>
          <p:nvPr/>
        </p:nvGrpSpPr>
        <p:grpSpPr>
          <a:xfrm>
            <a:off x="3473704" y="5975795"/>
            <a:ext cx="409652" cy="369332"/>
            <a:chOff x="4434586" y="5733265"/>
            <a:chExt cx="409652" cy="369332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69A6211-1313-4C73-A8FE-F4BD70022ED2}"/>
                </a:ext>
              </a:extLst>
            </p:cNvPr>
            <p:cNvSpPr/>
            <p:nvPr/>
          </p:nvSpPr>
          <p:spPr>
            <a:xfrm>
              <a:off x="4434586" y="57367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EEAC7A7-E200-4074-BFBF-2BBDB5635051}"/>
                </a:ext>
              </a:extLst>
            </p:cNvPr>
            <p:cNvSpPr txBox="1"/>
            <p:nvPr/>
          </p:nvSpPr>
          <p:spPr>
            <a:xfrm>
              <a:off x="4567656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E58EB60-09FE-4AA3-ABC8-6D7A512E9480}"/>
              </a:ext>
            </a:extLst>
          </p:cNvPr>
          <p:cNvGrpSpPr/>
          <p:nvPr/>
        </p:nvGrpSpPr>
        <p:grpSpPr>
          <a:xfrm>
            <a:off x="5195821" y="5965203"/>
            <a:ext cx="409652" cy="369332"/>
            <a:chOff x="4148895" y="5766421"/>
            <a:chExt cx="409652" cy="369332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3679D0E-8C8B-4D78-A85F-B497FDC75E5D}"/>
                </a:ext>
              </a:extLst>
            </p:cNvPr>
            <p:cNvSpPr/>
            <p:nvPr/>
          </p:nvSpPr>
          <p:spPr>
            <a:xfrm>
              <a:off x="4148895" y="5773348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5B4CF25-1EC2-4FB7-AEC8-76CB2A45BD2F}"/>
                </a:ext>
              </a:extLst>
            </p:cNvPr>
            <p:cNvSpPr txBox="1"/>
            <p:nvPr/>
          </p:nvSpPr>
          <p:spPr>
            <a:xfrm>
              <a:off x="4202154" y="576642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0A17287-C506-4B21-BFFD-205BF3401C53}"/>
              </a:ext>
            </a:extLst>
          </p:cNvPr>
          <p:cNvGrpSpPr/>
          <p:nvPr/>
        </p:nvGrpSpPr>
        <p:grpSpPr>
          <a:xfrm>
            <a:off x="5649391" y="5965062"/>
            <a:ext cx="425438" cy="369332"/>
            <a:chOff x="4602465" y="5766280"/>
            <a:chExt cx="425438" cy="369332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E50CB46-A402-420B-AA5E-5B546B84636C}"/>
                </a:ext>
              </a:extLst>
            </p:cNvPr>
            <p:cNvSpPr/>
            <p:nvPr/>
          </p:nvSpPr>
          <p:spPr>
            <a:xfrm>
              <a:off x="4602465" y="5778419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7742253D-46BC-4EFE-B343-F528B19486D9}"/>
                    </a:ext>
                  </a:extLst>
                </p:cNvPr>
                <p:cNvSpPr txBox="1"/>
                <p:nvPr/>
              </p:nvSpPr>
              <p:spPr>
                <a:xfrm>
                  <a:off x="4617213" y="5766280"/>
                  <a:ext cx="4106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22903E4-9E4E-4892-BA50-1789443B14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7213" y="5766280"/>
                  <a:ext cx="410690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427B473-EC44-43A4-9802-58D70A107A9F}"/>
              </a:ext>
            </a:extLst>
          </p:cNvPr>
          <p:cNvGrpSpPr/>
          <p:nvPr/>
        </p:nvGrpSpPr>
        <p:grpSpPr>
          <a:xfrm>
            <a:off x="4823091" y="5964917"/>
            <a:ext cx="334018" cy="369332"/>
            <a:chOff x="4425875" y="3630928"/>
            <a:chExt cx="334018" cy="369332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46A75E9-F2C6-4717-A492-D26F2360EC4A}"/>
                </a:ext>
              </a:extLst>
            </p:cNvPr>
            <p:cNvSpPr txBox="1"/>
            <p:nvPr/>
          </p:nvSpPr>
          <p:spPr>
            <a:xfrm>
              <a:off x="4521540" y="3630928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92383DA-D94C-4D9B-9F33-FF1E05561D2A}"/>
                </a:ext>
              </a:extLst>
            </p:cNvPr>
            <p:cNvSpPr/>
            <p:nvPr/>
          </p:nvSpPr>
          <p:spPr>
            <a:xfrm>
              <a:off x="4425875" y="3639778"/>
              <a:ext cx="334018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31686B49-7BBA-409E-87D4-20E74821626E}"/>
              </a:ext>
            </a:extLst>
          </p:cNvPr>
          <p:cNvCxnSpPr>
            <a:cxnSpLocks/>
          </p:cNvCxnSpPr>
          <p:nvPr/>
        </p:nvCxnSpPr>
        <p:spPr>
          <a:xfrm flipH="1">
            <a:off x="4518841" y="5471456"/>
            <a:ext cx="3001821" cy="398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D66D7521-2668-446A-9FD4-C6BD41311E24}"/>
              </a:ext>
            </a:extLst>
          </p:cNvPr>
          <p:cNvSpPr txBox="1"/>
          <p:nvPr/>
        </p:nvSpPr>
        <p:spPr>
          <a:xfrm rot="21178581">
            <a:off x="5523653" y="5296637"/>
            <a:ext cx="138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FEAA28C5-E755-46F9-A264-0E85C0B89B1F}"/>
                  </a:ext>
                </a:extLst>
              </p:cNvPr>
              <p:cNvSpPr txBox="1"/>
              <p:nvPr/>
            </p:nvSpPr>
            <p:spPr>
              <a:xfrm>
                <a:off x="7464286" y="3578798"/>
                <a:ext cx="94577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FEAA28C5-E755-46F9-A264-0E85C0B89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286" y="3578798"/>
                <a:ext cx="945772" cy="5186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55DE83CC-3B08-488B-82C7-FEE48DCEBCD3}"/>
                  </a:ext>
                </a:extLst>
              </p:cNvPr>
              <p:cNvSpPr txBox="1"/>
              <p:nvPr/>
            </p:nvSpPr>
            <p:spPr>
              <a:xfrm>
                <a:off x="7321882" y="4460067"/>
                <a:ext cx="117339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38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73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55DE83CC-3B08-488B-82C7-FEE48DCEB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882" y="4460067"/>
                <a:ext cx="1173398" cy="5203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972F867-CEB1-41AF-96DC-582A96DD4EA1}"/>
                  </a:ext>
                </a:extLst>
              </p:cNvPr>
              <p:cNvSpPr txBox="1"/>
              <p:nvPr/>
            </p:nvSpPr>
            <p:spPr>
              <a:xfrm>
                <a:off x="9567368" y="3613383"/>
                <a:ext cx="21613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Now substitute 38 for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GB" sz="1600" dirty="0"/>
              </a:p>
              <a:p>
                <a:r>
                  <a:rPr lang="en-GB" sz="1600" dirty="0"/>
                  <a:t>and 73 for H</a:t>
                </a: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972F867-CEB1-41AF-96DC-582A96DD4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7368" y="3613383"/>
                <a:ext cx="2161361" cy="584775"/>
              </a:xfrm>
              <a:prstGeom prst="rect">
                <a:avLst/>
              </a:prstGeom>
              <a:blipFill>
                <a:blip r:embed="rId12"/>
                <a:stretch>
                  <a:fillRect l="-1408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TextBox 127">
            <a:extLst>
              <a:ext uri="{FF2B5EF4-FFF2-40B4-BE49-F238E27FC236}">
                <a16:creationId xmlns:a16="http://schemas.microsoft.com/office/drawing/2014/main" id="{9CB569EE-B5FC-4B7A-B41A-CC10D913522B}"/>
              </a:ext>
            </a:extLst>
          </p:cNvPr>
          <p:cNvSpPr txBox="1"/>
          <p:nvPr/>
        </p:nvSpPr>
        <p:spPr>
          <a:xfrm>
            <a:off x="9575232" y="4547852"/>
            <a:ext cx="200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multiply by 73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40DF4955-BFBE-46F3-8B83-5B0D73DEE5D2}"/>
                  </a:ext>
                </a:extLst>
              </p:cNvPr>
              <p:cNvSpPr txBox="1"/>
              <p:nvPr/>
            </p:nvSpPr>
            <p:spPr>
              <a:xfrm>
                <a:off x="7788476" y="5316691"/>
                <a:ext cx="15917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=73×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40DF4955-BFBE-46F3-8B83-5B0D73DEE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476" y="5316691"/>
                <a:ext cx="1591782" cy="276999"/>
              </a:xfrm>
              <a:prstGeom prst="rect">
                <a:avLst/>
              </a:prstGeom>
              <a:blipFill>
                <a:blip r:embed="rId13"/>
                <a:stretch>
                  <a:fillRect l="-3448" r="-3065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>
            <a:extLst>
              <a:ext uri="{FF2B5EF4-FFF2-40B4-BE49-F238E27FC236}">
                <a16:creationId xmlns:a16="http://schemas.microsoft.com/office/drawing/2014/main" id="{0F97CFDE-32EC-4C0D-A1A6-EBE47CA55A9D}"/>
              </a:ext>
            </a:extLst>
          </p:cNvPr>
          <p:cNvSpPr txBox="1"/>
          <p:nvPr/>
        </p:nvSpPr>
        <p:spPr>
          <a:xfrm>
            <a:off x="9570473" y="5285027"/>
            <a:ext cx="1715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Now type this into</a:t>
            </a:r>
          </a:p>
          <a:p>
            <a:r>
              <a:rPr lang="en-GB" sz="1600" dirty="0"/>
              <a:t>Your calculator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7C65E49-D182-4010-9D29-E4A15CAF99CB}"/>
                  </a:ext>
                </a:extLst>
              </p:cNvPr>
              <p:cNvSpPr txBox="1"/>
              <p:nvPr/>
            </p:nvSpPr>
            <p:spPr>
              <a:xfrm>
                <a:off x="7812668" y="5975673"/>
                <a:ext cx="13593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𝟒𝟒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7C65E49-D182-4010-9D29-E4A15CAF9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668" y="5975673"/>
                <a:ext cx="1359346" cy="276999"/>
              </a:xfrm>
              <a:prstGeom prst="rect">
                <a:avLst/>
              </a:prstGeom>
              <a:blipFill>
                <a:blip r:embed="rId14"/>
                <a:stretch>
                  <a:fillRect l="-2242" r="-2242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66A3EED-0B4C-4F13-9E85-50BC205CDA88}"/>
              </a:ext>
            </a:extLst>
          </p:cNvPr>
          <p:cNvCxnSpPr/>
          <p:nvPr/>
        </p:nvCxnSpPr>
        <p:spPr>
          <a:xfrm>
            <a:off x="7812668" y="6265924"/>
            <a:ext cx="13593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D95F3A09-416A-444E-B8A6-0B30B205CEBF}"/>
              </a:ext>
            </a:extLst>
          </p:cNvPr>
          <p:cNvCxnSpPr>
            <a:cxnSpLocks/>
          </p:cNvCxnSpPr>
          <p:nvPr/>
        </p:nvCxnSpPr>
        <p:spPr>
          <a:xfrm>
            <a:off x="6425486" y="6157393"/>
            <a:ext cx="8617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BBDBFA0-9283-43AF-A695-0E9803923ACE}"/>
                  </a:ext>
                </a:extLst>
              </p:cNvPr>
              <p:cNvSpPr txBox="1"/>
              <p:nvPr/>
            </p:nvSpPr>
            <p:spPr>
              <a:xfrm>
                <a:off x="4024892" y="6013959"/>
                <a:ext cx="2180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BBDBFA0-9283-43AF-A695-0E9803923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892" y="6013959"/>
                <a:ext cx="218008" cy="276999"/>
              </a:xfrm>
              <a:prstGeom prst="rect">
                <a:avLst/>
              </a:prstGeom>
              <a:blipFill>
                <a:blip r:embed="rId15"/>
                <a:stretch>
                  <a:fillRect l="-19444" r="-16667" b="-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Oval 134">
            <a:extLst>
              <a:ext uri="{FF2B5EF4-FFF2-40B4-BE49-F238E27FC236}">
                <a16:creationId xmlns:a16="http://schemas.microsoft.com/office/drawing/2014/main" id="{9E448B70-C8C9-401C-92DC-E2C87BF21B51}"/>
              </a:ext>
            </a:extLst>
          </p:cNvPr>
          <p:cNvSpPr/>
          <p:nvPr/>
        </p:nvSpPr>
        <p:spPr>
          <a:xfrm>
            <a:off x="8400884" y="1487462"/>
            <a:ext cx="897579" cy="897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C1C6CA5-0FB6-476F-9F4A-DF700360FC92}"/>
              </a:ext>
            </a:extLst>
          </p:cNvPr>
          <p:cNvSpPr txBox="1"/>
          <p:nvPr/>
        </p:nvSpPr>
        <p:spPr>
          <a:xfrm>
            <a:off x="8443808" y="1743711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    CAH   TOA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6CEC213-55B4-41B0-BF28-E4BB102240EF}"/>
              </a:ext>
            </a:extLst>
          </p:cNvPr>
          <p:cNvSpPr txBox="1"/>
          <p:nvPr/>
        </p:nvSpPr>
        <p:spPr>
          <a:xfrm>
            <a:off x="8140930" y="2587070"/>
            <a:ext cx="342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want the one that has O and H</a:t>
            </a:r>
          </a:p>
          <a:p>
            <a:r>
              <a:rPr lang="en-GB" dirty="0"/>
              <a:t>So we are going to use </a:t>
            </a:r>
            <a:r>
              <a:rPr lang="en-GB" b="1" dirty="0"/>
              <a:t>Sine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5E062B8-A7E7-405D-8AA7-A1E124E10C1B}"/>
              </a:ext>
            </a:extLst>
          </p:cNvPr>
          <p:cNvGrpSpPr/>
          <p:nvPr/>
        </p:nvGrpSpPr>
        <p:grpSpPr>
          <a:xfrm>
            <a:off x="9009277" y="1659633"/>
            <a:ext cx="133734" cy="186733"/>
            <a:chOff x="6037514" y="5274365"/>
            <a:chExt cx="192220" cy="30480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3E69452-C8B3-4088-9BD1-B406273481FF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0B7622CE-2132-41DA-BB06-55F938125E4D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FC83FA3A-62B2-48EE-BF2B-8330E1A0611F}"/>
              </a:ext>
            </a:extLst>
          </p:cNvPr>
          <p:cNvGrpSpPr/>
          <p:nvPr/>
        </p:nvGrpSpPr>
        <p:grpSpPr>
          <a:xfrm>
            <a:off x="10579589" y="1653038"/>
            <a:ext cx="133734" cy="186733"/>
            <a:chOff x="6037514" y="5274365"/>
            <a:chExt cx="192220" cy="304800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6B691197-7299-4BBC-8CE0-5C52EF67FF28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0461E0A-C726-42AA-9D5A-660115697812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1E7BDDE6-6181-4EF3-A928-AFEC46666D4F}"/>
              </a:ext>
            </a:extLst>
          </p:cNvPr>
          <p:cNvSpPr txBox="1"/>
          <p:nvPr/>
        </p:nvSpPr>
        <p:spPr>
          <a:xfrm>
            <a:off x="8081632" y="330912"/>
            <a:ext cx="3365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Write out SOH  CAH  TOA  and tick off </a:t>
            </a:r>
          </a:p>
          <a:p>
            <a:r>
              <a:rPr lang="en-GB" sz="1600" dirty="0"/>
              <a:t>and the side we know and the side we</a:t>
            </a:r>
          </a:p>
          <a:p>
            <a:r>
              <a:rPr lang="en-GB" sz="1600" dirty="0"/>
              <a:t>are trying to find.  So here, </a:t>
            </a:r>
            <a:r>
              <a:rPr lang="en-GB" sz="1600" dirty="0">
                <a:solidFill>
                  <a:srgbClr val="FF0000"/>
                </a:solidFill>
              </a:rPr>
              <a:t>O and H.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0268E9A-F014-4347-98EA-EF6A974227E8}"/>
              </a:ext>
            </a:extLst>
          </p:cNvPr>
          <p:cNvGrpSpPr/>
          <p:nvPr/>
        </p:nvGrpSpPr>
        <p:grpSpPr>
          <a:xfrm>
            <a:off x="8762462" y="1639787"/>
            <a:ext cx="133734" cy="186733"/>
            <a:chOff x="6037514" y="5274365"/>
            <a:chExt cx="192220" cy="304800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4B57C47-F914-4C57-A860-AF02BA1CE64A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FFD1050-4A50-452D-A326-EF278A1E4C68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673AC8E-AEE8-44D1-AA5F-B5D9F9C4CC27}"/>
              </a:ext>
            </a:extLst>
          </p:cNvPr>
          <p:cNvGrpSpPr/>
          <p:nvPr/>
        </p:nvGrpSpPr>
        <p:grpSpPr>
          <a:xfrm>
            <a:off x="9937088" y="1650344"/>
            <a:ext cx="133734" cy="186733"/>
            <a:chOff x="6037514" y="5274365"/>
            <a:chExt cx="192220" cy="304800"/>
          </a:xfrm>
        </p:grpSpPr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4FBEB81D-501E-431C-8876-949F01AAD1FC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E8C19AC-8BAE-4B97-9DCD-A95C9568B231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05A203-C672-477D-A879-AB77D7EAA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92820" y="4097402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DD16CA47-4CA5-44D4-968B-28D9EDB7BB16}"/>
              </a:ext>
            </a:extLst>
          </p:cNvPr>
          <p:cNvSpPr txBox="1"/>
          <p:nvPr/>
        </p:nvSpPr>
        <p:spPr>
          <a:xfrm>
            <a:off x="1753084" y="4718856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89383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8C214A4-2271-46EB-87D4-33929895C6D8}"/>
              </a:ext>
            </a:extLst>
          </p:cNvPr>
          <p:cNvSpPr/>
          <p:nvPr/>
        </p:nvSpPr>
        <p:spPr>
          <a:xfrm>
            <a:off x="3962400" y="490331"/>
            <a:ext cx="4704516" cy="1049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95560E-0587-49B7-B1FF-D9519FA7CC7A}"/>
              </a:ext>
            </a:extLst>
          </p:cNvPr>
          <p:cNvSpPr/>
          <p:nvPr/>
        </p:nvSpPr>
        <p:spPr>
          <a:xfrm>
            <a:off x="3217325" y="2868786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69EE86-B1DD-471D-894D-EBF213666D3C}"/>
              </a:ext>
            </a:extLst>
          </p:cNvPr>
          <p:cNvSpPr/>
          <p:nvPr/>
        </p:nvSpPr>
        <p:spPr>
          <a:xfrm>
            <a:off x="6103334" y="2868786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3C43A5-6D52-4589-A86D-25E767EE2898}"/>
              </a:ext>
            </a:extLst>
          </p:cNvPr>
          <p:cNvSpPr/>
          <p:nvPr/>
        </p:nvSpPr>
        <p:spPr>
          <a:xfrm>
            <a:off x="9087049" y="2868787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918DE7-01E2-465D-8845-A47951451A63}"/>
                  </a:ext>
                </a:extLst>
              </p:cNvPr>
              <p:cNvSpPr txBox="1"/>
              <p:nvPr/>
            </p:nvSpPr>
            <p:spPr>
              <a:xfrm>
                <a:off x="1815548" y="2925421"/>
                <a:ext cx="200644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918DE7-01E2-465D-8845-A47951451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548" y="2925421"/>
                <a:ext cx="2006447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96EBDF-A56D-451F-A487-AA8E016B1B48}"/>
                  </a:ext>
                </a:extLst>
              </p:cNvPr>
              <p:cNvSpPr txBox="1"/>
              <p:nvPr/>
            </p:nvSpPr>
            <p:spPr>
              <a:xfrm>
                <a:off x="4631635" y="2925421"/>
                <a:ext cx="2075376" cy="9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67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96EBDF-A56D-451F-A487-AA8E016B1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635" y="2925421"/>
                <a:ext cx="2075376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45CD84-9AD6-40CA-92D7-20EE38119EC9}"/>
                  </a:ext>
                </a:extLst>
              </p:cNvPr>
              <p:cNvSpPr txBox="1"/>
              <p:nvPr/>
            </p:nvSpPr>
            <p:spPr>
              <a:xfrm>
                <a:off x="7580245" y="2925420"/>
                <a:ext cx="2117054" cy="9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82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43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45CD84-9AD6-40CA-92D7-20EE38119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245" y="2925420"/>
                <a:ext cx="2117054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D1847FE3-B999-4702-9FBE-71FABF56F230}"/>
              </a:ext>
            </a:extLst>
          </p:cNvPr>
          <p:cNvGrpSpPr/>
          <p:nvPr/>
        </p:nvGrpSpPr>
        <p:grpSpPr>
          <a:xfrm>
            <a:off x="3738102" y="1795546"/>
            <a:ext cx="5133710" cy="1073240"/>
            <a:chOff x="3738102" y="1669774"/>
            <a:chExt cx="5133710" cy="1464051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AD2B485-5737-47C9-9346-8F256ABBEC5D}"/>
                </a:ext>
              </a:extLst>
            </p:cNvPr>
            <p:cNvCxnSpPr/>
            <p:nvPr/>
          </p:nvCxnSpPr>
          <p:spPr>
            <a:xfrm>
              <a:off x="6363722" y="1669774"/>
              <a:ext cx="0" cy="12615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271C114-0D85-4276-A4C2-0BCC5034E6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8102" y="1669774"/>
              <a:ext cx="2625620" cy="1464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F9C0A99-5456-4184-91BF-F3E6D6113793}"/>
                </a:ext>
              </a:extLst>
            </p:cNvPr>
            <p:cNvCxnSpPr>
              <a:cxnSpLocks/>
            </p:cNvCxnSpPr>
            <p:nvPr/>
          </p:nvCxnSpPr>
          <p:spPr>
            <a:xfrm>
              <a:off x="6363722" y="1669774"/>
              <a:ext cx="2508090" cy="1464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BDC24BF-C0C8-4793-972B-07D9856C41D4}"/>
              </a:ext>
            </a:extLst>
          </p:cNvPr>
          <p:cNvSpPr txBox="1"/>
          <p:nvPr/>
        </p:nvSpPr>
        <p:spPr>
          <a:xfrm>
            <a:off x="4209639" y="646758"/>
            <a:ext cx="4308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</a:rPr>
              <a:t>For these problems you will be finding </a:t>
            </a: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the side which is on top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0B7D-FDB0-482B-8D82-162CBB41E1E6}"/>
                  </a:ext>
                </a:extLst>
              </p:cNvPr>
              <p:cNvSpPr txBox="1"/>
              <p:nvPr/>
            </p:nvSpPr>
            <p:spPr>
              <a:xfrm>
                <a:off x="6716538" y="4361794"/>
                <a:ext cx="914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by 67</a:t>
                </a:r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0B7D-FDB0-482B-8D82-162CBB41E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538" y="4361794"/>
                <a:ext cx="914481" cy="369332"/>
              </a:xfrm>
              <a:prstGeom prst="rect">
                <a:avLst/>
              </a:prstGeom>
              <a:blipFill>
                <a:blip r:embed="rId7"/>
                <a:stretch>
                  <a:fillRect t="-10000" r="-4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F0A61D-7412-4ADC-BB27-E12D49050983}"/>
                  </a:ext>
                </a:extLst>
              </p:cNvPr>
              <p:cNvSpPr txBox="1"/>
              <p:nvPr/>
            </p:nvSpPr>
            <p:spPr>
              <a:xfrm>
                <a:off x="5524716" y="5120159"/>
                <a:ext cx="19960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=67×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39</m:t>
                      </m:r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F0A61D-7412-4ADC-BB27-E12D49050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716" y="5120159"/>
                <a:ext cx="199605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C26FC4F-5AAD-4F7B-B097-BC997DA9A0A5}"/>
                  </a:ext>
                </a:extLst>
              </p:cNvPr>
              <p:cNvSpPr txBox="1"/>
              <p:nvPr/>
            </p:nvSpPr>
            <p:spPr>
              <a:xfrm>
                <a:off x="5012921" y="4237770"/>
                <a:ext cx="1539011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l-GR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67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C26FC4F-5AAD-4F7B-B097-BC997DA9A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921" y="4237770"/>
                <a:ext cx="1539011" cy="6705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37A8356F-B489-4DFF-992F-4647FAC3E61B}"/>
              </a:ext>
            </a:extLst>
          </p:cNvPr>
          <p:cNvSpPr txBox="1"/>
          <p:nvPr/>
        </p:nvSpPr>
        <p:spPr>
          <a:xfrm>
            <a:off x="3399467" y="4386251"/>
            <a:ext cx="1463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For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96EC4D9-EF14-4F41-9CE8-67DCA9555673}"/>
                  </a:ext>
                </a:extLst>
              </p:cNvPr>
              <p:cNvSpPr txBox="1"/>
              <p:nvPr/>
            </p:nvSpPr>
            <p:spPr>
              <a:xfrm>
                <a:off x="5524716" y="5709247"/>
                <a:ext cx="16015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=52.1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96EC4D9-EF14-4F41-9CE8-67DCA9555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716" y="5709247"/>
                <a:ext cx="1601529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1CE115-5828-4C60-BF06-E85884B1E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5548" y="4560676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4EF967-ACFE-4541-9549-5A84F07BC4BE}"/>
              </a:ext>
            </a:extLst>
          </p:cNvPr>
          <p:cNvSpPr txBox="1"/>
          <p:nvPr/>
        </p:nvSpPr>
        <p:spPr>
          <a:xfrm>
            <a:off x="1672533" y="5186027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FCD998-C310-4BB3-B099-E4787981966A}"/>
              </a:ext>
            </a:extLst>
          </p:cNvPr>
          <p:cNvCxnSpPr/>
          <p:nvPr/>
        </p:nvCxnSpPr>
        <p:spPr>
          <a:xfrm>
            <a:off x="5618922" y="6109357"/>
            <a:ext cx="13914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94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611</Words>
  <Application>Microsoft Office PowerPoint</Application>
  <PresentationFormat>Widescreen</PresentationFormat>
  <Paragraphs>178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Trigonometry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Trigonometry</dc:title>
  <dc:creator>P Cantrell - Maths Teacher</dc:creator>
  <cp:lastModifiedBy>P Cantrell - Maths Teacher</cp:lastModifiedBy>
  <cp:revision>90</cp:revision>
  <dcterms:created xsi:type="dcterms:W3CDTF">2020-05-24T17:16:04Z</dcterms:created>
  <dcterms:modified xsi:type="dcterms:W3CDTF">2020-06-02T19:03:56Z</dcterms:modified>
</cp:coreProperties>
</file>