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8" r:id="rId6"/>
    <p:sldId id="269" r:id="rId7"/>
    <p:sldId id="267" r:id="rId8"/>
    <p:sldId id="266" r:id="rId9"/>
    <p:sldId id="260" r:id="rId10"/>
    <p:sldId id="261" r:id="rId11"/>
    <p:sldId id="262" r:id="rId12"/>
    <p:sldId id="263" r:id="rId13"/>
    <p:sldId id="26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AEA"/>
    <a:srgbClr val="FCFE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11E6A-BC46-458B-94A9-BCF65A145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98ADAE-9E67-485D-9273-2DEE3D6FDD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89710-81CB-4C59-8958-F0298CA18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A6115-1F1A-4F6E-B8B3-110883AD295A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82040-3BD5-474C-B328-B2CD02B55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FE42C-41E3-4D95-94AB-CBFF5C4DA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35CDF-FFD4-4490-93E2-406313B72D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085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737C0-109C-4F8E-B39B-D53945985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B19716-7991-4766-96FB-D2C5834A27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623CC-C4C0-4013-A0AA-6583C8C26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A6115-1F1A-4F6E-B8B3-110883AD295A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75B4C-2367-46FC-90DF-0B73C509E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2F976-18F2-4592-87F1-751257AD1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35CDF-FFD4-4490-93E2-406313B72D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3149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610303-0FF4-48D9-93D1-D18B18899C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026B6A-5D14-4926-A18A-3574C0C3E9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93203-5A05-49B9-B9A1-C479AD388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A6115-1F1A-4F6E-B8B3-110883AD295A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F9F4E-BF4D-4962-9D55-722292825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54674-4689-4925-A7BC-54C4668C2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35CDF-FFD4-4490-93E2-406313B72D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3065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60ACC-79F3-4E8B-ACCB-77982C0B8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25E28-042A-41F5-81BC-8E5D5CD64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A5605-DBB8-4040-9AC1-B7DA1A1B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A6115-1F1A-4F6E-B8B3-110883AD295A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00663-2E0E-4979-B0A5-5DCA92C84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015A0-A615-4004-84E0-F990CFD0A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35CDF-FFD4-4490-93E2-406313B72D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7804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AB7A8-92A5-4F3C-9B06-67D4F4B2D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04CDE5-7B36-45C4-AD38-0D75297859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252E6-10E5-469C-9C0C-DE5F49FC6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A6115-1F1A-4F6E-B8B3-110883AD295A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E7D5F-4F57-4EE9-B38F-F2FD2FA6C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1A1DF-FD86-4751-9C83-B4B36AA43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35CDF-FFD4-4490-93E2-406313B72D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318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6B9B5-EE24-4E31-AB93-444B8C471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45966-CE6F-4B06-BF54-C4ADC1B286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1E30D2-2F02-4F08-BC5D-98A371ACC7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E33A6A-CB9B-47AC-AF94-E720D80C3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A6115-1F1A-4F6E-B8B3-110883AD295A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EF8BD3-EF3C-4DDF-8747-00FC18802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1AB2E0-D451-4BBA-AA26-29845241A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35CDF-FFD4-4490-93E2-406313B72D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8794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CDA6D-2147-4A2E-AF7F-0738162EA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56C3C-A790-4DF2-BC78-EE512603E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BBCF26-0AAB-459F-9F64-F8D86EF87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8AF10C-371E-41CF-99C3-CAE1ADDFE2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271CC3-9F9D-482F-B004-8CB5B00454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053DDF-F2FF-4BDE-AD5D-CF7C3E83B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A6115-1F1A-4F6E-B8B3-110883AD295A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8EA1AC-01A7-40CB-A44B-FECD0A981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41ADFA-9D16-47C5-8E27-16DEAACE7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35CDF-FFD4-4490-93E2-406313B72D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586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D9CCA-AF06-4974-A1C3-6084BE600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386F5D-1A2C-4660-8A91-B057AB30D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A6115-1F1A-4F6E-B8B3-110883AD295A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D39F1E-A687-4EA6-8094-BF94DCE15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D93E59-075E-49FA-8253-171394354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35CDF-FFD4-4490-93E2-406313B72D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080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801FBE-BE6A-4CF2-9105-D9F5867BE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A6115-1F1A-4F6E-B8B3-110883AD295A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297CD1-F123-48DC-8A12-07C585B3E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096392-A34F-415A-9300-6D40DEDF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35CDF-FFD4-4490-93E2-406313B72D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6314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B822B-213D-431E-BFDA-1A3DEA126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C8AE1-5893-4016-B5F6-864C5A394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64D20A-4DEA-471E-A736-F4712A3F8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E17874-9F8C-4518-92DF-5DD46F25A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A6115-1F1A-4F6E-B8B3-110883AD295A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155E0-A85B-42E9-9371-4589F97BA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24AA06-AE69-43C6-9106-5E429912D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35CDF-FFD4-4490-93E2-406313B72D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661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134E2-1FFA-49E9-AB9F-B3872D40F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ADEB59-ECBD-4780-BF2E-AC34B49420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0DDB57-2D55-4C6D-BE79-F230152DCE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EDA41B-D596-4AAB-BAAE-30207D71B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A6115-1F1A-4F6E-B8B3-110883AD295A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0CAEA-8E87-4E81-B1CF-FAF8F2BBC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5B5002-7D65-4D26-B86B-C3A2AA5D2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35CDF-FFD4-4490-93E2-406313B72D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346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9E8948-E6E1-4727-8DD8-FDFDD9A39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60A4E2-4FF0-4F36-835F-E26B6C72B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95465-5EDF-471D-813B-7939F66FEE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A6115-1F1A-4F6E-B8B3-110883AD295A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4749AB-468B-48D1-92FA-70DEF711A5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91566-AA51-4D5E-BE6F-8F0F745A41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35CDF-FFD4-4490-93E2-406313B72D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660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1.png"/><Relationship Id="rId5" Type="http://schemas.openxmlformats.org/officeDocument/2006/relationships/image" Target="../media/image100.png"/><Relationship Id="rId4" Type="http://schemas.openxmlformats.org/officeDocument/2006/relationships/image" Target="../media/image9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40.png"/><Relationship Id="rId5" Type="http://schemas.openxmlformats.org/officeDocument/2006/relationships/image" Target="../media/image130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0.png"/><Relationship Id="rId12" Type="http://schemas.openxmlformats.org/officeDocument/2006/relationships/image" Target="../media/image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70.png"/><Relationship Id="rId11" Type="http://schemas.openxmlformats.org/officeDocument/2006/relationships/image" Target="../media/image22.png"/><Relationship Id="rId5" Type="http://schemas.openxmlformats.org/officeDocument/2006/relationships/image" Target="../media/image160.png"/><Relationship Id="rId10" Type="http://schemas.openxmlformats.org/officeDocument/2006/relationships/image" Target="../media/image21.png"/><Relationship Id="rId4" Type="http://schemas.openxmlformats.org/officeDocument/2006/relationships/image" Target="../media/image150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20.png"/><Relationship Id="rId11" Type="http://schemas.openxmlformats.org/officeDocument/2006/relationships/image" Target="../media/image1.png"/><Relationship Id="rId5" Type="http://schemas.openxmlformats.org/officeDocument/2006/relationships/image" Target="../media/image210.png"/><Relationship Id="rId10" Type="http://schemas.openxmlformats.org/officeDocument/2006/relationships/image" Target="../media/image26.png"/><Relationship Id="rId4" Type="http://schemas.openxmlformats.org/officeDocument/2006/relationships/image" Target="../media/image200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1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../clipboard/media/image1.png"/><Relationship Id="rId12" Type="http://schemas.openxmlformats.org/officeDocument/2006/relationships/image" Target="../media/image1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1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../clipboard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../clipboard/media/image4.png"/><Relationship Id="rId12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../clipboard/media/image3.png"/><Relationship Id="rId11" Type="http://schemas.openxmlformats.org/officeDocument/2006/relationships/image" Target="../../clipboard/media/image8.png"/><Relationship Id="rId5" Type="http://schemas.openxmlformats.org/officeDocument/2006/relationships/image" Target="../../clipboard/media/image2.png"/><Relationship Id="rId10" Type="http://schemas.openxmlformats.org/officeDocument/2006/relationships/image" Target="../../clipboard/media/image7.png"/><Relationship Id="rId4" Type="http://schemas.openxmlformats.org/officeDocument/2006/relationships/image" Target="../../clipboard/media/image11.png"/><Relationship Id="rId9" Type="http://schemas.openxmlformats.org/officeDocument/2006/relationships/image" Target="../../clipboard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../clipboard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../clipboard/media/image40.png"/><Relationship Id="rId12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../clipboard/media/image30.png"/><Relationship Id="rId11" Type="http://schemas.openxmlformats.org/officeDocument/2006/relationships/image" Target="../../clipboard/media/image80.png"/><Relationship Id="rId5" Type="http://schemas.openxmlformats.org/officeDocument/2006/relationships/image" Target="../../clipboard/media/image20.png"/><Relationship Id="rId10" Type="http://schemas.openxmlformats.org/officeDocument/2006/relationships/image" Target="../../clipboard/media/image70.png"/><Relationship Id="rId4" Type="http://schemas.openxmlformats.org/officeDocument/2006/relationships/image" Target="../../clipboard/media/image10.png"/><Relationship Id="rId9" Type="http://schemas.openxmlformats.org/officeDocument/2006/relationships/image" Target="../../clipboard/media/image6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F01392-E8A5-4F45-B9FD-5C91FD98B125}"/>
              </a:ext>
            </a:extLst>
          </p:cNvPr>
          <p:cNvSpPr/>
          <p:nvPr/>
        </p:nvSpPr>
        <p:spPr>
          <a:xfrm>
            <a:off x="1941444" y="1572935"/>
            <a:ext cx="8229600" cy="14353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9786DD-0170-4051-960C-6391C27636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4244" y="247718"/>
            <a:ext cx="9144000" cy="2387600"/>
          </a:xfrm>
        </p:spPr>
        <p:txBody>
          <a:bodyPr>
            <a:normAutofit/>
          </a:bodyPr>
          <a:lstStyle/>
          <a:p>
            <a:r>
              <a:rPr lang="en-GB" sz="4000" dirty="0"/>
              <a:t>Area of a non right angled triangle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823BA95-4207-45C1-AA65-E1B36D1431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25009" y="3849759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2ADB5D-CE7F-4BFD-9524-5403BF25F45E}"/>
              </a:ext>
            </a:extLst>
          </p:cNvPr>
          <p:cNvSpPr txBox="1"/>
          <p:nvPr/>
        </p:nvSpPr>
        <p:spPr>
          <a:xfrm>
            <a:off x="5592417" y="4059249"/>
            <a:ext cx="3019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Click here to listen to audio</a:t>
            </a:r>
          </a:p>
        </p:txBody>
      </p:sp>
    </p:spTree>
    <p:extLst>
      <p:ext uri="{BB962C8B-B14F-4D97-AF65-F5344CB8AC3E}">
        <p14:creationId xmlns:p14="http://schemas.microsoft.com/office/powerpoint/2010/main" val="3681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val 38">
            <a:extLst>
              <a:ext uri="{FF2B5EF4-FFF2-40B4-BE49-F238E27FC236}">
                <a16:creationId xmlns:a16="http://schemas.microsoft.com/office/drawing/2014/main" id="{28DF6B71-A21A-4FD1-B89D-53F9551E6CA0}"/>
              </a:ext>
            </a:extLst>
          </p:cNvPr>
          <p:cNvSpPr/>
          <p:nvPr/>
        </p:nvSpPr>
        <p:spPr>
          <a:xfrm>
            <a:off x="1427302" y="4176536"/>
            <a:ext cx="664509" cy="66450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07A8CB4-4D9A-4DA1-9BB7-927EA3DFF62F}"/>
              </a:ext>
            </a:extLst>
          </p:cNvPr>
          <p:cNvSpPr/>
          <p:nvPr/>
        </p:nvSpPr>
        <p:spPr>
          <a:xfrm>
            <a:off x="2279983" y="4911010"/>
            <a:ext cx="664509" cy="66450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0EF99B2-2435-4119-A447-AA560A0841DF}"/>
              </a:ext>
            </a:extLst>
          </p:cNvPr>
          <p:cNvSpPr/>
          <p:nvPr/>
        </p:nvSpPr>
        <p:spPr>
          <a:xfrm>
            <a:off x="1519247" y="2648131"/>
            <a:ext cx="664509" cy="66450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08A6CC2-44E1-4426-9AA3-95A3FAE19752}"/>
              </a:ext>
            </a:extLst>
          </p:cNvPr>
          <p:cNvGrpSpPr/>
          <p:nvPr/>
        </p:nvGrpSpPr>
        <p:grpSpPr>
          <a:xfrm>
            <a:off x="890382" y="971731"/>
            <a:ext cx="5328229" cy="4832721"/>
            <a:chOff x="3166894" y="1247864"/>
            <a:chExt cx="5328229" cy="4832721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1EB5201-5B56-4243-BF01-321EC65B47FF}"/>
                </a:ext>
              </a:extLst>
            </p:cNvPr>
            <p:cNvCxnSpPr>
              <a:cxnSpLocks/>
            </p:cNvCxnSpPr>
            <p:nvPr/>
          </p:nvCxnSpPr>
          <p:spPr>
            <a:xfrm>
              <a:off x="5251221" y="1709529"/>
              <a:ext cx="2859109" cy="16209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08935A5-78E3-445B-8416-58F0E8D31808}"/>
                </a:ext>
              </a:extLst>
            </p:cNvPr>
            <p:cNvCxnSpPr>
              <a:cxnSpLocks/>
            </p:cNvCxnSpPr>
            <p:nvPr/>
          </p:nvCxnSpPr>
          <p:spPr>
            <a:xfrm>
              <a:off x="3699753" y="4951463"/>
              <a:ext cx="2577017" cy="66745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EBD8FA4-F859-4D76-A51C-CCF4A5C7AD78}"/>
                </a:ext>
              </a:extLst>
            </p:cNvPr>
            <p:cNvCxnSpPr/>
            <p:nvPr/>
          </p:nvCxnSpPr>
          <p:spPr>
            <a:xfrm>
              <a:off x="5251221" y="1709529"/>
              <a:ext cx="1025550" cy="390939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2814601-1CB0-41DE-B335-FF4F0B026344}"/>
                </a:ext>
              </a:extLst>
            </p:cNvPr>
            <p:cNvCxnSpPr/>
            <p:nvPr/>
          </p:nvCxnSpPr>
          <p:spPr>
            <a:xfrm flipV="1">
              <a:off x="6276770" y="3330496"/>
              <a:ext cx="1833560" cy="22884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6BC3E36-5B0D-4E80-B3FF-DA5021252D3F}"/>
                </a:ext>
              </a:extLst>
            </p:cNvPr>
            <p:cNvSpPr txBox="1"/>
            <p:nvPr/>
          </p:nvSpPr>
          <p:spPr>
            <a:xfrm>
              <a:off x="6125188" y="5618920"/>
              <a:ext cx="3513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B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A2857BF-EA9F-43EB-BA5E-37CF56668DEA}"/>
                </a:ext>
              </a:extLst>
            </p:cNvPr>
            <p:cNvSpPr txBox="1"/>
            <p:nvPr/>
          </p:nvSpPr>
          <p:spPr>
            <a:xfrm>
              <a:off x="3310649" y="4720630"/>
              <a:ext cx="3626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A40FB4E-D628-41C2-826B-6E28929813F4}"/>
                </a:ext>
              </a:extLst>
            </p:cNvPr>
            <p:cNvSpPr txBox="1"/>
            <p:nvPr/>
          </p:nvSpPr>
          <p:spPr>
            <a:xfrm>
              <a:off x="5027690" y="1247864"/>
              <a:ext cx="3738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D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5CFB049-5D2F-4D40-8496-79378E7D2613}"/>
                </a:ext>
              </a:extLst>
            </p:cNvPr>
            <p:cNvSpPr txBox="1"/>
            <p:nvPr/>
          </p:nvSpPr>
          <p:spPr>
            <a:xfrm>
              <a:off x="8146951" y="3099663"/>
              <a:ext cx="3481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C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072A9A6-3A09-4F9F-8E64-FF5D93D24124}"/>
                </a:ext>
              </a:extLst>
            </p:cNvPr>
            <p:cNvSpPr txBox="1"/>
            <p:nvPr/>
          </p:nvSpPr>
          <p:spPr>
            <a:xfrm>
              <a:off x="3773455" y="3059668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42cm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DADE99A-B766-4780-8F9A-21D42C2D7AD0}"/>
                </a:ext>
              </a:extLst>
            </p:cNvPr>
            <p:cNvSpPr txBox="1"/>
            <p:nvPr/>
          </p:nvSpPr>
          <p:spPr>
            <a:xfrm>
              <a:off x="4538334" y="5309533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31cm</a:t>
              </a:r>
            </a:p>
          </p:txBody>
        </p:sp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4D74FB48-202F-40D9-B72F-6C928DD84E00}"/>
                </a:ext>
              </a:extLst>
            </p:cNvPr>
            <p:cNvSpPr/>
            <p:nvPr/>
          </p:nvSpPr>
          <p:spPr>
            <a:xfrm rot="1401724">
              <a:off x="3166894" y="4258775"/>
              <a:ext cx="1192078" cy="1234333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E5BB8F5-4408-46C7-9878-C55473F5C9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99753" y="1709529"/>
              <a:ext cx="1541351" cy="324193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3B14338-2568-496B-AD4F-8C73E6A3A109}"/>
                </a:ext>
              </a:extLst>
            </p:cNvPr>
            <p:cNvSpPr txBox="1"/>
            <p:nvPr/>
          </p:nvSpPr>
          <p:spPr>
            <a:xfrm>
              <a:off x="6704899" y="2272051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38cm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3195E0F-AF03-4626-B959-65950751AF41}"/>
                </a:ext>
              </a:extLst>
            </p:cNvPr>
            <p:cNvSpPr txBox="1"/>
            <p:nvPr/>
          </p:nvSpPr>
          <p:spPr>
            <a:xfrm>
              <a:off x="7117147" y="4533113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21cm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3695FF3-FD4C-411D-B185-5E455FA914D8}"/>
              </a:ext>
            </a:extLst>
          </p:cNvPr>
          <p:cNvGrpSpPr/>
          <p:nvPr/>
        </p:nvGrpSpPr>
        <p:grpSpPr>
          <a:xfrm>
            <a:off x="6583208" y="740467"/>
            <a:ext cx="4495609" cy="578125"/>
            <a:chOff x="6530200" y="740467"/>
            <a:chExt cx="4495609" cy="57812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2C0FFA6-074B-4C38-89DF-E1A517C76D2E}"/>
                </a:ext>
              </a:extLst>
            </p:cNvPr>
            <p:cNvSpPr/>
            <p:nvPr/>
          </p:nvSpPr>
          <p:spPr>
            <a:xfrm>
              <a:off x="6530200" y="740467"/>
              <a:ext cx="4495609" cy="57812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11A1B15-D159-4661-B0E1-6055B77642C7}"/>
                </a:ext>
              </a:extLst>
            </p:cNvPr>
            <p:cNvSpPr txBox="1"/>
            <p:nvPr/>
          </p:nvSpPr>
          <p:spPr>
            <a:xfrm>
              <a:off x="6702594" y="833231"/>
              <a:ext cx="421179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dirty="0"/>
                <a:t>We can find the area of triangle ABD using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21F5FDC-1C08-41AC-BD9D-1CA642019E29}"/>
              </a:ext>
            </a:extLst>
          </p:cNvPr>
          <p:cNvGrpSpPr/>
          <p:nvPr/>
        </p:nvGrpSpPr>
        <p:grpSpPr>
          <a:xfrm>
            <a:off x="7802398" y="1618393"/>
            <a:ext cx="2505494" cy="1675589"/>
            <a:chOff x="8138061" y="1661980"/>
            <a:chExt cx="2505494" cy="16755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B7E4087-6956-4EA2-B27F-FAC417AD8310}"/>
                    </a:ext>
                  </a:extLst>
                </p:cNvPr>
                <p:cNvSpPr txBox="1"/>
                <p:nvPr/>
              </p:nvSpPr>
              <p:spPr>
                <a:xfrm>
                  <a:off x="8138061" y="1661980"/>
                  <a:ext cx="1354537" cy="5186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𝑎𝑏</m:t>
                        </m:r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SinC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B7E4087-6956-4EA2-B27F-FAC417AD83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8061" y="1661980"/>
                  <a:ext cx="1354537" cy="51860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BF059126-C508-45BF-BF84-7FBEDAD6B2E3}"/>
                    </a:ext>
                  </a:extLst>
                </p:cNvPr>
                <p:cNvSpPr txBox="1"/>
                <p:nvPr/>
              </p:nvSpPr>
              <p:spPr>
                <a:xfrm>
                  <a:off x="8138061" y="2337252"/>
                  <a:ext cx="2505494" cy="5186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31×42×</m:t>
                        </m:r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  <m:r>
                          <a:rPr lang="en-GB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78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BF059126-C508-45BF-BF84-7FBEDAD6B2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8061" y="2337252"/>
                  <a:ext cx="2505494" cy="51860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662B4A12-FBC0-49D3-9155-52862036BD6A}"/>
                    </a:ext>
                  </a:extLst>
                </p:cNvPr>
                <p:cNvSpPr txBox="1"/>
                <p:nvPr/>
              </p:nvSpPr>
              <p:spPr>
                <a:xfrm>
                  <a:off x="8138061" y="3054350"/>
                  <a:ext cx="2417265" cy="28321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GB" b="1" i="0" smtClean="0">
                          <a:latin typeface="Cambria Math" panose="02040503050406030204" pitchFamily="18" charset="0"/>
                        </a:rPr>
                        <m:t>𝐀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𝟔𝟑𝟔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𝟕𝟕</m:t>
                      </m:r>
                      <m:sSup>
                        <m:sSupPr>
                          <m:ctrlP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𝐜𝐦</m:t>
                          </m:r>
                        </m:e>
                        <m:sup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r>
                    <a:rPr lang="en-GB" b="1" dirty="0"/>
                    <a:t>   </a:t>
                  </a:r>
                  <a:r>
                    <a:rPr lang="en-GB" dirty="0"/>
                    <a:t>(ABD)</a:t>
                  </a:r>
                  <a:endParaRPr lang="en-GB" b="1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662B4A12-FBC0-49D3-9155-52862036BD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8061" y="3054350"/>
                  <a:ext cx="2417265" cy="283219"/>
                </a:xfrm>
                <a:prstGeom prst="rect">
                  <a:avLst/>
                </a:prstGeom>
                <a:blipFill>
                  <a:blip r:embed="rId6"/>
                  <a:stretch>
                    <a:fillRect l="-3535" t="-26087" r="-5556" b="-5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D74CBE3-D0BB-4295-92CF-CEC1B3446A7D}"/>
              </a:ext>
            </a:extLst>
          </p:cNvPr>
          <p:cNvGrpSpPr/>
          <p:nvPr/>
        </p:nvGrpSpPr>
        <p:grpSpPr>
          <a:xfrm>
            <a:off x="6536885" y="3840443"/>
            <a:ext cx="4794891" cy="1669774"/>
            <a:chOff x="6636334" y="3935896"/>
            <a:chExt cx="4794891" cy="1669774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F2C0A49-474D-4C74-AFE6-9EB131B67C8A}"/>
                </a:ext>
              </a:extLst>
            </p:cNvPr>
            <p:cNvSpPr/>
            <p:nvPr/>
          </p:nvSpPr>
          <p:spPr>
            <a:xfrm>
              <a:off x="6636334" y="3935896"/>
              <a:ext cx="4794891" cy="1669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F52BBA4-1C73-4DC5-A96F-8A985D594EFF}"/>
                </a:ext>
              </a:extLst>
            </p:cNvPr>
            <p:cNvSpPr txBox="1"/>
            <p:nvPr/>
          </p:nvSpPr>
          <p:spPr>
            <a:xfrm>
              <a:off x="6898689" y="4167916"/>
              <a:ext cx="4312912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dirty="0"/>
                <a:t>To find the area of triangle BCD we need to</a:t>
              </a:r>
            </a:p>
            <a:p>
              <a:r>
                <a:rPr lang="en-GB" dirty="0"/>
                <a:t>find one of the angles.  To find any angle we</a:t>
              </a:r>
            </a:p>
            <a:p>
              <a:r>
                <a:rPr lang="en-GB" dirty="0"/>
                <a:t>need to know the length of BD.  This can be </a:t>
              </a:r>
            </a:p>
            <a:p>
              <a:r>
                <a:rPr lang="en-GB" dirty="0"/>
                <a:t>found using the Cosine rule for triangle ABD.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D8D222F-9543-474B-9F50-26F7581B3A73}"/>
              </a:ext>
            </a:extLst>
          </p:cNvPr>
          <p:cNvSpPr txBox="1"/>
          <p:nvPr/>
        </p:nvSpPr>
        <p:spPr>
          <a:xfrm>
            <a:off x="8248098" y="5793936"/>
            <a:ext cx="1415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Next slide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47F47C5-C7E4-4F13-85B3-E1CE2F78B2E3}"/>
              </a:ext>
            </a:extLst>
          </p:cNvPr>
          <p:cNvCxnSpPr/>
          <p:nvPr/>
        </p:nvCxnSpPr>
        <p:spPr>
          <a:xfrm>
            <a:off x="7802398" y="3285195"/>
            <a:ext cx="16331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8DF5CD-A1AF-4E76-9597-55A04009BC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61548" y="5168658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</p:pic>
      <p:sp>
        <p:nvSpPr>
          <p:cNvPr id="40" name="TextBox 8">
            <a:extLst>
              <a:ext uri="{FF2B5EF4-FFF2-40B4-BE49-F238E27FC236}">
                <a16:creationId xmlns:a16="http://schemas.microsoft.com/office/drawing/2014/main" id="{189554C6-FB3F-4094-90E5-517C97912193}"/>
              </a:ext>
            </a:extLst>
          </p:cNvPr>
          <p:cNvSpPr txBox="1"/>
          <p:nvPr/>
        </p:nvSpPr>
        <p:spPr>
          <a:xfrm>
            <a:off x="5333374" y="5802425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B921138-DBE7-4B83-9595-D34A99E60FCF}"/>
              </a:ext>
            </a:extLst>
          </p:cNvPr>
          <p:cNvGrpSpPr/>
          <p:nvPr/>
        </p:nvGrpSpPr>
        <p:grpSpPr>
          <a:xfrm>
            <a:off x="1530517" y="4352164"/>
            <a:ext cx="418704" cy="369332"/>
            <a:chOff x="915107" y="3451050"/>
            <a:chExt cx="418704" cy="369332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389534E-016B-41DB-832C-4B45706AC8D4}"/>
                </a:ext>
              </a:extLst>
            </p:cNvPr>
            <p:cNvSpPr txBox="1"/>
            <p:nvPr/>
          </p:nvSpPr>
          <p:spPr>
            <a:xfrm>
              <a:off x="915107" y="345105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78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D2F34C6-B51E-41EE-AC0D-268979B30783}"/>
                </a:ext>
              </a:extLst>
            </p:cNvPr>
            <p:cNvSpPr/>
            <p:nvPr/>
          </p:nvSpPr>
          <p:spPr>
            <a:xfrm>
              <a:off x="1272209" y="3524571"/>
              <a:ext cx="60667" cy="6066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89153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C1B07FB-AF2A-460A-9A34-13F79F299277}"/>
              </a:ext>
            </a:extLst>
          </p:cNvPr>
          <p:cNvGrpSpPr/>
          <p:nvPr/>
        </p:nvGrpSpPr>
        <p:grpSpPr>
          <a:xfrm>
            <a:off x="760540" y="819331"/>
            <a:ext cx="5328229" cy="4832721"/>
            <a:chOff x="3166894" y="1247864"/>
            <a:chExt cx="5328229" cy="4832721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6AA7328-931C-430D-8496-CBD5C5F45A75}"/>
                </a:ext>
              </a:extLst>
            </p:cNvPr>
            <p:cNvCxnSpPr>
              <a:cxnSpLocks/>
            </p:cNvCxnSpPr>
            <p:nvPr/>
          </p:nvCxnSpPr>
          <p:spPr>
            <a:xfrm>
              <a:off x="5251221" y="1709529"/>
              <a:ext cx="2859109" cy="16209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2D48A94-B250-4D13-9A4E-6C657B5EB037}"/>
                </a:ext>
              </a:extLst>
            </p:cNvPr>
            <p:cNvCxnSpPr/>
            <p:nvPr/>
          </p:nvCxnSpPr>
          <p:spPr>
            <a:xfrm>
              <a:off x="3697356" y="4951463"/>
              <a:ext cx="2579414" cy="66745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85D583A-5058-465D-B2D6-610DC0C001EE}"/>
                </a:ext>
              </a:extLst>
            </p:cNvPr>
            <p:cNvCxnSpPr/>
            <p:nvPr/>
          </p:nvCxnSpPr>
          <p:spPr>
            <a:xfrm>
              <a:off x="5251221" y="1709529"/>
              <a:ext cx="1025550" cy="390939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7D6E8C2-A131-47BE-870C-B1CF16E88AC0}"/>
                </a:ext>
              </a:extLst>
            </p:cNvPr>
            <p:cNvCxnSpPr/>
            <p:nvPr/>
          </p:nvCxnSpPr>
          <p:spPr>
            <a:xfrm flipV="1">
              <a:off x="6276770" y="3330496"/>
              <a:ext cx="1833560" cy="22884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8A582E-39C6-4276-9A1B-149243FE987E}"/>
                </a:ext>
              </a:extLst>
            </p:cNvPr>
            <p:cNvSpPr txBox="1"/>
            <p:nvPr/>
          </p:nvSpPr>
          <p:spPr>
            <a:xfrm>
              <a:off x="6125188" y="5618920"/>
              <a:ext cx="3513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B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25BBAC-0DD8-4A86-822F-EAEF2FA930FE}"/>
                </a:ext>
              </a:extLst>
            </p:cNvPr>
            <p:cNvSpPr txBox="1"/>
            <p:nvPr/>
          </p:nvSpPr>
          <p:spPr>
            <a:xfrm>
              <a:off x="3310649" y="4720630"/>
              <a:ext cx="3626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5FB55A7-342C-450A-9AFA-51130BBB1FE6}"/>
                </a:ext>
              </a:extLst>
            </p:cNvPr>
            <p:cNvSpPr txBox="1"/>
            <p:nvPr/>
          </p:nvSpPr>
          <p:spPr>
            <a:xfrm>
              <a:off x="5027690" y="1247864"/>
              <a:ext cx="3738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D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2545ADF-0E97-4883-926D-5A60504A5AEF}"/>
                </a:ext>
              </a:extLst>
            </p:cNvPr>
            <p:cNvSpPr txBox="1"/>
            <p:nvPr/>
          </p:nvSpPr>
          <p:spPr>
            <a:xfrm>
              <a:off x="8146951" y="3099663"/>
              <a:ext cx="3481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C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1A97C1E-F6AE-4931-8220-1391ABCDFDA2}"/>
                </a:ext>
              </a:extLst>
            </p:cNvPr>
            <p:cNvSpPr txBox="1"/>
            <p:nvPr/>
          </p:nvSpPr>
          <p:spPr>
            <a:xfrm>
              <a:off x="3773455" y="3059668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42cm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838112F-1B5F-4ABC-A5E4-8EEFF75EEC4D}"/>
                </a:ext>
              </a:extLst>
            </p:cNvPr>
            <p:cNvSpPr txBox="1"/>
            <p:nvPr/>
          </p:nvSpPr>
          <p:spPr>
            <a:xfrm>
              <a:off x="4538334" y="5309533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31cm</a:t>
              </a:r>
            </a:p>
          </p:txBody>
        </p:sp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3BBDA28A-E2C0-4E68-920E-AF8D46E8B3E1}"/>
                </a:ext>
              </a:extLst>
            </p:cNvPr>
            <p:cNvSpPr/>
            <p:nvPr/>
          </p:nvSpPr>
          <p:spPr>
            <a:xfrm rot="1401724">
              <a:off x="3166894" y="4258775"/>
              <a:ext cx="1192078" cy="1234333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24E51B4-9BBE-432B-8974-9B050BA626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99753" y="1709529"/>
              <a:ext cx="1541351" cy="324193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2409D7A-E22C-4835-9738-CD13DBDBBC5E}"/>
                </a:ext>
              </a:extLst>
            </p:cNvPr>
            <p:cNvSpPr txBox="1"/>
            <p:nvPr/>
          </p:nvSpPr>
          <p:spPr>
            <a:xfrm>
              <a:off x="6704899" y="2272051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38cm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7353F65-BAB5-4588-B8E4-52AC4675C5B7}"/>
                </a:ext>
              </a:extLst>
            </p:cNvPr>
            <p:cNvSpPr txBox="1"/>
            <p:nvPr/>
          </p:nvSpPr>
          <p:spPr>
            <a:xfrm>
              <a:off x="7117147" y="4533113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21cm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86E5F9A0-679D-4F7D-9B97-4B81398F312F}"/>
              </a:ext>
            </a:extLst>
          </p:cNvPr>
          <p:cNvSpPr/>
          <p:nvPr/>
        </p:nvSpPr>
        <p:spPr>
          <a:xfrm>
            <a:off x="5983229" y="526574"/>
            <a:ext cx="5205050" cy="5855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35216D-CC4C-4A54-9AA2-E3E51A491A42}"/>
              </a:ext>
            </a:extLst>
          </p:cNvPr>
          <p:cNvSpPr txBox="1"/>
          <p:nvPr/>
        </p:nvSpPr>
        <p:spPr>
          <a:xfrm>
            <a:off x="6073209" y="603475"/>
            <a:ext cx="50520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Using Cosine rule to find BD using triangle ABD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018093-8B5B-45D2-AD19-2A3A0CE8CDC3}"/>
              </a:ext>
            </a:extLst>
          </p:cNvPr>
          <p:cNvSpPr txBox="1"/>
          <p:nvPr/>
        </p:nvSpPr>
        <p:spPr>
          <a:xfrm>
            <a:off x="7819158" y="1273868"/>
            <a:ext cx="1726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Label the sides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82D08E7-3602-4CA5-A5E5-34F9005FEC8A}"/>
              </a:ext>
            </a:extLst>
          </p:cNvPr>
          <p:cNvSpPr txBox="1"/>
          <p:nvPr/>
        </p:nvSpPr>
        <p:spPr>
          <a:xfrm>
            <a:off x="3393787" y="3107755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4C76857-EB4D-4FB9-A753-CC876455EB71}"/>
              </a:ext>
            </a:extLst>
          </p:cNvPr>
          <p:cNvSpPr txBox="1"/>
          <p:nvPr/>
        </p:nvSpPr>
        <p:spPr>
          <a:xfrm>
            <a:off x="2006796" y="2901962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10410F-683F-4B15-99A4-AD0FBF9659E7}"/>
              </a:ext>
            </a:extLst>
          </p:cNvPr>
          <p:cNvSpPr txBox="1"/>
          <p:nvPr/>
        </p:nvSpPr>
        <p:spPr>
          <a:xfrm>
            <a:off x="2414638" y="4419335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d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A2BC77D-DDDF-4589-AFEC-213FBD12F01C}"/>
              </a:ext>
            </a:extLst>
          </p:cNvPr>
          <p:cNvGrpSpPr/>
          <p:nvPr/>
        </p:nvGrpSpPr>
        <p:grpSpPr>
          <a:xfrm>
            <a:off x="6550444" y="4391223"/>
            <a:ext cx="4585252" cy="1249473"/>
            <a:chOff x="6559826" y="4740511"/>
            <a:chExt cx="4585252" cy="1249473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3B95452-CC9D-4566-940E-5B8D5FA7C661}"/>
                </a:ext>
              </a:extLst>
            </p:cNvPr>
            <p:cNvSpPr/>
            <p:nvPr/>
          </p:nvSpPr>
          <p:spPr>
            <a:xfrm>
              <a:off x="6559826" y="4740511"/>
              <a:ext cx="4585252" cy="124947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BF528A1-5F7D-4892-B8D4-6038F8A8A365}"/>
                </a:ext>
              </a:extLst>
            </p:cNvPr>
            <p:cNvSpPr txBox="1"/>
            <p:nvPr/>
          </p:nvSpPr>
          <p:spPr>
            <a:xfrm>
              <a:off x="6787539" y="4894252"/>
              <a:ext cx="4144789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dirty="0"/>
                <a:t>Now we know BD we can find any angle in</a:t>
              </a:r>
            </a:p>
            <a:p>
              <a:r>
                <a:rPr lang="en-GB" dirty="0"/>
                <a:t>triangle BCD using cosine rule.  I’m </a:t>
              </a:r>
            </a:p>
            <a:p>
              <a:r>
                <a:rPr lang="en-GB" dirty="0"/>
                <a:t>choosing to find angle BCD (angle C).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C43CABD-34E1-47E5-9A34-3A88C8F571B5}"/>
              </a:ext>
            </a:extLst>
          </p:cNvPr>
          <p:cNvGrpSpPr/>
          <p:nvPr/>
        </p:nvGrpSpPr>
        <p:grpSpPr>
          <a:xfrm>
            <a:off x="6747783" y="2035032"/>
            <a:ext cx="4305940" cy="1402084"/>
            <a:chOff x="6747783" y="2286820"/>
            <a:chExt cx="4305940" cy="14020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45FBE018-A733-4926-BBC2-E261B0A01AEC}"/>
                    </a:ext>
                  </a:extLst>
                </p:cNvPr>
                <p:cNvSpPr txBox="1"/>
                <p:nvPr/>
              </p:nvSpPr>
              <p:spPr>
                <a:xfrm>
                  <a:off x="6747783" y="2286820"/>
                  <a:ext cx="298209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2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GB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GB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𝑏𝑑</m:t>
                        </m:r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CosA</m:t>
                        </m:r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45FBE018-A733-4926-BBC2-E261B0A01A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7783" y="2286820"/>
                  <a:ext cx="2982098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6BAC2428-2032-437E-8A34-D53E134B635C}"/>
                    </a:ext>
                  </a:extLst>
                </p:cNvPr>
                <p:cNvSpPr txBox="1"/>
                <p:nvPr/>
              </p:nvSpPr>
              <p:spPr>
                <a:xfrm>
                  <a:off x="6787539" y="2827386"/>
                  <a:ext cx="411106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42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31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2×42×31×</m:t>
                        </m:r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  <m:r>
                          <a:rPr lang="en-GB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78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6BAC2428-2032-437E-8A34-D53E134B63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7539" y="2827386"/>
                  <a:ext cx="4111062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34A9B75A-C84F-41C0-846F-27D3859FAAA4}"/>
                    </a:ext>
                  </a:extLst>
                </p:cNvPr>
                <p:cNvSpPr txBox="1"/>
                <p:nvPr/>
              </p:nvSpPr>
              <p:spPr>
                <a:xfrm>
                  <a:off x="7003492" y="3396725"/>
                  <a:ext cx="164468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𝟒𝟔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𝟕𝟐𝟗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GB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𝐜𝐦</m:t>
                        </m:r>
                      </m:oMath>
                    </m:oMathPara>
                  </a14:m>
                  <a:endParaRPr lang="en-GB" b="1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34A9B75A-C84F-41C0-846F-27D3859FAA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3492" y="3396725"/>
                  <a:ext cx="1644681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1481" r="-1852"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0555756-D354-4071-A63C-D9A66E575E1C}"/>
                </a:ext>
              </a:extLst>
            </p:cNvPr>
            <p:cNvSpPr txBox="1"/>
            <p:nvPr/>
          </p:nvSpPr>
          <p:spPr>
            <a:xfrm>
              <a:off x="8904993" y="3381127"/>
              <a:ext cx="21487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rgbClr val="FF0000"/>
                  </a:solidFill>
                </a:rPr>
                <a:t>Don’t forget to square root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D67C20F7-0FE8-4B34-875B-3CC39EE6FC6D}"/>
              </a:ext>
            </a:extLst>
          </p:cNvPr>
          <p:cNvSpPr txBox="1"/>
          <p:nvPr/>
        </p:nvSpPr>
        <p:spPr>
          <a:xfrm>
            <a:off x="8145518" y="5891929"/>
            <a:ext cx="1415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Next slide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6B43A9F-1053-4053-8F34-1563255128D4}"/>
              </a:ext>
            </a:extLst>
          </p:cNvPr>
          <p:cNvSpPr txBox="1"/>
          <p:nvPr/>
        </p:nvSpPr>
        <p:spPr>
          <a:xfrm>
            <a:off x="6543546" y="3684257"/>
            <a:ext cx="46447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This is the length of BD shown in red on the next slide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F8C7DA5-0D46-4BCA-AE91-204DCCF94437}"/>
              </a:ext>
            </a:extLst>
          </p:cNvPr>
          <p:cNvCxnSpPr/>
          <p:nvPr/>
        </p:nvCxnSpPr>
        <p:spPr>
          <a:xfrm>
            <a:off x="7003492" y="3429000"/>
            <a:ext cx="164468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B426A1-D56E-4AFE-BB68-71774C80B8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62466" y="5224909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</p:pic>
      <p:sp>
        <p:nvSpPr>
          <p:cNvPr id="44" name="TextBox 8">
            <a:extLst>
              <a:ext uri="{FF2B5EF4-FFF2-40B4-BE49-F238E27FC236}">
                <a16:creationId xmlns:a16="http://schemas.microsoft.com/office/drawing/2014/main" id="{189554C6-FB3F-4094-90E5-517C97912193}"/>
              </a:ext>
            </a:extLst>
          </p:cNvPr>
          <p:cNvSpPr txBox="1"/>
          <p:nvPr/>
        </p:nvSpPr>
        <p:spPr>
          <a:xfrm>
            <a:off x="4919451" y="5830374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A2A1702-8CCB-48BE-B535-FA7A1AC75435}"/>
              </a:ext>
            </a:extLst>
          </p:cNvPr>
          <p:cNvGrpSpPr/>
          <p:nvPr/>
        </p:nvGrpSpPr>
        <p:grpSpPr>
          <a:xfrm>
            <a:off x="1410278" y="4197888"/>
            <a:ext cx="418704" cy="369332"/>
            <a:chOff x="915107" y="3451050"/>
            <a:chExt cx="418704" cy="369332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3553B69-0DD9-4214-9ABB-F1FADFC84AA7}"/>
                </a:ext>
              </a:extLst>
            </p:cNvPr>
            <p:cNvSpPr txBox="1"/>
            <p:nvPr/>
          </p:nvSpPr>
          <p:spPr>
            <a:xfrm>
              <a:off x="915107" y="345105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78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42C8190-EA20-4096-987A-3FE3C0ED4C2F}"/>
                </a:ext>
              </a:extLst>
            </p:cNvPr>
            <p:cNvSpPr/>
            <p:nvPr/>
          </p:nvSpPr>
          <p:spPr>
            <a:xfrm>
              <a:off x="1272209" y="3524571"/>
              <a:ext cx="60667" cy="6066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4970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val 46">
            <a:extLst>
              <a:ext uri="{FF2B5EF4-FFF2-40B4-BE49-F238E27FC236}">
                <a16:creationId xmlns:a16="http://schemas.microsoft.com/office/drawing/2014/main" id="{CB8863EC-0423-42AF-BFB3-508C2206A8A8}"/>
              </a:ext>
            </a:extLst>
          </p:cNvPr>
          <p:cNvSpPr/>
          <p:nvPr/>
        </p:nvSpPr>
        <p:spPr>
          <a:xfrm>
            <a:off x="2438231" y="2902964"/>
            <a:ext cx="874646" cy="87464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BADB7C9-C62B-438B-9114-532B0472DC9F}"/>
              </a:ext>
            </a:extLst>
          </p:cNvPr>
          <p:cNvSpPr/>
          <p:nvPr/>
        </p:nvSpPr>
        <p:spPr>
          <a:xfrm>
            <a:off x="4203378" y="3868799"/>
            <a:ext cx="704668" cy="70466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567D69B-EC88-4E21-A29D-C4E5AEEED94C}"/>
              </a:ext>
            </a:extLst>
          </p:cNvPr>
          <p:cNvSpPr/>
          <p:nvPr/>
        </p:nvSpPr>
        <p:spPr>
          <a:xfrm>
            <a:off x="3729564" y="1860896"/>
            <a:ext cx="704668" cy="70466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14A8692-459E-4313-99A1-008245ACBCF7}"/>
              </a:ext>
            </a:extLst>
          </p:cNvPr>
          <p:cNvGrpSpPr/>
          <p:nvPr/>
        </p:nvGrpSpPr>
        <p:grpSpPr>
          <a:xfrm>
            <a:off x="256960" y="859088"/>
            <a:ext cx="5484493" cy="4832721"/>
            <a:chOff x="1303880" y="859088"/>
            <a:chExt cx="5484493" cy="483272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6AC70B9-00B7-4711-936B-9201C840241B}"/>
                </a:ext>
              </a:extLst>
            </p:cNvPr>
            <p:cNvGrpSpPr/>
            <p:nvPr/>
          </p:nvGrpSpPr>
          <p:grpSpPr>
            <a:xfrm>
              <a:off x="1303880" y="859088"/>
              <a:ext cx="5484493" cy="4832721"/>
              <a:chOff x="3166894" y="1247864"/>
              <a:chExt cx="5484493" cy="4832721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22FEF45B-7C57-4DA6-837E-6B967AEB20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51221" y="1709529"/>
                <a:ext cx="2859109" cy="1620967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8AB6D3E5-F080-450A-8B17-81F8A19E113E}"/>
                  </a:ext>
                </a:extLst>
              </p:cNvPr>
              <p:cNvCxnSpPr/>
              <p:nvPr/>
            </p:nvCxnSpPr>
            <p:spPr>
              <a:xfrm>
                <a:off x="3697356" y="4951463"/>
                <a:ext cx="2579414" cy="66745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F6527772-8FF0-4791-959B-5F3487DF3E45}"/>
                  </a:ext>
                </a:extLst>
              </p:cNvPr>
              <p:cNvCxnSpPr/>
              <p:nvPr/>
            </p:nvCxnSpPr>
            <p:spPr>
              <a:xfrm>
                <a:off x="5251221" y="1709529"/>
                <a:ext cx="1025550" cy="390939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08DFB62F-A12C-4F0C-9D8B-61C34207053A}"/>
                  </a:ext>
                </a:extLst>
              </p:cNvPr>
              <p:cNvCxnSpPr/>
              <p:nvPr/>
            </p:nvCxnSpPr>
            <p:spPr>
              <a:xfrm flipV="1">
                <a:off x="6276770" y="3330496"/>
                <a:ext cx="1833560" cy="228842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4D2AC6E-6C78-4ECD-BF0B-B93FF3C3BF2C}"/>
                  </a:ext>
                </a:extLst>
              </p:cNvPr>
              <p:cNvSpPr txBox="1"/>
              <p:nvPr/>
            </p:nvSpPr>
            <p:spPr>
              <a:xfrm>
                <a:off x="6125188" y="5618920"/>
                <a:ext cx="3513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/>
                  <a:t>B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15EA531-C3AD-4C5E-B7D3-4B2385DE5C81}"/>
                  </a:ext>
                </a:extLst>
              </p:cNvPr>
              <p:cNvSpPr txBox="1"/>
              <p:nvPr/>
            </p:nvSpPr>
            <p:spPr>
              <a:xfrm>
                <a:off x="3310649" y="4720630"/>
                <a:ext cx="36260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/>
                  <a:t>A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F9DFD0E-61C4-4070-8FBA-1FA3B9C8B5BE}"/>
                  </a:ext>
                </a:extLst>
              </p:cNvPr>
              <p:cNvSpPr txBox="1"/>
              <p:nvPr/>
            </p:nvSpPr>
            <p:spPr>
              <a:xfrm>
                <a:off x="5027690" y="1247864"/>
                <a:ext cx="3738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/>
                  <a:t>D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B53783D-F4D7-4679-9D3E-0C389395D19C}"/>
                  </a:ext>
                </a:extLst>
              </p:cNvPr>
              <p:cNvSpPr txBox="1"/>
              <p:nvPr/>
            </p:nvSpPr>
            <p:spPr>
              <a:xfrm>
                <a:off x="8146951" y="3099663"/>
                <a:ext cx="3481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/>
                  <a:t>C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A3EBE2A-77D6-4A26-B546-1C6B3DC9111A}"/>
                  </a:ext>
                </a:extLst>
              </p:cNvPr>
              <p:cNvSpPr txBox="1"/>
              <p:nvPr/>
            </p:nvSpPr>
            <p:spPr>
              <a:xfrm>
                <a:off x="3773455" y="3059668"/>
                <a:ext cx="7008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42cm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CBF559E-305D-41E9-AC69-0A0E7CD07483}"/>
                  </a:ext>
                </a:extLst>
              </p:cNvPr>
              <p:cNvSpPr txBox="1"/>
              <p:nvPr/>
            </p:nvSpPr>
            <p:spPr>
              <a:xfrm>
                <a:off x="4538334" y="5309533"/>
                <a:ext cx="7008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31cm</a:t>
                </a:r>
              </a:p>
            </p:txBody>
          </p:sp>
          <p:sp>
            <p:nvSpPr>
              <p:cNvPr id="17" name="Arc 16">
                <a:extLst>
                  <a:ext uri="{FF2B5EF4-FFF2-40B4-BE49-F238E27FC236}">
                    <a16:creationId xmlns:a16="http://schemas.microsoft.com/office/drawing/2014/main" id="{350B5B0C-5902-440B-B4FF-98B635D9E9D5}"/>
                  </a:ext>
                </a:extLst>
              </p:cNvPr>
              <p:cNvSpPr/>
              <p:nvPr/>
            </p:nvSpPr>
            <p:spPr>
              <a:xfrm rot="1401724">
                <a:off x="3166894" y="4258775"/>
                <a:ext cx="1192078" cy="1234333"/>
              </a:xfrm>
              <a:prstGeom prst="arc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465E15F8-0B32-44F7-92F3-393D2A05D45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99753" y="1709529"/>
                <a:ext cx="1541351" cy="324193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2445FAE-1841-41B7-BBF8-54096BCFCF5F}"/>
                  </a:ext>
                </a:extLst>
              </p:cNvPr>
              <p:cNvSpPr txBox="1"/>
              <p:nvPr/>
            </p:nvSpPr>
            <p:spPr>
              <a:xfrm>
                <a:off x="6704899" y="2272051"/>
                <a:ext cx="7008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38cm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DB9F03D-D9C9-4BEB-992D-501754A4D3E0}"/>
                  </a:ext>
                </a:extLst>
              </p:cNvPr>
              <p:cNvSpPr txBox="1"/>
              <p:nvPr/>
            </p:nvSpPr>
            <p:spPr>
              <a:xfrm>
                <a:off x="7117147" y="4533113"/>
                <a:ext cx="7008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21cm</a:t>
                </a:r>
              </a:p>
            </p:txBody>
          </p:sp>
          <p:sp>
            <p:nvSpPr>
              <p:cNvPr id="40" name="Arc 39">
                <a:extLst>
                  <a:ext uri="{FF2B5EF4-FFF2-40B4-BE49-F238E27FC236}">
                    <a16:creationId xmlns:a16="http://schemas.microsoft.com/office/drawing/2014/main" id="{475F73FC-C242-4C5C-85A9-BC4769F3FA28}"/>
                  </a:ext>
                </a:extLst>
              </p:cNvPr>
              <p:cNvSpPr/>
              <p:nvPr/>
            </p:nvSpPr>
            <p:spPr>
              <a:xfrm rot="13089321">
                <a:off x="7459309" y="2786876"/>
                <a:ext cx="1192078" cy="1234333"/>
              </a:xfrm>
              <a:prstGeom prst="arc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12F4B85-1891-43DB-8D33-571085E68BB5}"/>
                </a:ext>
              </a:extLst>
            </p:cNvPr>
            <p:cNvSpPr txBox="1"/>
            <p:nvPr/>
          </p:nvSpPr>
          <p:spPr>
            <a:xfrm>
              <a:off x="3376153" y="3115124"/>
              <a:ext cx="11095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46.729cm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112F708-BC21-4B9C-96F9-286FBAE9F48A}"/>
              </a:ext>
            </a:extLst>
          </p:cNvPr>
          <p:cNvGrpSpPr/>
          <p:nvPr/>
        </p:nvGrpSpPr>
        <p:grpSpPr>
          <a:xfrm>
            <a:off x="5665057" y="340311"/>
            <a:ext cx="5565903" cy="411296"/>
            <a:chOff x="7288694" y="1007166"/>
            <a:chExt cx="5565903" cy="556592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FA9CFF1-4A39-4BF2-BD10-4278FC60F44E}"/>
                </a:ext>
              </a:extLst>
            </p:cNvPr>
            <p:cNvSpPr/>
            <p:nvPr/>
          </p:nvSpPr>
          <p:spPr>
            <a:xfrm>
              <a:off x="7288694" y="1007166"/>
              <a:ext cx="5565903" cy="55659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C3B493A-745A-47E9-91A7-8A1DE7254E3A}"/>
                </a:ext>
              </a:extLst>
            </p:cNvPr>
            <p:cNvSpPr txBox="1"/>
            <p:nvPr/>
          </p:nvSpPr>
          <p:spPr>
            <a:xfrm>
              <a:off x="7447722" y="1037883"/>
              <a:ext cx="5247911" cy="36933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dirty="0"/>
                <a:t>Using Cosine rule to find angle BCD using triangle BCD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88F5F437-34E5-4642-B926-6F429DC9A86B}"/>
              </a:ext>
            </a:extLst>
          </p:cNvPr>
          <p:cNvSpPr txBox="1"/>
          <p:nvPr/>
        </p:nvSpPr>
        <p:spPr>
          <a:xfrm>
            <a:off x="2615241" y="3265132"/>
            <a:ext cx="314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B3C9C4-F9C1-4627-87BE-31465AEB8183}"/>
              </a:ext>
            </a:extLst>
          </p:cNvPr>
          <p:cNvSpPr txBox="1"/>
          <p:nvPr/>
        </p:nvSpPr>
        <p:spPr>
          <a:xfrm>
            <a:off x="4415418" y="3840335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E95AC32-FF66-4C4D-8626-C7189ABB9471}"/>
              </a:ext>
            </a:extLst>
          </p:cNvPr>
          <p:cNvSpPr txBox="1"/>
          <p:nvPr/>
        </p:nvSpPr>
        <p:spPr>
          <a:xfrm>
            <a:off x="3779537" y="2136434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A83D89C-2BB0-4A1E-BF04-A25A9B08DE43}"/>
                  </a:ext>
                </a:extLst>
              </p:cNvPr>
              <p:cNvSpPr txBox="1"/>
              <p:nvPr/>
            </p:nvSpPr>
            <p:spPr>
              <a:xfrm>
                <a:off x="4704750" y="2898692"/>
                <a:ext cx="20948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A83D89C-2BB0-4A1E-BF04-A25A9B08DE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4750" y="2898692"/>
                <a:ext cx="209481" cy="307777"/>
              </a:xfrm>
              <a:prstGeom prst="rect">
                <a:avLst/>
              </a:prstGeom>
              <a:blipFill>
                <a:blip r:embed="rId4"/>
                <a:stretch>
                  <a:fillRect l="-29412" r="-29412"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58">
            <a:extLst>
              <a:ext uri="{FF2B5EF4-FFF2-40B4-BE49-F238E27FC236}">
                <a16:creationId xmlns:a16="http://schemas.microsoft.com/office/drawing/2014/main" id="{7B5749C0-5DA9-4860-AA3B-EEACCDB0E2F5}"/>
              </a:ext>
            </a:extLst>
          </p:cNvPr>
          <p:cNvGrpSpPr/>
          <p:nvPr/>
        </p:nvGrpSpPr>
        <p:grpSpPr>
          <a:xfrm>
            <a:off x="6565697" y="1741646"/>
            <a:ext cx="3206244" cy="2559708"/>
            <a:chOff x="6853806" y="2286819"/>
            <a:chExt cx="3206244" cy="255970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72EACD1-2CD5-405D-AA89-73EEEAB8133E}"/>
                </a:ext>
              </a:extLst>
            </p:cNvPr>
            <p:cNvGrpSpPr/>
            <p:nvPr/>
          </p:nvGrpSpPr>
          <p:grpSpPr>
            <a:xfrm>
              <a:off x="6853806" y="2286819"/>
              <a:ext cx="2518638" cy="828305"/>
              <a:chOff x="6747783" y="2286820"/>
              <a:chExt cx="2518638" cy="12478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D8ADC3D2-AA0E-4789-86B1-923947F0F769}"/>
                      </a:ext>
                    </a:extLst>
                  </p:cNvPr>
                  <p:cNvSpPr txBox="1"/>
                  <p:nvPr/>
                </p:nvSpPr>
                <p:spPr>
                  <a:xfrm>
                    <a:off x="6747783" y="2286820"/>
                    <a:ext cx="2518638" cy="35254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GB" sz="2000" b="0" i="0" smtClean="0">
                              <a:latin typeface="Cambria Math" panose="02040503050406030204" pitchFamily="18" charset="0"/>
                            </a:rPr>
                            <m:t>CosC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GB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GB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GB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𝑏𝑑</m:t>
                              </m:r>
                            </m:den>
                          </m:f>
                        </m:oMath>
                      </m:oMathPara>
                    </a14:m>
                    <a:endParaRPr lang="en-GB" sz="2000" dirty="0"/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D8ADC3D2-AA0E-4789-86B1-923947F0F76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47783" y="2286820"/>
                    <a:ext cx="2518638" cy="35254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8421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5FB7DE3-2389-4DE2-83C6-067E8DCDF8A1}"/>
                  </a:ext>
                </a:extLst>
              </p:cNvPr>
              <p:cNvSpPr txBox="1"/>
              <p:nvPr/>
            </p:nvSpPr>
            <p:spPr>
              <a:xfrm>
                <a:off x="6787539" y="2827386"/>
                <a:ext cx="184731" cy="1839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GB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E73A36F-FD85-4CCC-9AD0-740A13B696C5}"/>
                  </a:ext>
                </a:extLst>
              </p:cNvPr>
              <p:cNvSpPr txBox="1"/>
              <p:nvPr/>
            </p:nvSpPr>
            <p:spPr>
              <a:xfrm>
                <a:off x="7003492" y="3396725"/>
                <a:ext cx="65" cy="1379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endParaRPr lang="en-GB" b="1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A150B6E4-23F0-4674-BCCD-7F4772AA1ECF}"/>
                    </a:ext>
                  </a:extLst>
                </p:cNvPr>
                <p:cNvSpPr txBox="1"/>
                <p:nvPr/>
              </p:nvSpPr>
              <p:spPr>
                <a:xfrm>
                  <a:off x="6906814" y="3181384"/>
                  <a:ext cx="3153236" cy="670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CosC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38</m:t>
                                </m:r>
                              </m:e>
                              <m:sup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21</m:t>
                                </m:r>
                              </m:e>
                              <m:sup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46.729</m:t>
                                </m:r>
                              </m:e>
                              <m:sup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2×38×21</m:t>
                            </m:r>
                          </m:den>
                        </m:f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A150B6E4-23F0-4674-BCCD-7F4772AA1E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6814" y="3181384"/>
                  <a:ext cx="3153236" cy="67082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C552E187-FFE2-43F1-BA6F-7B50631B0262}"/>
                    </a:ext>
                  </a:extLst>
                </p:cNvPr>
                <p:cNvSpPr txBox="1"/>
                <p:nvPr/>
              </p:nvSpPr>
              <p:spPr>
                <a:xfrm>
                  <a:off x="7038537" y="4025001"/>
                  <a:ext cx="169758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CosC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=−0.1871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C552E187-FFE2-43F1-BA6F-7B50631B02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38537" y="4025001"/>
                  <a:ext cx="1697581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2878" r="-3237"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266F626-455B-4A32-9D83-8FB8F1F6E61C}"/>
                </a:ext>
              </a:extLst>
            </p:cNvPr>
            <p:cNvGrpSpPr/>
            <p:nvPr/>
          </p:nvGrpSpPr>
          <p:grpSpPr>
            <a:xfrm>
              <a:off x="7371570" y="4569528"/>
              <a:ext cx="1317013" cy="276999"/>
              <a:chOff x="7905034" y="4806887"/>
              <a:chExt cx="1317013" cy="276999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EA4983EF-D27D-4BEF-A756-9CDAEBAB6AA7}"/>
                  </a:ext>
                </a:extLst>
              </p:cNvPr>
              <p:cNvSpPr/>
              <p:nvPr/>
            </p:nvSpPr>
            <p:spPr>
              <a:xfrm>
                <a:off x="9169039" y="4827514"/>
                <a:ext cx="53008" cy="5300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DDDDD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FE55A7D2-CD25-4C65-A9FB-438279B40DD8}"/>
                      </a:ext>
                    </a:extLst>
                  </p:cNvPr>
                  <p:cNvSpPr txBox="1"/>
                  <p:nvPr/>
                </p:nvSpPr>
                <p:spPr>
                  <a:xfrm>
                    <a:off x="7905034" y="4806887"/>
                    <a:ext cx="1266372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𝐂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𝟏𝟎𝟎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𝟕𝟖</m:t>
                          </m:r>
                        </m:oMath>
                      </m:oMathPara>
                    </a14:m>
                    <a:endParaRPr lang="en-GB" b="1" dirty="0"/>
                  </a:p>
                </p:txBody>
              </p:sp>
            </mc:Choice>
            <mc:Fallback xmlns="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FE55A7D2-CD25-4C65-A9FB-438279B40DD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05034" y="4806887"/>
                    <a:ext cx="1266372" cy="27699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3846" r="-4327" b="-652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BC5A096-20E4-4A28-8DDF-08D1D6E131F4}"/>
              </a:ext>
            </a:extLst>
          </p:cNvPr>
          <p:cNvGrpSpPr/>
          <p:nvPr/>
        </p:nvGrpSpPr>
        <p:grpSpPr>
          <a:xfrm>
            <a:off x="6193336" y="5349412"/>
            <a:ext cx="4421827" cy="670825"/>
            <a:chOff x="5810473" y="5131927"/>
            <a:chExt cx="4421827" cy="670825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24ED52B-4B2A-48F9-88F3-8940722E8EEC}"/>
                </a:ext>
              </a:extLst>
            </p:cNvPr>
            <p:cNvSpPr/>
            <p:nvPr/>
          </p:nvSpPr>
          <p:spPr>
            <a:xfrm>
              <a:off x="5810473" y="5131927"/>
              <a:ext cx="4421827" cy="67082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8EB3FAB-E408-478A-B35F-6AFAE912F47B}"/>
                </a:ext>
              </a:extLst>
            </p:cNvPr>
            <p:cNvSpPr txBox="1"/>
            <p:nvPr/>
          </p:nvSpPr>
          <p:spPr>
            <a:xfrm>
              <a:off x="6003235" y="5290089"/>
              <a:ext cx="404803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dirty="0"/>
                <a:t>Now we can find the area of triangle BCD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251D68B9-7A97-4D62-AB20-4545C6F7552A}"/>
              </a:ext>
            </a:extLst>
          </p:cNvPr>
          <p:cNvSpPr txBox="1"/>
          <p:nvPr/>
        </p:nvSpPr>
        <p:spPr>
          <a:xfrm>
            <a:off x="7634655" y="6115880"/>
            <a:ext cx="1415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Next slide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76E10A1-0142-4EB6-8165-80C6B3E4C4D8}"/>
              </a:ext>
            </a:extLst>
          </p:cNvPr>
          <p:cNvSpPr txBox="1"/>
          <p:nvPr/>
        </p:nvSpPr>
        <p:spPr>
          <a:xfrm>
            <a:off x="5981223" y="4570662"/>
            <a:ext cx="4990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This is angle C and is shown on the next slide in red along</a:t>
            </a:r>
          </a:p>
          <a:p>
            <a:r>
              <a:rPr lang="en-GB" sz="1600" dirty="0"/>
              <a:t>with the area of triangle ABD which we found at the start.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587924B-F35B-4C33-BFFC-8A89A947B07C}"/>
              </a:ext>
            </a:extLst>
          </p:cNvPr>
          <p:cNvCxnSpPr/>
          <p:nvPr/>
        </p:nvCxnSpPr>
        <p:spPr>
          <a:xfrm>
            <a:off x="7083461" y="4301354"/>
            <a:ext cx="12640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587562C-1B23-417B-9188-6152C17C5C44}"/>
                  </a:ext>
                </a:extLst>
              </p:cNvPr>
              <p:cNvSpPr txBox="1"/>
              <p:nvPr/>
            </p:nvSpPr>
            <p:spPr>
              <a:xfrm>
                <a:off x="6960464" y="1224278"/>
                <a:ext cx="276357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GB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𝑏𝑑</m:t>
                      </m:r>
                      <m:r>
                        <m:rPr>
                          <m:sty m:val="p"/>
                        </m:rPr>
                        <a:rPr lang="en-GB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CosC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587562C-1B23-417B-9188-6152C17C5C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0464" y="1224278"/>
                <a:ext cx="2763577" cy="307777"/>
              </a:xfrm>
              <a:prstGeom prst="rect">
                <a:avLst/>
              </a:prstGeom>
              <a:blipFill>
                <a:blip r:embed="rId9"/>
                <a:stretch>
                  <a:fillRect l="-883" t="-4000" r="-1766"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745F3FEF-A696-40EF-B5CA-480E76CBA6D2}"/>
              </a:ext>
            </a:extLst>
          </p:cNvPr>
          <p:cNvGrpSpPr/>
          <p:nvPr/>
        </p:nvGrpSpPr>
        <p:grpSpPr>
          <a:xfrm>
            <a:off x="9873346" y="1273261"/>
            <a:ext cx="1707198" cy="506410"/>
            <a:chOff x="10204649" y="1260009"/>
            <a:chExt cx="1707198" cy="5064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D0D59AAB-9152-4504-A64C-A3B85A486DA1}"/>
                    </a:ext>
                  </a:extLst>
                </p:cNvPr>
                <p:cNvSpPr txBox="1"/>
                <p:nvPr/>
              </p:nvSpPr>
              <p:spPr>
                <a:xfrm>
                  <a:off x="10204649" y="1260009"/>
                  <a:ext cx="1707198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sz="1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Rearrange</m:t>
                        </m:r>
                        <m:r>
                          <a:rPr lang="en-GB" sz="1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1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to</m:t>
                        </m:r>
                        <m:r>
                          <a:rPr lang="en-GB" sz="1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1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make</m:t>
                        </m:r>
                      </m:oMath>
                    </m:oMathPara>
                  </a14:m>
                  <a:endParaRPr lang="en-GB" sz="16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D0D59AAB-9152-4504-A64C-A3B85A486D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04649" y="1260009"/>
                  <a:ext cx="1707198" cy="246221"/>
                </a:xfrm>
                <a:prstGeom prst="rect">
                  <a:avLst/>
                </a:prstGeom>
                <a:blipFill>
                  <a:blip r:embed="rId10"/>
                  <a:stretch>
                    <a:fillRect l="-3571" r="-2143" b="-325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18DF23EC-9697-4D4E-BD48-3ECDEDAF47E0}"/>
                    </a:ext>
                  </a:extLst>
                </p:cNvPr>
                <p:cNvSpPr txBox="1"/>
                <p:nvPr/>
              </p:nvSpPr>
              <p:spPr>
                <a:xfrm>
                  <a:off x="10204649" y="1520198"/>
                  <a:ext cx="1473160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sz="1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CosC</m:t>
                        </m:r>
                        <m:r>
                          <a:rPr lang="en-GB" sz="1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1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the</m:t>
                        </m:r>
                        <m:r>
                          <a:rPr lang="en-GB" sz="1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1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subject</m:t>
                        </m:r>
                      </m:oMath>
                    </m:oMathPara>
                  </a14:m>
                  <a:endParaRPr lang="en-GB" sz="16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18DF23EC-9697-4D4E-BD48-3ECDEDAF47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04649" y="1520198"/>
                  <a:ext cx="1473160" cy="246221"/>
                </a:xfrm>
                <a:prstGeom prst="rect">
                  <a:avLst/>
                </a:prstGeom>
                <a:blipFill>
                  <a:blip r:embed="rId11"/>
                  <a:stretch>
                    <a:fillRect l="-2905" r="-4149" b="-325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5CB3BE1-D869-4EB5-AA7B-9D0D08BB40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90998" y="5462056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</p:pic>
      <p:sp>
        <p:nvSpPr>
          <p:cNvPr id="54" name="TextBox 8">
            <a:extLst>
              <a:ext uri="{FF2B5EF4-FFF2-40B4-BE49-F238E27FC236}">
                <a16:creationId xmlns:a16="http://schemas.microsoft.com/office/drawing/2014/main" id="{189554C6-FB3F-4094-90E5-517C97912193}"/>
              </a:ext>
            </a:extLst>
          </p:cNvPr>
          <p:cNvSpPr txBox="1"/>
          <p:nvPr/>
        </p:nvSpPr>
        <p:spPr>
          <a:xfrm>
            <a:off x="4057389" y="6080829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D7F6A67-F2B4-44E8-B7AB-FACE4A15ACF4}"/>
              </a:ext>
            </a:extLst>
          </p:cNvPr>
          <p:cNvGrpSpPr/>
          <p:nvPr/>
        </p:nvGrpSpPr>
        <p:grpSpPr>
          <a:xfrm>
            <a:off x="919951" y="4250896"/>
            <a:ext cx="418704" cy="369332"/>
            <a:chOff x="915107" y="3451050"/>
            <a:chExt cx="418704" cy="369332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3D80C704-F0A6-4D1B-B577-3B243C6AB198}"/>
                </a:ext>
              </a:extLst>
            </p:cNvPr>
            <p:cNvSpPr txBox="1"/>
            <p:nvPr/>
          </p:nvSpPr>
          <p:spPr>
            <a:xfrm>
              <a:off x="915107" y="345105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78</a:t>
              </a: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60C18FD-9059-486F-9DCB-ADBC4246ABA9}"/>
                </a:ext>
              </a:extLst>
            </p:cNvPr>
            <p:cNvSpPr/>
            <p:nvPr/>
          </p:nvSpPr>
          <p:spPr>
            <a:xfrm>
              <a:off x="1272209" y="3524571"/>
              <a:ext cx="60667" cy="6066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7138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79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val 37">
            <a:extLst>
              <a:ext uri="{FF2B5EF4-FFF2-40B4-BE49-F238E27FC236}">
                <a16:creationId xmlns:a16="http://schemas.microsoft.com/office/drawing/2014/main" id="{47AFB63D-DA63-4910-8D33-F921982DC0F9}"/>
              </a:ext>
            </a:extLst>
          </p:cNvPr>
          <p:cNvSpPr/>
          <p:nvPr/>
        </p:nvSpPr>
        <p:spPr>
          <a:xfrm>
            <a:off x="4408679" y="3976669"/>
            <a:ext cx="704668" cy="70466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85DB0BF-0344-4EF6-B0EA-5C24B651B6A5}"/>
              </a:ext>
            </a:extLst>
          </p:cNvPr>
          <p:cNvSpPr/>
          <p:nvPr/>
        </p:nvSpPr>
        <p:spPr>
          <a:xfrm>
            <a:off x="3998319" y="1720612"/>
            <a:ext cx="704668" cy="70466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E6CA93-E044-4564-948B-6326D74F7DC6}"/>
              </a:ext>
            </a:extLst>
          </p:cNvPr>
          <p:cNvGrpSpPr/>
          <p:nvPr/>
        </p:nvGrpSpPr>
        <p:grpSpPr>
          <a:xfrm>
            <a:off x="482244" y="859088"/>
            <a:ext cx="5755166" cy="4832721"/>
            <a:chOff x="3166894" y="1247864"/>
            <a:chExt cx="5755166" cy="4832721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163304E-5B79-45F9-9FDE-D0390F9CA2B9}"/>
                </a:ext>
              </a:extLst>
            </p:cNvPr>
            <p:cNvCxnSpPr/>
            <p:nvPr/>
          </p:nvCxnSpPr>
          <p:spPr>
            <a:xfrm>
              <a:off x="3697356" y="4951463"/>
              <a:ext cx="2579414" cy="6674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7E7A6A7-0CCD-4328-AA2C-2DFA60CCFC71}"/>
                </a:ext>
              </a:extLst>
            </p:cNvPr>
            <p:cNvCxnSpPr/>
            <p:nvPr/>
          </p:nvCxnSpPr>
          <p:spPr>
            <a:xfrm>
              <a:off x="5251221" y="1709529"/>
              <a:ext cx="1025550" cy="390939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252ED65-AAD7-4EB5-BE7B-9D63400E531F}"/>
                </a:ext>
              </a:extLst>
            </p:cNvPr>
            <p:cNvSpPr txBox="1"/>
            <p:nvPr/>
          </p:nvSpPr>
          <p:spPr>
            <a:xfrm>
              <a:off x="6125188" y="5618920"/>
              <a:ext cx="3513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B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803F6C4-EB13-4E4D-95F4-97755C1703C7}"/>
                </a:ext>
              </a:extLst>
            </p:cNvPr>
            <p:cNvCxnSpPr/>
            <p:nvPr/>
          </p:nvCxnSpPr>
          <p:spPr>
            <a:xfrm flipV="1">
              <a:off x="6276770" y="3330496"/>
              <a:ext cx="1833560" cy="228842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638DE-1831-4AF9-A13D-C2467C02E7FF}"/>
                </a:ext>
              </a:extLst>
            </p:cNvPr>
            <p:cNvSpPr txBox="1"/>
            <p:nvPr/>
          </p:nvSpPr>
          <p:spPr>
            <a:xfrm>
              <a:off x="3310649" y="4720630"/>
              <a:ext cx="3626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A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32FE5E-05A7-4E0D-9A1E-306207BAAC84}"/>
                </a:ext>
              </a:extLst>
            </p:cNvPr>
            <p:cNvSpPr txBox="1"/>
            <p:nvPr/>
          </p:nvSpPr>
          <p:spPr>
            <a:xfrm>
              <a:off x="5027690" y="1247864"/>
              <a:ext cx="3738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4D3E2E7-82B0-4868-8E5E-8AAD2CDE0234}"/>
                </a:ext>
              </a:extLst>
            </p:cNvPr>
            <p:cNvSpPr txBox="1"/>
            <p:nvPr/>
          </p:nvSpPr>
          <p:spPr>
            <a:xfrm>
              <a:off x="8146951" y="3099663"/>
              <a:ext cx="3481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C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15F134E-0A0D-4749-8817-9A751B701099}"/>
                </a:ext>
              </a:extLst>
            </p:cNvPr>
            <p:cNvSpPr txBox="1"/>
            <p:nvPr/>
          </p:nvSpPr>
          <p:spPr>
            <a:xfrm>
              <a:off x="3773455" y="3059668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42cm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A01D4A5-E397-4957-B8C9-99F87575F61F}"/>
                </a:ext>
              </a:extLst>
            </p:cNvPr>
            <p:cNvSpPr txBox="1"/>
            <p:nvPr/>
          </p:nvSpPr>
          <p:spPr>
            <a:xfrm>
              <a:off x="4538334" y="5309533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31cm</a:t>
              </a:r>
            </a:p>
          </p:txBody>
        </p: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BB9EDB97-881A-474A-9574-A97120B57121}"/>
                </a:ext>
              </a:extLst>
            </p:cNvPr>
            <p:cNvSpPr/>
            <p:nvPr/>
          </p:nvSpPr>
          <p:spPr>
            <a:xfrm rot="1401724">
              <a:off x="3166894" y="4258775"/>
              <a:ext cx="1192078" cy="1234333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F62C39D-B2F2-4E1F-B2D1-F4778008A2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99753" y="1709529"/>
              <a:ext cx="1541351" cy="32419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1FB2C7D-8708-46C8-BCBA-399A9FAA00E5}"/>
                </a:ext>
              </a:extLst>
            </p:cNvPr>
            <p:cNvSpPr txBox="1"/>
            <p:nvPr/>
          </p:nvSpPr>
          <p:spPr>
            <a:xfrm>
              <a:off x="6691647" y="2258799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38cm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4C3FB4E-A019-430D-B27B-22F60D9B014B}"/>
                </a:ext>
              </a:extLst>
            </p:cNvPr>
            <p:cNvSpPr txBox="1"/>
            <p:nvPr/>
          </p:nvSpPr>
          <p:spPr>
            <a:xfrm>
              <a:off x="7117147" y="4533113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21cm</a:t>
              </a:r>
            </a:p>
          </p:txBody>
        </p: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60855301-9062-46AC-ABCC-4DE266441B32}"/>
                </a:ext>
              </a:extLst>
            </p:cNvPr>
            <p:cNvSpPr/>
            <p:nvPr/>
          </p:nvSpPr>
          <p:spPr>
            <a:xfrm rot="13089321">
              <a:off x="7107380" y="2550086"/>
              <a:ext cx="1814680" cy="1774629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5A7A76D-53AC-4862-99B1-E5CBB9508288}"/>
                </a:ext>
              </a:extLst>
            </p:cNvPr>
            <p:cNvCxnSpPr>
              <a:cxnSpLocks/>
            </p:cNvCxnSpPr>
            <p:nvPr/>
          </p:nvCxnSpPr>
          <p:spPr>
            <a:xfrm>
              <a:off x="5251221" y="1709529"/>
              <a:ext cx="2859109" cy="162096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E76C03C-5A86-46EF-80F1-E5EB17BB110E}"/>
              </a:ext>
            </a:extLst>
          </p:cNvPr>
          <p:cNvSpPr txBox="1"/>
          <p:nvPr/>
        </p:nvSpPr>
        <p:spPr>
          <a:xfrm>
            <a:off x="2554517" y="3115124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46.729cm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23C39D-0C26-45C2-9BB6-A5000291E419}"/>
              </a:ext>
            </a:extLst>
          </p:cNvPr>
          <p:cNvSpPr txBox="1"/>
          <p:nvPr/>
        </p:nvSpPr>
        <p:spPr>
          <a:xfrm>
            <a:off x="4451991" y="2841382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100.78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89813C5-55A3-419E-B8AE-48FF36C91531}"/>
              </a:ext>
            </a:extLst>
          </p:cNvPr>
          <p:cNvGrpSpPr/>
          <p:nvPr/>
        </p:nvGrpSpPr>
        <p:grpSpPr>
          <a:xfrm>
            <a:off x="6450688" y="568191"/>
            <a:ext cx="4495609" cy="578125"/>
            <a:chOff x="6530200" y="740467"/>
            <a:chExt cx="4495609" cy="578125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871AD96-2A61-4F8D-AC5F-06C31BF76D2C}"/>
                </a:ext>
              </a:extLst>
            </p:cNvPr>
            <p:cNvSpPr/>
            <p:nvPr/>
          </p:nvSpPr>
          <p:spPr>
            <a:xfrm>
              <a:off x="6530200" y="740467"/>
              <a:ext cx="4495609" cy="57812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0F62CE3-91AC-486F-BCA2-5E9A98B09570}"/>
                </a:ext>
              </a:extLst>
            </p:cNvPr>
            <p:cNvSpPr txBox="1"/>
            <p:nvPr/>
          </p:nvSpPr>
          <p:spPr>
            <a:xfrm>
              <a:off x="6702594" y="833231"/>
              <a:ext cx="414190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dirty="0"/>
                <a:t>We can find the area of triangle BCD using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DDF3539-82D0-484B-A7BB-361ACD122C77}"/>
                  </a:ext>
                </a:extLst>
              </p:cNvPr>
              <p:cNvSpPr txBox="1"/>
              <p:nvPr/>
            </p:nvSpPr>
            <p:spPr>
              <a:xfrm>
                <a:off x="7696382" y="1499125"/>
                <a:ext cx="1354537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𝑎𝑏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SinC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DDF3539-82D0-484B-A7BB-361ACD122C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382" y="1499125"/>
                <a:ext cx="1354537" cy="5186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22AD5A1-BA58-4F6D-A56E-01097E8A8736}"/>
                  </a:ext>
                </a:extLst>
              </p:cNvPr>
              <p:cNvSpPr txBox="1"/>
              <p:nvPr/>
            </p:nvSpPr>
            <p:spPr>
              <a:xfrm>
                <a:off x="7198113" y="2244386"/>
                <a:ext cx="3925776" cy="5186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21×38×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Sin</m:t>
                      </m:r>
                      <m: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100.78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22AD5A1-BA58-4F6D-A56E-01097E8A87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8113" y="2244386"/>
                <a:ext cx="3925776" cy="5186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0EDF9C9-A151-45D4-B835-30452B4DE62D}"/>
                  </a:ext>
                </a:extLst>
              </p:cNvPr>
              <p:cNvSpPr txBox="1"/>
              <p:nvPr/>
            </p:nvSpPr>
            <p:spPr>
              <a:xfrm>
                <a:off x="7709634" y="3063774"/>
                <a:ext cx="2534284" cy="283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b="1" i="0" smtClean="0">
                        <a:latin typeface="Cambria Math" panose="02040503050406030204" pitchFamily="18" charset="0"/>
                      </a:rPr>
                      <m:t>𝐀</m:t>
                    </m:r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𝟑𝟗𝟏</m:t>
                    </m:r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𝟗𝟔</m:t>
                    </m:r>
                  </m:oMath>
                </a14:m>
                <a:r>
                  <a:rPr lang="en-GB" b="1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0" dirty="0" smtClean="0">
                            <a:latin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GB" b="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GB" b="0" i="0" dirty="0" smtClean="0">
                        <a:latin typeface="Cambria Math" panose="02040503050406030204" pitchFamily="18" charset="0"/>
                      </a:rPr>
                      <m:t>BCD</m:t>
                    </m:r>
                    <m:r>
                      <a:rPr lang="en-GB" b="0" i="0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0EDF9C9-A151-45D4-B835-30452B4DE6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9634" y="3063774"/>
                <a:ext cx="2534284" cy="283219"/>
              </a:xfrm>
              <a:prstGeom prst="rect">
                <a:avLst/>
              </a:prstGeom>
              <a:blipFill>
                <a:blip r:embed="rId6"/>
                <a:stretch>
                  <a:fillRect l="-3373" t="-6522" r="-1687" b="-347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2294F56-C485-4B74-AA2C-1124783E5AA7}"/>
                  </a:ext>
                </a:extLst>
              </p:cNvPr>
              <p:cNvSpPr txBox="1"/>
              <p:nvPr/>
            </p:nvSpPr>
            <p:spPr>
              <a:xfrm>
                <a:off x="6799471" y="3658621"/>
                <a:ext cx="3749873" cy="375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Area of triangle BCD  is</a:t>
                </a:r>
                <a:r>
                  <a:rPr lang="en-GB" b="1" dirty="0">
                    <a:ea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𝟑𝟗𝟏</m:t>
                    </m:r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𝟗𝟔</m:t>
                    </m:r>
                  </m:oMath>
                </a14:m>
                <a:r>
                  <a:rPr lang="en-GB" b="1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0" dirty="0" smtClean="0">
                            <a:latin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2294F56-C485-4B74-AA2C-1124783E5A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9471" y="3658621"/>
                <a:ext cx="3749873" cy="375552"/>
              </a:xfrm>
              <a:prstGeom prst="rect">
                <a:avLst/>
              </a:prstGeom>
              <a:blipFill>
                <a:blip r:embed="rId7"/>
                <a:stretch>
                  <a:fillRect l="-1299" t="-6452" b="-241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4F8282C-C25B-4B7D-83D9-73F212F891F2}"/>
                  </a:ext>
                </a:extLst>
              </p:cNvPr>
              <p:cNvSpPr txBox="1"/>
              <p:nvPr/>
            </p:nvSpPr>
            <p:spPr>
              <a:xfrm>
                <a:off x="6805844" y="4194931"/>
                <a:ext cx="3706592" cy="375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Area of triangle ABD  is</a:t>
                </a:r>
                <a:r>
                  <a:rPr lang="en-GB" b="1" dirty="0">
                    <a:ea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𝟔𝟑𝟔</m:t>
                    </m:r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𝟕𝟕</m:t>
                    </m:r>
                    <m:sSup>
                      <m:sSupPr>
                        <m:ctrlPr>
                          <a:rPr lang="en-GB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0" dirty="0" smtClean="0">
                            <a:latin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4F8282C-C25B-4B7D-83D9-73F212F891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844" y="4194931"/>
                <a:ext cx="3706592" cy="375552"/>
              </a:xfrm>
              <a:prstGeom prst="rect">
                <a:avLst/>
              </a:prstGeom>
              <a:blipFill>
                <a:blip r:embed="rId8"/>
                <a:stretch>
                  <a:fillRect l="-1316" t="-6452" b="-241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1F00AEB9-566A-4F58-99F4-2EE8D0FF9AE2}"/>
              </a:ext>
            </a:extLst>
          </p:cNvPr>
          <p:cNvGrpSpPr/>
          <p:nvPr/>
        </p:nvGrpSpPr>
        <p:grpSpPr>
          <a:xfrm>
            <a:off x="5810394" y="5421067"/>
            <a:ext cx="5232528" cy="734680"/>
            <a:chOff x="5399176" y="5237081"/>
            <a:chExt cx="5232528" cy="73468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4619D84-822E-45E2-A892-D748C5B1D694}"/>
                </a:ext>
              </a:extLst>
            </p:cNvPr>
            <p:cNvSpPr/>
            <p:nvPr/>
          </p:nvSpPr>
          <p:spPr>
            <a:xfrm>
              <a:off x="5399176" y="5237081"/>
              <a:ext cx="5232528" cy="73468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AA8C3F3C-BD80-49DC-952F-E0A02A17293A}"/>
                    </a:ext>
                  </a:extLst>
                </p:cNvPr>
                <p:cNvSpPr txBox="1"/>
                <p:nvPr/>
              </p:nvSpPr>
              <p:spPr>
                <a:xfrm>
                  <a:off x="5646632" y="5404207"/>
                  <a:ext cx="4787977" cy="3755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Total area of quadrilateral ABCD  is </a:t>
                  </a:r>
                  <a14:m>
                    <m:oMath xmlns:m="http://schemas.openxmlformats.org/officeDocument/2006/math">
                      <m: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𝟏𝟎𝟐𝟖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GB" b="1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1" i="0" dirty="0" smtClean="0">
                              <a:latin typeface="Cambria Math" panose="02040503050406030204" pitchFamily="18" charset="0"/>
                            </a:rPr>
                            <m:t>𝐜𝐦</m:t>
                          </m:r>
                        </m:e>
                        <m:sup>
                          <m:r>
                            <a:rPr lang="en-GB" b="1" i="1" dirty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AA8C3F3C-BD80-49DC-952F-E0A02A1729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46632" y="5404207"/>
                  <a:ext cx="4787977" cy="375552"/>
                </a:xfrm>
                <a:prstGeom prst="rect">
                  <a:avLst/>
                </a:prstGeom>
                <a:blipFill>
                  <a:blip r:embed="rId9"/>
                  <a:stretch>
                    <a:fillRect l="-1146" t="-8197" b="-2623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022330D9-0381-421C-B4FA-8C3DF47E46A8}"/>
              </a:ext>
            </a:extLst>
          </p:cNvPr>
          <p:cNvSpPr txBox="1"/>
          <p:nvPr/>
        </p:nvSpPr>
        <p:spPr>
          <a:xfrm>
            <a:off x="7868660" y="4775708"/>
            <a:ext cx="1367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Adding gives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3481447-B285-44A9-8B38-E25914551831}"/>
                  </a:ext>
                </a:extLst>
              </p:cNvPr>
              <p:cNvSpPr txBox="1"/>
              <p:nvPr/>
            </p:nvSpPr>
            <p:spPr>
              <a:xfrm>
                <a:off x="1811934" y="3871346"/>
                <a:ext cx="13275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636.77</m:t>
                      </m:r>
                      <m:sSup>
                        <m:sSupPr>
                          <m:ctrlPr>
                            <a:rPr lang="en-GB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b="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cm</m:t>
                          </m:r>
                        </m:e>
                        <m:sup>
                          <m:r>
                            <a:rPr lang="en-GB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3481447-B285-44A9-8B38-E259145518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1934" y="3871346"/>
                <a:ext cx="132754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474806A-3D1C-4274-9B33-4E4E6EF8455A}"/>
              </a:ext>
            </a:extLst>
          </p:cNvPr>
          <p:cNvCxnSpPr/>
          <p:nvPr/>
        </p:nvCxnSpPr>
        <p:spPr>
          <a:xfrm>
            <a:off x="7709634" y="3349488"/>
            <a:ext cx="163314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C95AD8E-2A68-42FC-8B96-9CB9158F1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25380" y="5534454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42" name="TextBox 8">
            <a:extLst>
              <a:ext uri="{FF2B5EF4-FFF2-40B4-BE49-F238E27FC236}">
                <a16:creationId xmlns:a16="http://schemas.microsoft.com/office/drawing/2014/main" id="{189554C6-FB3F-4094-90E5-517C97912193}"/>
              </a:ext>
            </a:extLst>
          </p:cNvPr>
          <p:cNvSpPr txBox="1"/>
          <p:nvPr/>
        </p:nvSpPr>
        <p:spPr>
          <a:xfrm>
            <a:off x="3902838" y="6119910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DD508D2-ED22-4EF2-934A-F90C37976978}"/>
              </a:ext>
            </a:extLst>
          </p:cNvPr>
          <p:cNvSpPr/>
          <p:nvPr/>
        </p:nvSpPr>
        <p:spPr>
          <a:xfrm>
            <a:off x="5211070" y="2896806"/>
            <a:ext cx="45719" cy="457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3D1F730-31BF-4A98-B9CD-516AB325060C}"/>
              </a:ext>
            </a:extLst>
          </p:cNvPr>
          <p:cNvGrpSpPr/>
          <p:nvPr/>
        </p:nvGrpSpPr>
        <p:grpSpPr>
          <a:xfrm>
            <a:off x="1106686" y="4264625"/>
            <a:ext cx="418704" cy="369332"/>
            <a:chOff x="915107" y="3451050"/>
            <a:chExt cx="418704" cy="369332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161D423-528B-4A5E-B057-B4DB54C638D5}"/>
                </a:ext>
              </a:extLst>
            </p:cNvPr>
            <p:cNvSpPr txBox="1"/>
            <p:nvPr/>
          </p:nvSpPr>
          <p:spPr>
            <a:xfrm>
              <a:off x="915107" y="345105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78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5044B90-AFF1-4783-9373-C20B31A3D18C}"/>
                </a:ext>
              </a:extLst>
            </p:cNvPr>
            <p:cNvSpPr/>
            <p:nvPr/>
          </p:nvSpPr>
          <p:spPr>
            <a:xfrm>
              <a:off x="1272209" y="3524571"/>
              <a:ext cx="60667" cy="6066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22310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44C595-0153-4945-84F3-1E7606D4F978}"/>
              </a:ext>
            </a:extLst>
          </p:cNvPr>
          <p:cNvSpPr txBox="1"/>
          <p:nvPr/>
        </p:nvSpPr>
        <p:spPr>
          <a:xfrm>
            <a:off x="4390084" y="304800"/>
            <a:ext cx="3411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Area of a triangle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C103027-BBE4-4DA1-8416-B212084BA7E3}"/>
              </a:ext>
            </a:extLst>
          </p:cNvPr>
          <p:cNvGrpSpPr/>
          <p:nvPr/>
        </p:nvGrpSpPr>
        <p:grpSpPr>
          <a:xfrm>
            <a:off x="993465" y="1585390"/>
            <a:ext cx="3933870" cy="3253061"/>
            <a:chOff x="1430787" y="1703443"/>
            <a:chExt cx="3933870" cy="3253061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C3042D6-E2E6-43D9-80BE-BAA970DDE675}"/>
                </a:ext>
              </a:extLst>
            </p:cNvPr>
            <p:cNvSpPr/>
            <p:nvPr/>
          </p:nvSpPr>
          <p:spPr>
            <a:xfrm>
              <a:off x="1430787" y="3579933"/>
              <a:ext cx="1229175" cy="122917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FC2F7DD-9D4B-47B6-A4DF-C9693D1ADAD2}"/>
                </a:ext>
              </a:extLst>
            </p:cNvPr>
            <p:cNvSpPr/>
            <p:nvPr/>
          </p:nvSpPr>
          <p:spPr>
            <a:xfrm>
              <a:off x="2947467" y="4161374"/>
              <a:ext cx="795130" cy="79513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D00E496-43F9-4374-82A6-10FCEA1CE849}"/>
                </a:ext>
              </a:extLst>
            </p:cNvPr>
            <p:cNvSpPr/>
            <p:nvPr/>
          </p:nvSpPr>
          <p:spPr>
            <a:xfrm>
              <a:off x="1968366" y="2643808"/>
              <a:ext cx="795130" cy="79513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3688013-DD12-4CDA-9CE1-0CCC509F327D}"/>
                </a:ext>
              </a:extLst>
            </p:cNvPr>
            <p:cNvGrpSpPr/>
            <p:nvPr/>
          </p:nvGrpSpPr>
          <p:grpSpPr>
            <a:xfrm>
              <a:off x="1616766" y="2093843"/>
              <a:ext cx="3392556" cy="2756455"/>
              <a:chOff x="1616766" y="2093843"/>
              <a:chExt cx="3392556" cy="2756455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54E9D56-A2EF-4C69-83FB-ECF77D7E147E}"/>
                  </a:ext>
                </a:extLst>
              </p:cNvPr>
              <p:cNvGrpSpPr/>
              <p:nvPr/>
            </p:nvGrpSpPr>
            <p:grpSpPr>
              <a:xfrm>
                <a:off x="1749287" y="2093843"/>
                <a:ext cx="3260035" cy="2252870"/>
                <a:chOff x="1749287" y="2093843"/>
                <a:chExt cx="3260035" cy="2252870"/>
              </a:xfrm>
            </p:grpSpPr>
            <p:cxnSp>
              <p:nvCxnSpPr>
                <p:cNvPr id="4" name="Straight Connector 3">
                  <a:extLst>
                    <a:ext uri="{FF2B5EF4-FFF2-40B4-BE49-F238E27FC236}">
                      <a16:creationId xmlns:a16="http://schemas.microsoft.com/office/drawing/2014/main" id="{175B4FB0-96D2-46BA-B126-B0023FC66C77}"/>
                    </a:ext>
                  </a:extLst>
                </p:cNvPr>
                <p:cNvCxnSpPr/>
                <p:nvPr/>
              </p:nvCxnSpPr>
              <p:spPr>
                <a:xfrm flipH="1">
                  <a:off x="1749287" y="2093843"/>
                  <a:ext cx="1417983" cy="225287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" name="Straight Connector 5">
                  <a:extLst>
                    <a:ext uri="{FF2B5EF4-FFF2-40B4-BE49-F238E27FC236}">
                      <a16:creationId xmlns:a16="http://schemas.microsoft.com/office/drawing/2014/main" id="{1DCFCE8E-3BEF-4074-B5FC-16B53FA19D98}"/>
                    </a:ext>
                  </a:extLst>
                </p:cNvPr>
                <p:cNvCxnSpPr/>
                <p:nvPr/>
              </p:nvCxnSpPr>
              <p:spPr>
                <a:xfrm>
                  <a:off x="1749287" y="4346713"/>
                  <a:ext cx="326003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AEE4E9C5-88A4-4412-BD8E-1052EE36888D}"/>
                    </a:ext>
                  </a:extLst>
                </p:cNvPr>
                <p:cNvCxnSpPr/>
                <p:nvPr/>
              </p:nvCxnSpPr>
              <p:spPr>
                <a:xfrm>
                  <a:off x="3167270" y="2093843"/>
                  <a:ext cx="1842052" cy="225287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" name="Arc 9">
                <a:extLst>
                  <a:ext uri="{FF2B5EF4-FFF2-40B4-BE49-F238E27FC236}">
                    <a16:creationId xmlns:a16="http://schemas.microsoft.com/office/drawing/2014/main" id="{3292075C-AC1C-4353-AA12-BD6D6AC30070}"/>
                  </a:ext>
                </a:extLst>
              </p:cNvPr>
              <p:cNvSpPr/>
              <p:nvPr/>
            </p:nvSpPr>
            <p:spPr>
              <a:xfrm rot="531972">
                <a:off x="1616766" y="3710612"/>
                <a:ext cx="901148" cy="1139686"/>
              </a:xfrm>
              <a:prstGeom prst="arc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32BBB9D-EABD-4ECB-B209-B947B849EA33}"/>
                    </a:ext>
                  </a:extLst>
                </p:cNvPr>
                <p:cNvSpPr txBox="1"/>
                <p:nvPr/>
              </p:nvSpPr>
              <p:spPr>
                <a:xfrm>
                  <a:off x="1981980" y="3885048"/>
                  <a:ext cx="43576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32BBB9D-EABD-4ECB-B209-B947B849EA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1980" y="3885048"/>
                  <a:ext cx="435760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272A568-4F9D-4145-BA5E-B356E7E3001B}"/>
                </a:ext>
              </a:extLst>
            </p:cNvPr>
            <p:cNvSpPr txBox="1"/>
            <p:nvPr/>
          </p:nvSpPr>
          <p:spPr>
            <a:xfrm>
              <a:off x="5030911" y="4173164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/>
                <a:t>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70C530-BEF1-450A-AF48-A760746FBBDB}"/>
                </a:ext>
              </a:extLst>
            </p:cNvPr>
            <p:cNvSpPr txBox="1"/>
            <p:nvPr/>
          </p:nvSpPr>
          <p:spPr>
            <a:xfrm>
              <a:off x="3005206" y="1703443"/>
              <a:ext cx="3241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/>
                <a:t>B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DC06234-FC18-456F-9A1B-A6BC2089F46E}"/>
                </a:ext>
              </a:extLst>
            </p:cNvPr>
            <p:cNvSpPr txBox="1"/>
            <p:nvPr/>
          </p:nvSpPr>
          <p:spPr>
            <a:xfrm>
              <a:off x="1457452" y="4159912"/>
              <a:ext cx="3209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/>
                <a:t>C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700F4A9-2240-48E0-90AC-4E956518FF3B}"/>
                </a:ext>
              </a:extLst>
            </p:cNvPr>
            <p:cNvSpPr txBox="1"/>
            <p:nvPr/>
          </p:nvSpPr>
          <p:spPr>
            <a:xfrm>
              <a:off x="4022566" y="2798055"/>
              <a:ext cx="3145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c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B3C8F7-BEFD-4E2C-BF9D-D3BC33C14D64}"/>
                </a:ext>
              </a:extLst>
            </p:cNvPr>
            <p:cNvSpPr txBox="1"/>
            <p:nvPr/>
          </p:nvSpPr>
          <p:spPr>
            <a:xfrm>
              <a:off x="3181469" y="4342441"/>
              <a:ext cx="3465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b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A347F2E-FC99-4438-94A7-48CA97901560}"/>
                </a:ext>
              </a:extLst>
            </p:cNvPr>
            <p:cNvSpPr txBox="1"/>
            <p:nvPr/>
          </p:nvSpPr>
          <p:spPr>
            <a:xfrm>
              <a:off x="2199860" y="2784803"/>
              <a:ext cx="3321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a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118A0F1-EEE6-45EE-A745-90380B882B68}"/>
              </a:ext>
            </a:extLst>
          </p:cNvPr>
          <p:cNvGrpSpPr/>
          <p:nvPr/>
        </p:nvGrpSpPr>
        <p:grpSpPr>
          <a:xfrm>
            <a:off x="6549611" y="2148083"/>
            <a:ext cx="3048000" cy="1525502"/>
            <a:chOff x="6304997" y="1812648"/>
            <a:chExt cx="3048000" cy="1525502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3BC326D-63B2-43BC-A16A-C8964DB00948}"/>
                </a:ext>
              </a:extLst>
            </p:cNvPr>
            <p:cNvSpPr/>
            <p:nvPr/>
          </p:nvSpPr>
          <p:spPr>
            <a:xfrm>
              <a:off x="6304997" y="1812648"/>
              <a:ext cx="3048000" cy="152550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7FE1B47-AFE9-4F79-B9E0-D95793335837}"/>
                    </a:ext>
                  </a:extLst>
                </p:cNvPr>
                <p:cNvSpPr txBox="1"/>
                <p:nvPr/>
              </p:nvSpPr>
              <p:spPr>
                <a:xfrm>
                  <a:off x="6692348" y="2103553"/>
                  <a:ext cx="2290692" cy="8989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sz="2800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GB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𝑎𝑏</m:t>
                        </m:r>
                        <m:r>
                          <m:rPr>
                            <m:sty m:val="p"/>
                          </m:rPr>
                          <a:rPr lang="en-GB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SinC</m:t>
                        </m:r>
                      </m:oMath>
                    </m:oMathPara>
                  </a14:m>
                  <a:endParaRPr lang="en-GB" sz="2800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7FE1B47-AFE9-4F79-B9E0-D957933358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92348" y="2103553"/>
                  <a:ext cx="2290692" cy="89896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61269B4-D52C-4151-9ED4-0CF88F455F69}"/>
              </a:ext>
            </a:extLst>
          </p:cNvPr>
          <p:cNvGrpSpPr/>
          <p:nvPr/>
        </p:nvGrpSpPr>
        <p:grpSpPr>
          <a:xfrm>
            <a:off x="2567884" y="5272610"/>
            <a:ext cx="7432516" cy="756987"/>
            <a:chOff x="1420564" y="5380383"/>
            <a:chExt cx="7432516" cy="756987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2BC4BC8-08EC-40C0-B1EF-8C23AA919025}"/>
                </a:ext>
              </a:extLst>
            </p:cNvPr>
            <p:cNvSpPr/>
            <p:nvPr/>
          </p:nvSpPr>
          <p:spPr>
            <a:xfrm>
              <a:off x="1420564" y="5380383"/>
              <a:ext cx="7432516" cy="75698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B3CD220-5760-4B42-B01E-B270388F8600}"/>
                </a:ext>
              </a:extLst>
            </p:cNvPr>
            <p:cNvSpPr txBox="1"/>
            <p:nvPr/>
          </p:nvSpPr>
          <p:spPr>
            <a:xfrm>
              <a:off x="1668672" y="5539409"/>
              <a:ext cx="70778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The angle has to be in between the two sides we know </a:t>
              </a:r>
            </a:p>
          </p:txBody>
        </p:sp>
      </p:grp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D3FC05A-9EE3-44D0-917E-D0863ADA0A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59304" y="689512"/>
            <a:ext cx="609600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</p:pic>
      <p:sp>
        <p:nvSpPr>
          <p:cNvPr id="29" name="TextBox 8">
            <a:extLst>
              <a:ext uri="{FF2B5EF4-FFF2-40B4-BE49-F238E27FC236}">
                <a16:creationId xmlns:a16="http://schemas.microsoft.com/office/drawing/2014/main" id="{189554C6-FB3F-4094-90E5-517C97912193}"/>
              </a:ext>
            </a:extLst>
          </p:cNvPr>
          <p:cNvSpPr txBox="1"/>
          <p:nvPr/>
        </p:nvSpPr>
        <p:spPr>
          <a:xfrm>
            <a:off x="9227654" y="1340006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</p:spTree>
    <p:extLst>
      <p:ext uri="{BB962C8B-B14F-4D97-AF65-F5344CB8AC3E}">
        <p14:creationId xmlns:p14="http://schemas.microsoft.com/office/powerpoint/2010/main" val="283349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0615217B-BF46-40D2-BAE8-624087813E85}"/>
              </a:ext>
            </a:extLst>
          </p:cNvPr>
          <p:cNvGrpSpPr/>
          <p:nvPr/>
        </p:nvGrpSpPr>
        <p:grpSpPr>
          <a:xfrm>
            <a:off x="7713172" y="1034175"/>
            <a:ext cx="3933870" cy="3276008"/>
            <a:chOff x="1536804" y="1572138"/>
            <a:chExt cx="3933870" cy="3276008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C15F913-627C-435B-8CBD-7F6931FFC7AE}"/>
                </a:ext>
              </a:extLst>
            </p:cNvPr>
            <p:cNvSpPr/>
            <p:nvPr/>
          </p:nvSpPr>
          <p:spPr>
            <a:xfrm>
              <a:off x="3172186" y="3872383"/>
              <a:ext cx="975763" cy="97576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47B6A31-E2FC-4DEB-B7E0-81301FD7FD7A}"/>
                </a:ext>
              </a:extLst>
            </p:cNvPr>
            <p:cNvSpPr/>
            <p:nvPr/>
          </p:nvSpPr>
          <p:spPr>
            <a:xfrm>
              <a:off x="1536804" y="3448628"/>
              <a:ext cx="1229175" cy="122917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F39CC0C-2EA8-42B5-A36E-3187E1F8A5BE}"/>
                </a:ext>
              </a:extLst>
            </p:cNvPr>
            <p:cNvSpPr/>
            <p:nvPr/>
          </p:nvSpPr>
          <p:spPr>
            <a:xfrm>
              <a:off x="1893750" y="2331870"/>
              <a:ext cx="975763" cy="97576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1B53D31-AC96-40B3-8F7A-16DE26274E89}"/>
                </a:ext>
              </a:extLst>
            </p:cNvPr>
            <p:cNvGrpSpPr/>
            <p:nvPr/>
          </p:nvGrpSpPr>
          <p:grpSpPr>
            <a:xfrm>
              <a:off x="1722783" y="1962538"/>
              <a:ext cx="3392556" cy="2756455"/>
              <a:chOff x="1616766" y="2093843"/>
              <a:chExt cx="3392556" cy="2756455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501EE471-51EB-4490-9440-6C7C53321165}"/>
                  </a:ext>
                </a:extLst>
              </p:cNvPr>
              <p:cNvGrpSpPr/>
              <p:nvPr/>
            </p:nvGrpSpPr>
            <p:grpSpPr>
              <a:xfrm>
                <a:off x="1749287" y="2093843"/>
                <a:ext cx="3260035" cy="2252870"/>
                <a:chOff x="1749287" y="2093843"/>
                <a:chExt cx="3260035" cy="2252870"/>
              </a:xfrm>
            </p:grpSpPr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5C81BEC3-B356-4790-B2E5-933226B4397B}"/>
                    </a:ext>
                  </a:extLst>
                </p:cNvPr>
                <p:cNvCxnSpPr/>
                <p:nvPr/>
              </p:nvCxnSpPr>
              <p:spPr>
                <a:xfrm flipH="1">
                  <a:off x="1749287" y="2093843"/>
                  <a:ext cx="1417983" cy="225287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6D34A0B1-42A7-42D8-AF93-81ABE1C501C4}"/>
                    </a:ext>
                  </a:extLst>
                </p:cNvPr>
                <p:cNvCxnSpPr/>
                <p:nvPr/>
              </p:nvCxnSpPr>
              <p:spPr>
                <a:xfrm>
                  <a:off x="1749287" y="4346713"/>
                  <a:ext cx="326003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BCF10325-8163-4543-9DD8-F042781B8583}"/>
                    </a:ext>
                  </a:extLst>
                </p:cNvPr>
                <p:cNvCxnSpPr/>
                <p:nvPr/>
              </p:nvCxnSpPr>
              <p:spPr>
                <a:xfrm>
                  <a:off x="3167270" y="2093843"/>
                  <a:ext cx="1842052" cy="225287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268CCCF3-D64A-48BB-AF67-80A6DC02C600}"/>
                  </a:ext>
                </a:extLst>
              </p:cNvPr>
              <p:cNvSpPr/>
              <p:nvPr/>
            </p:nvSpPr>
            <p:spPr>
              <a:xfrm rot="531972">
                <a:off x="1616766" y="3710612"/>
                <a:ext cx="901148" cy="1139686"/>
              </a:xfrm>
              <a:prstGeom prst="arc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93E0CD-12D6-4A57-AC14-FD5D663B18ED}"/>
                </a:ext>
              </a:extLst>
            </p:cNvPr>
            <p:cNvSpPr txBox="1"/>
            <p:nvPr/>
          </p:nvSpPr>
          <p:spPr>
            <a:xfrm>
              <a:off x="2087997" y="3753743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sz="24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F7456DE-B46D-493C-85FC-F47770FACC1E}"/>
                </a:ext>
              </a:extLst>
            </p:cNvPr>
            <p:cNvSpPr txBox="1"/>
            <p:nvPr/>
          </p:nvSpPr>
          <p:spPr>
            <a:xfrm>
              <a:off x="5136928" y="4041859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/>
                <a:t>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4BDEAF1-C452-4EB0-AAA9-C018185B6CF3}"/>
                </a:ext>
              </a:extLst>
            </p:cNvPr>
            <p:cNvSpPr txBox="1"/>
            <p:nvPr/>
          </p:nvSpPr>
          <p:spPr>
            <a:xfrm>
              <a:off x="3111223" y="1572138"/>
              <a:ext cx="3241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/>
                <a:t>B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8164DC5-022E-43CC-9FA5-A6FB5B0A857B}"/>
                </a:ext>
              </a:extLst>
            </p:cNvPr>
            <p:cNvSpPr txBox="1"/>
            <p:nvPr/>
          </p:nvSpPr>
          <p:spPr>
            <a:xfrm>
              <a:off x="1563469" y="4028607"/>
              <a:ext cx="3209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/>
                <a:t>C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2539C20-B04A-4803-BE7E-9371CF1D7BC2}"/>
                </a:ext>
              </a:extLst>
            </p:cNvPr>
            <p:cNvSpPr txBox="1"/>
            <p:nvPr/>
          </p:nvSpPr>
          <p:spPr>
            <a:xfrm>
              <a:off x="4128583" y="2666750"/>
              <a:ext cx="3145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7D3AE00-B0B6-4B6A-B4A9-C49E98D93C20}"/>
                </a:ext>
              </a:extLst>
            </p:cNvPr>
            <p:cNvSpPr txBox="1"/>
            <p:nvPr/>
          </p:nvSpPr>
          <p:spPr>
            <a:xfrm>
              <a:off x="2305877" y="2653498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sz="24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75C3E7C-A7E6-44D9-8BFB-F92DE58B88E3}"/>
                </a:ext>
              </a:extLst>
            </p:cNvPr>
            <p:cNvSpPr txBox="1"/>
            <p:nvPr/>
          </p:nvSpPr>
          <p:spPr>
            <a:xfrm>
              <a:off x="2047825" y="2625409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23cm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70893A1-485F-45B4-81F2-AEC48296520A}"/>
                </a:ext>
              </a:extLst>
            </p:cNvPr>
            <p:cNvGrpSpPr/>
            <p:nvPr/>
          </p:nvGrpSpPr>
          <p:grpSpPr>
            <a:xfrm>
              <a:off x="2052510" y="3817856"/>
              <a:ext cx="418704" cy="369332"/>
              <a:chOff x="6745357" y="1868557"/>
              <a:chExt cx="418704" cy="369332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BD2208E-F419-4830-B12C-9B623DC66BAE}"/>
                  </a:ext>
                </a:extLst>
              </p:cNvPr>
              <p:cNvSpPr txBox="1"/>
              <p:nvPr/>
            </p:nvSpPr>
            <p:spPr>
              <a:xfrm>
                <a:off x="6745357" y="1868557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76</a:t>
                </a: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2A668BFB-48F7-4423-B00D-0F2313800BD4}"/>
                  </a:ext>
                </a:extLst>
              </p:cNvPr>
              <p:cNvSpPr/>
              <p:nvPr/>
            </p:nvSpPr>
            <p:spPr>
              <a:xfrm flipH="1">
                <a:off x="7071296" y="1919239"/>
                <a:ext cx="66261" cy="662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B83B07B-582B-4D06-9E59-985A6CB30AF3}"/>
                </a:ext>
              </a:extLst>
            </p:cNvPr>
            <p:cNvSpPr txBox="1"/>
            <p:nvPr/>
          </p:nvSpPr>
          <p:spPr>
            <a:xfrm>
              <a:off x="3308774" y="4165205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29cm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D20ABC6-1F0F-4FB8-A54A-C0095B31B9ED}"/>
                </a:ext>
              </a:extLst>
            </p:cNvPr>
            <p:cNvSpPr txBox="1"/>
            <p:nvPr/>
          </p:nvSpPr>
          <p:spPr>
            <a:xfrm>
              <a:off x="3485905" y="3811026"/>
              <a:ext cx="3465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4CD8E6A-AA9C-4959-A820-0BA1590DEA36}"/>
                </a:ext>
              </a:extLst>
            </p:cNvPr>
            <p:cNvSpPr txBox="1"/>
            <p:nvPr/>
          </p:nvSpPr>
          <p:spPr>
            <a:xfrm>
              <a:off x="2744651" y="2763908"/>
              <a:ext cx="3321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AE7538B-3B6E-409F-BD8C-A62D9610161D}"/>
              </a:ext>
            </a:extLst>
          </p:cNvPr>
          <p:cNvCxnSpPr>
            <a:cxnSpLocks/>
          </p:cNvCxnSpPr>
          <p:nvPr/>
        </p:nvCxnSpPr>
        <p:spPr>
          <a:xfrm>
            <a:off x="6907000" y="3490644"/>
            <a:ext cx="769796" cy="1470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F2BADBF-5B17-45A0-8FBD-5B1151DF23A4}"/>
              </a:ext>
            </a:extLst>
          </p:cNvPr>
          <p:cNvGrpSpPr/>
          <p:nvPr/>
        </p:nvGrpSpPr>
        <p:grpSpPr>
          <a:xfrm>
            <a:off x="5232449" y="2939437"/>
            <a:ext cx="1620957" cy="747131"/>
            <a:chOff x="2831139" y="4735817"/>
            <a:chExt cx="1620957" cy="747131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D29EAB1-CAA4-4FB5-932C-F29506B8D609}"/>
                </a:ext>
              </a:extLst>
            </p:cNvPr>
            <p:cNvSpPr/>
            <p:nvPr/>
          </p:nvSpPr>
          <p:spPr>
            <a:xfrm>
              <a:off x="2831139" y="4735817"/>
              <a:ext cx="1620957" cy="73866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1AD827E-6652-4F73-B4B1-2351B72D36B5}"/>
                </a:ext>
              </a:extLst>
            </p:cNvPr>
            <p:cNvSpPr txBox="1"/>
            <p:nvPr/>
          </p:nvSpPr>
          <p:spPr>
            <a:xfrm>
              <a:off x="2868295" y="4744284"/>
              <a:ext cx="156966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I’ve labelled this C </a:t>
              </a:r>
            </a:p>
            <a:p>
              <a:r>
                <a:rPr lang="en-GB" sz="1400" dirty="0"/>
                <a:t>as C is the angle in </a:t>
              </a:r>
            </a:p>
            <a:p>
              <a:r>
                <a:rPr lang="en-GB" sz="1400" dirty="0"/>
                <a:t>the formula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0018ED7-B9CA-4C53-A96F-34B84141449F}"/>
              </a:ext>
            </a:extLst>
          </p:cNvPr>
          <p:cNvGrpSpPr/>
          <p:nvPr/>
        </p:nvGrpSpPr>
        <p:grpSpPr>
          <a:xfrm>
            <a:off x="854768" y="1383519"/>
            <a:ext cx="3392556" cy="2756455"/>
            <a:chOff x="1722783" y="1962538"/>
            <a:chExt cx="3392556" cy="2756455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B258AE2-E55A-4C6C-AE56-CA7E1BA4568F}"/>
                </a:ext>
              </a:extLst>
            </p:cNvPr>
            <p:cNvGrpSpPr/>
            <p:nvPr/>
          </p:nvGrpSpPr>
          <p:grpSpPr>
            <a:xfrm>
              <a:off x="1722783" y="1962538"/>
              <a:ext cx="3392556" cy="2756455"/>
              <a:chOff x="1616766" y="2093843"/>
              <a:chExt cx="3392556" cy="2756455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C61E2300-C2C8-4005-BB37-A65697B61F91}"/>
                  </a:ext>
                </a:extLst>
              </p:cNvPr>
              <p:cNvGrpSpPr/>
              <p:nvPr/>
            </p:nvGrpSpPr>
            <p:grpSpPr>
              <a:xfrm>
                <a:off x="1749287" y="2093843"/>
                <a:ext cx="3260035" cy="2252870"/>
                <a:chOff x="1749287" y="2093843"/>
                <a:chExt cx="3260035" cy="2252870"/>
              </a:xfrm>
            </p:grpSpPr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FBFFC724-BCD6-4D3A-AD5A-F614D3C6969B}"/>
                    </a:ext>
                  </a:extLst>
                </p:cNvPr>
                <p:cNvCxnSpPr/>
                <p:nvPr/>
              </p:nvCxnSpPr>
              <p:spPr>
                <a:xfrm flipH="1">
                  <a:off x="1749287" y="2093843"/>
                  <a:ext cx="1417983" cy="225287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62D276F7-69B2-41F5-8440-F5A2EE6B266E}"/>
                    </a:ext>
                  </a:extLst>
                </p:cNvPr>
                <p:cNvCxnSpPr/>
                <p:nvPr/>
              </p:nvCxnSpPr>
              <p:spPr>
                <a:xfrm>
                  <a:off x="1749287" y="4346713"/>
                  <a:ext cx="326003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DF4E3483-DEF9-4025-8D3A-253A3242D021}"/>
                    </a:ext>
                  </a:extLst>
                </p:cNvPr>
                <p:cNvCxnSpPr/>
                <p:nvPr/>
              </p:nvCxnSpPr>
              <p:spPr>
                <a:xfrm>
                  <a:off x="3167270" y="2093843"/>
                  <a:ext cx="1842052" cy="225287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0" name="Arc 49">
                <a:extLst>
                  <a:ext uri="{FF2B5EF4-FFF2-40B4-BE49-F238E27FC236}">
                    <a16:creationId xmlns:a16="http://schemas.microsoft.com/office/drawing/2014/main" id="{5F8AE51E-453F-4A0C-87C6-9CDC28B48AAD}"/>
                  </a:ext>
                </a:extLst>
              </p:cNvPr>
              <p:cNvSpPr/>
              <p:nvPr/>
            </p:nvSpPr>
            <p:spPr>
              <a:xfrm rot="531972">
                <a:off x="1616766" y="3710612"/>
                <a:ext cx="901148" cy="1139686"/>
              </a:xfrm>
              <a:prstGeom prst="arc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6F816D1-C4AA-4A40-8DE7-042B95CF24D9}"/>
                </a:ext>
              </a:extLst>
            </p:cNvPr>
            <p:cNvSpPr txBox="1"/>
            <p:nvPr/>
          </p:nvSpPr>
          <p:spPr>
            <a:xfrm>
              <a:off x="2087997" y="3753743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sz="2400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68D1608-CACF-4C1D-85CB-020C5F341D80}"/>
                </a:ext>
              </a:extLst>
            </p:cNvPr>
            <p:cNvSpPr txBox="1"/>
            <p:nvPr/>
          </p:nvSpPr>
          <p:spPr>
            <a:xfrm>
              <a:off x="2305877" y="2653498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sz="2400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46A06F1-7096-4215-BF44-B16C5BFF4A49}"/>
                </a:ext>
              </a:extLst>
            </p:cNvPr>
            <p:cNvSpPr txBox="1"/>
            <p:nvPr/>
          </p:nvSpPr>
          <p:spPr>
            <a:xfrm>
              <a:off x="2047825" y="2625409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23cm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2BA1AD4-1E39-439A-ADCD-0CE24528C0CB}"/>
                </a:ext>
              </a:extLst>
            </p:cNvPr>
            <p:cNvGrpSpPr/>
            <p:nvPr/>
          </p:nvGrpSpPr>
          <p:grpSpPr>
            <a:xfrm>
              <a:off x="2052510" y="3817856"/>
              <a:ext cx="418704" cy="369332"/>
              <a:chOff x="6745357" y="1868557"/>
              <a:chExt cx="418704" cy="369332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81542A7-68D0-4B88-B903-878597950162}"/>
                  </a:ext>
                </a:extLst>
              </p:cNvPr>
              <p:cNvSpPr txBox="1"/>
              <p:nvPr/>
            </p:nvSpPr>
            <p:spPr>
              <a:xfrm>
                <a:off x="6745357" y="1868557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76</a:t>
                </a: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21C86A86-918D-4B54-B493-7B91F5A9A9DB}"/>
                  </a:ext>
                </a:extLst>
              </p:cNvPr>
              <p:cNvSpPr/>
              <p:nvPr/>
            </p:nvSpPr>
            <p:spPr>
              <a:xfrm flipH="1">
                <a:off x="7071296" y="1919239"/>
                <a:ext cx="66261" cy="662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5A390E7-D638-4F52-86C1-433A0C7BE696}"/>
                </a:ext>
              </a:extLst>
            </p:cNvPr>
            <p:cNvSpPr txBox="1"/>
            <p:nvPr/>
          </p:nvSpPr>
          <p:spPr>
            <a:xfrm>
              <a:off x="3308774" y="4165205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29cm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8127F465-8238-411D-BD04-1572D37FB087}"/>
              </a:ext>
            </a:extLst>
          </p:cNvPr>
          <p:cNvSpPr txBox="1"/>
          <p:nvPr/>
        </p:nvSpPr>
        <p:spPr>
          <a:xfrm>
            <a:off x="4036573" y="314680"/>
            <a:ext cx="4248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Find the area of the triangle</a:t>
            </a:r>
          </a:p>
        </p:txBody>
      </p:sp>
      <p:sp>
        <p:nvSpPr>
          <p:cNvPr id="62" name="Arrow: Right 61">
            <a:extLst>
              <a:ext uri="{FF2B5EF4-FFF2-40B4-BE49-F238E27FC236}">
                <a16:creationId xmlns:a16="http://schemas.microsoft.com/office/drawing/2014/main" id="{9883CDB0-AD4A-414C-A893-73F879CA435B}"/>
              </a:ext>
            </a:extLst>
          </p:cNvPr>
          <p:cNvSpPr/>
          <p:nvPr/>
        </p:nvSpPr>
        <p:spPr>
          <a:xfrm>
            <a:off x="4954025" y="1935159"/>
            <a:ext cx="1597211" cy="480564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D1F32EF-12FB-4238-A4D1-7FC8C45528DA}"/>
              </a:ext>
            </a:extLst>
          </p:cNvPr>
          <p:cNvSpPr txBox="1"/>
          <p:nvPr/>
        </p:nvSpPr>
        <p:spPr>
          <a:xfrm>
            <a:off x="4789351" y="1565827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Label the triangle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90D474E-08AC-477D-90C7-02B32937A26F}"/>
              </a:ext>
            </a:extLst>
          </p:cNvPr>
          <p:cNvGrpSpPr/>
          <p:nvPr/>
        </p:nvGrpSpPr>
        <p:grpSpPr>
          <a:xfrm>
            <a:off x="5166189" y="4148804"/>
            <a:ext cx="3321644" cy="2024367"/>
            <a:chOff x="5166189" y="4148804"/>
            <a:chExt cx="3321644" cy="20243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2E4CBA19-2394-41EB-A9E1-0610048DC328}"/>
                    </a:ext>
                  </a:extLst>
                </p:cNvPr>
                <p:cNvSpPr txBox="1"/>
                <p:nvPr/>
              </p:nvSpPr>
              <p:spPr>
                <a:xfrm>
                  <a:off x="5269605" y="4148804"/>
                  <a:ext cx="1855573" cy="5761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</a:rPr>
                          <m:t>Area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𝑎𝑏</m:t>
                        </m:r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SinC</m:t>
                        </m:r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2E4CBA19-2394-41EB-A9E1-0610048DC3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9605" y="4148804"/>
                  <a:ext cx="1855573" cy="57618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3DF7085B-E411-4D24-9634-684CE8AB583A}"/>
                    </a:ext>
                  </a:extLst>
                </p:cNvPr>
                <p:cNvSpPr/>
                <p:nvPr/>
              </p:nvSpPr>
              <p:spPr>
                <a:xfrm>
                  <a:off x="5168911" y="4911414"/>
                  <a:ext cx="3318922" cy="6685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</a:rPr>
                          <m:t>Area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×23×29×</m:t>
                        </m:r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  <m: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76</m:t>
                        </m:r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3DF7085B-E411-4D24-9634-684CE8AB583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8911" y="4911414"/>
                  <a:ext cx="3318922" cy="66851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0219D445-C264-488C-8C58-59BF26CA9059}"/>
                    </a:ext>
                  </a:extLst>
                </p:cNvPr>
                <p:cNvSpPr/>
                <p:nvPr/>
              </p:nvSpPr>
              <p:spPr>
                <a:xfrm>
                  <a:off x="5166189" y="5773061"/>
                  <a:ext cx="2216504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</a:rPr>
                          <m:t>Area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=323.6 </m:t>
                        </m:r>
                        <m:sSup>
                          <m:sSupPr>
                            <m:ctrlPr>
                              <a:rPr lang="en-GB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cm</m:t>
                            </m:r>
                          </m:e>
                          <m:sup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0219D445-C264-488C-8C58-59BF26CA90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6189" y="5773061"/>
                  <a:ext cx="2216504" cy="40011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C254F22-2139-488D-955D-98F1E1A89D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83968" y="4397150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</p:pic>
      <p:sp>
        <p:nvSpPr>
          <p:cNvPr id="54" name="TextBox 8">
            <a:extLst>
              <a:ext uri="{FF2B5EF4-FFF2-40B4-BE49-F238E27FC236}">
                <a16:creationId xmlns:a16="http://schemas.microsoft.com/office/drawing/2014/main" id="{189554C6-FB3F-4094-90E5-517C97912193}"/>
              </a:ext>
            </a:extLst>
          </p:cNvPr>
          <p:cNvSpPr txBox="1"/>
          <p:nvPr/>
        </p:nvSpPr>
        <p:spPr>
          <a:xfrm>
            <a:off x="1953188" y="5016954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F2F29C-7466-46BF-80B0-64E7C14FA04F}"/>
              </a:ext>
            </a:extLst>
          </p:cNvPr>
          <p:cNvCxnSpPr>
            <a:cxnSpLocks/>
          </p:cNvCxnSpPr>
          <p:nvPr/>
        </p:nvCxnSpPr>
        <p:spPr>
          <a:xfrm>
            <a:off x="5309361" y="6180160"/>
            <a:ext cx="185557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99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1F5813-7211-4E46-BA7C-A1CB8B179BC3}"/>
              </a:ext>
            </a:extLst>
          </p:cNvPr>
          <p:cNvSpPr txBox="1"/>
          <p:nvPr/>
        </p:nvSpPr>
        <p:spPr>
          <a:xfrm>
            <a:off x="3403642" y="265436"/>
            <a:ext cx="48461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Or without labelling the triangle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9E8BF76-E374-448F-86BF-ABB50B0EDE4F}"/>
              </a:ext>
            </a:extLst>
          </p:cNvPr>
          <p:cNvGrpSpPr/>
          <p:nvPr/>
        </p:nvGrpSpPr>
        <p:grpSpPr>
          <a:xfrm>
            <a:off x="1007165" y="1544917"/>
            <a:ext cx="3725911" cy="3235253"/>
            <a:chOff x="1427698" y="1726314"/>
            <a:chExt cx="3725911" cy="3235253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F418C61-2448-4157-9EC3-5E448EEE1753}"/>
                </a:ext>
              </a:extLst>
            </p:cNvPr>
            <p:cNvSpPr/>
            <p:nvPr/>
          </p:nvSpPr>
          <p:spPr>
            <a:xfrm>
              <a:off x="3783211" y="2546526"/>
              <a:ext cx="815525" cy="81552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A8D6DD5-4047-45BB-A118-6792672DFDD3}"/>
                </a:ext>
              </a:extLst>
            </p:cNvPr>
            <p:cNvSpPr/>
            <p:nvPr/>
          </p:nvSpPr>
          <p:spPr>
            <a:xfrm>
              <a:off x="2784787" y="4146042"/>
              <a:ext cx="815525" cy="81552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363CB7B-5FFA-4FF6-8725-C36B59074627}"/>
                </a:ext>
              </a:extLst>
            </p:cNvPr>
            <p:cNvSpPr/>
            <p:nvPr/>
          </p:nvSpPr>
          <p:spPr>
            <a:xfrm>
              <a:off x="3837029" y="3575996"/>
              <a:ext cx="1090357" cy="109035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0D5B345-1C4A-4CB0-A0E5-070437335F02}"/>
                </a:ext>
              </a:extLst>
            </p:cNvPr>
            <p:cNvGrpSpPr/>
            <p:nvPr/>
          </p:nvGrpSpPr>
          <p:grpSpPr>
            <a:xfrm>
              <a:off x="1669773" y="2099138"/>
              <a:ext cx="3260035" cy="2632506"/>
              <a:chOff x="1855304" y="1962538"/>
              <a:chExt cx="3260035" cy="2632506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899A81E4-D540-44EE-A798-11BB369482FE}"/>
                  </a:ext>
                </a:extLst>
              </p:cNvPr>
              <p:cNvGrpSpPr/>
              <p:nvPr/>
            </p:nvGrpSpPr>
            <p:grpSpPr>
              <a:xfrm>
                <a:off x="1855304" y="1962538"/>
                <a:ext cx="3260035" cy="2252870"/>
                <a:chOff x="1749287" y="2093843"/>
                <a:chExt cx="3260035" cy="2252870"/>
              </a:xfrm>
            </p:grpSpPr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B13C42A1-E60C-4482-9A1B-5B9E3EE46FFF}"/>
                    </a:ext>
                  </a:extLst>
                </p:cNvPr>
                <p:cNvCxnSpPr/>
                <p:nvPr/>
              </p:nvCxnSpPr>
              <p:spPr>
                <a:xfrm flipH="1">
                  <a:off x="1749287" y="2093843"/>
                  <a:ext cx="1417983" cy="225287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E48EC5F8-2DB0-4BD0-AD26-032F44923AA6}"/>
                    </a:ext>
                  </a:extLst>
                </p:cNvPr>
                <p:cNvCxnSpPr/>
                <p:nvPr/>
              </p:nvCxnSpPr>
              <p:spPr>
                <a:xfrm>
                  <a:off x="1749287" y="4346713"/>
                  <a:ext cx="326003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8645867A-FF95-44F6-8772-7BF2EFE23B2C}"/>
                    </a:ext>
                  </a:extLst>
                </p:cNvPr>
                <p:cNvCxnSpPr/>
                <p:nvPr/>
              </p:nvCxnSpPr>
              <p:spPr>
                <a:xfrm>
                  <a:off x="3167270" y="2093843"/>
                  <a:ext cx="1842052" cy="225287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BE68DCB-5427-4FFA-985F-42E0103FC77E}"/>
                  </a:ext>
                </a:extLst>
              </p:cNvPr>
              <p:cNvSpPr txBox="1"/>
              <p:nvPr/>
            </p:nvSpPr>
            <p:spPr>
              <a:xfrm>
                <a:off x="2087997" y="3753743"/>
                <a:ext cx="1847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GB" sz="2400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24CF62-B7B5-4041-9C1A-4AED384F0425}"/>
                  </a:ext>
                </a:extLst>
              </p:cNvPr>
              <p:cNvSpPr txBox="1"/>
              <p:nvPr/>
            </p:nvSpPr>
            <p:spPr>
              <a:xfrm>
                <a:off x="2305877" y="2653498"/>
                <a:ext cx="1847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GB" sz="2400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0EFA314-103B-4EB3-8FCB-9082216607EA}"/>
                  </a:ext>
                </a:extLst>
              </p:cNvPr>
              <p:cNvSpPr txBox="1"/>
              <p:nvPr/>
            </p:nvSpPr>
            <p:spPr>
              <a:xfrm>
                <a:off x="4040811" y="2644720"/>
                <a:ext cx="7585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5.3cm</a:t>
                </a:r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1736A45B-017C-493A-B75C-708C916FE6A4}"/>
                  </a:ext>
                </a:extLst>
              </p:cNvPr>
              <p:cNvGrpSpPr/>
              <p:nvPr/>
            </p:nvGrpSpPr>
            <p:grpSpPr>
              <a:xfrm>
                <a:off x="2052510" y="3817856"/>
                <a:ext cx="418704" cy="369332"/>
                <a:chOff x="6745357" y="1868557"/>
                <a:chExt cx="418704" cy="369332"/>
              </a:xfrm>
            </p:grpSpPr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6CA768F8-D79D-4F35-81B7-7303701A61E5}"/>
                    </a:ext>
                  </a:extLst>
                </p:cNvPr>
                <p:cNvSpPr txBox="1"/>
                <p:nvPr/>
              </p:nvSpPr>
              <p:spPr>
                <a:xfrm>
                  <a:off x="6745357" y="1868557"/>
                  <a:ext cx="4187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68</a:t>
                  </a:r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4A5AA291-5D31-4DAA-96E5-FFF555CFF830}"/>
                    </a:ext>
                  </a:extLst>
                </p:cNvPr>
                <p:cNvSpPr/>
                <p:nvPr/>
              </p:nvSpPr>
              <p:spPr>
                <a:xfrm flipH="1">
                  <a:off x="7071296" y="1919239"/>
                  <a:ext cx="66261" cy="662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2843C07-D911-4650-8BFC-A3C32617B62D}"/>
                  </a:ext>
                </a:extLst>
              </p:cNvPr>
              <p:cNvSpPr txBox="1"/>
              <p:nvPr/>
            </p:nvSpPr>
            <p:spPr>
              <a:xfrm>
                <a:off x="3027302" y="4225712"/>
                <a:ext cx="7585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7.1cm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1F72526D-7B7B-4942-86F5-517EC3F479B1}"/>
                </a:ext>
              </a:extLst>
            </p:cNvPr>
            <p:cNvGrpSpPr/>
            <p:nvPr/>
          </p:nvGrpSpPr>
          <p:grpSpPr>
            <a:xfrm>
              <a:off x="2851039" y="2354506"/>
              <a:ext cx="418704" cy="369332"/>
              <a:chOff x="3829878" y="2438400"/>
              <a:chExt cx="418704" cy="369332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54F4F585-47F4-4DB2-B0A9-D458FD44E6A6}"/>
                  </a:ext>
                </a:extLst>
              </p:cNvPr>
              <p:cNvSpPr/>
              <p:nvPr/>
            </p:nvSpPr>
            <p:spPr>
              <a:xfrm flipH="1">
                <a:off x="4176475" y="2507308"/>
                <a:ext cx="66261" cy="662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0E1E12A-F2AC-43DB-9E1A-1F334E59FD0D}"/>
                  </a:ext>
                </a:extLst>
              </p:cNvPr>
              <p:cNvSpPr txBox="1"/>
              <p:nvPr/>
            </p:nvSpPr>
            <p:spPr>
              <a:xfrm>
                <a:off x="3829878" y="2438400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75</a:t>
                </a:r>
              </a:p>
            </p:txBody>
          </p:sp>
        </p:grpSp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CC5A023A-3D81-4426-870A-F3AE1586D250}"/>
                </a:ext>
              </a:extLst>
            </p:cNvPr>
            <p:cNvSpPr/>
            <p:nvPr/>
          </p:nvSpPr>
          <p:spPr>
            <a:xfrm rot="7626460">
              <a:off x="2501698" y="1658116"/>
              <a:ext cx="1091674" cy="1228069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C374D664-31EC-4391-8524-AA2F69C6AA2B}"/>
                </a:ext>
              </a:extLst>
            </p:cNvPr>
            <p:cNvSpPr/>
            <p:nvPr/>
          </p:nvSpPr>
          <p:spPr>
            <a:xfrm rot="1018506">
              <a:off x="1427698" y="3574457"/>
              <a:ext cx="1091674" cy="1228069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F4CA0DA-376C-495B-BFDD-EF3358F6A0D4}"/>
                </a:ext>
              </a:extLst>
            </p:cNvPr>
            <p:cNvGrpSpPr/>
            <p:nvPr/>
          </p:nvGrpSpPr>
          <p:grpSpPr>
            <a:xfrm>
              <a:off x="4092316" y="3923459"/>
              <a:ext cx="418704" cy="369332"/>
              <a:chOff x="4214191" y="2292626"/>
              <a:chExt cx="418704" cy="369332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9D4FC7A2-E4B4-42DC-9FB9-E84A4672F4A3}"/>
                  </a:ext>
                </a:extLst>
              </p:cNvPr>
              <p:cNvSpPr/>
              <p:nvPr/>
            </p:nvSpPr>
            <p:spPr>
              <a:xfrm flipH="1">
                <a:off x="4566634" y="2384527"/>
                <a:ext cx="66261" cy="662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D744690-7392-4089-8AE8-499DA76B01A2}"/>
                  </a:ext>
                </a:extLst>
              </p:cNvPr>
              <p:cNvSpPr txBox="1"/>
              <p:nvPr/>
            </p:nvSpPr>
            <p:spPr>
              <a:xfrm>
                <a:off x="4214191" y="2292626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37</a:t>
                </a:r>
              </a:p>
            </p:txBody>
          </p:sp>
        </p:grpSp>
        <p:sp>
          <p:nvSpPr>
            <p:cNvPr id="49" name="Arc 48">
              <a:extLst>
                <a:ext uri="{FF2B5EF4-FFF2-40B4-BE49-F238E27FC236}">
                  <a16:creationId xmlns:a16="http://schemas.microsoft.com/office/drawing/2014/main" id="{87E32D5C-661C-4776-948A-F2B26657E40F}"/>
                </a:ext>
              </a:extLst>
            </p:cNvPr>
            <p:cNvSpPr/>
            <p:nvPr/>
          </p:nvSpPr>
          <p:spPr>
            <a:xfrm rot="14897842">
              <a:off x="3993738" y="3511835"/>
              <a:ext cx="1091674" cy="1228069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0B3B15A-D174-4BCD-B5E3-D93FCC8A014C}"/>
              </a:ext>
            </a:extLst>
          </p:cNvPr>
          <p:cNvGrpSpPr/>
          <p:nvPr/>
        </p:nvGrpSpPr>
        <p:grpSpPr>
          <a:xfrm>
            <a:off x="8371342" y="2307775"/>
            <a:ext cx="3074781" cy="2031356"/>
            <a:chOff x="5166189" y="4148804"/>
            <a:chExt cx="3074781" cy="20313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88217280-243F-48F1-9B24-E97680AF2577}"/>
                    </a:ext>
                  </a:extLst>
                </p:cNvPr>
                <p:cNvSpPr txBox="1"/>
                <p:nvPr/>
              </p:nvSpPr>
              <p:spPr>
                <a:xfrm>
                  <a:off x="5269605" y="4148804"/>
                  <a:ext cx="1502912" cy="5761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𝑎𝑏</m:t>
                        </m:r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SinC</m:t>
                        </m:r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88217280-243F-48F1-9B24-E97680AF25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9605" y="4148804"/>
                  <a:ext cx="1502912" cy="57618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6DBC82C4-CCE0-47BB-9974-AEED7735DAC2}"/>
                    </a:ext>
                  </a:extLst>
                </p:cNvPr>
                <p:cNvSpPr/>
                <p:nvPr/>
              </p:nvSpPr>
              <p:spPr>
                <a:xfrm>
                  <a:off x="5168911" y="4911414"/>
                  <a:ext cx="3072059" cy="6685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×7.1×5.3×</m:t>
                        </m:r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  <m: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37</m:t>
                        </m:r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6DBC82C4-CCE0-47BB-9974-AEED7735DA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8911" y="4911414"/>
                  <a:ext cx="3072059" cy="66851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68FB1444-018C-4249-AEC9-604AB45C6B0D}"/>
                    </a:ext>
                  </a:extLst>
                </p:cNvPr>
                <p:cNvSpPr/>
                <p:nvPr/>
              </p:nvSpPr>
              <p:spPr>
                <a:xfrm>
                  <a:off x="5166189" y="5773061"/>
                  <a:ext cx="1844095" cy="4070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000" b="1" i="0" smtClean="0">
                            <a:latin typeface="Cambria Math" panose="02040503050406030204" pitchFamily="18" charset="0"/>
                          </a:rPr>
                          <m:t>𝐀</m:t>
                        </m:r>
                        <m:r>
                          <a:rPr lang="en-GB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GB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𝟏𝟏</m:t>
                        </m:r>
                        <m:r>
                          <a:rPr lang="en-GB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GB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GB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GB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000" b="1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𝐜𝐦</m:t>
                            </m:r>
                          </m:e>
                          <m:sup>
                            <m:r>
                              <a:rPr lang="en-GB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en-GB" sz="2000" b="1" dirty="0"/>
                </a:p>
              </p:txBody>
            </p:sp>
          </mc:Choice>
          <mc:Fallback xmlns="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68FB1444-018C-4249-AEC9-604AB45C6B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6189" y="5773061"/>
                  <a:ext cx="1844095" cy="40709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F6F138B8-C014-456E-8D73-F2A5B06D4204}"/>
              </a:ext>
            </a:extLst>
          </p:cNvPr>
          <p:cNvCxnSpPr>
            <a:cxnSpLocks/>
          </p:cNvCxnSpPr>
          <p:nvPr/>
        </p:nvCxnSpPr>
        <p:spPr>
          <a:xfrm flipH="1" flipV="1">
            <a:off x="2800508" y="4839387"/>
            <a:ext cx="173344" cy="609448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0C5FFF44-8DBE-4BF5-89A1-4A30FD9C14A6}"/>
              </a:ext>
            </a:extLst>
          </p:cNvPr>
          <p:cNvCxnSpPr>
            <a:cxnSpLocks/>
          </p:cNvCxnSpPr>
          <p:nvPr/>
        </p:nvCxnSpPr>
        <p:spPr>
          <a:xfrm flipV="1">
            <a:off x="2964510" y="3144869"/>
            <a:ext cx="610114" cy="2292493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7744E542-2659-4790-97FA-4C893FDAF736}"/>
              </a:ext>
            </a:extLst>
          </p:cNvPr>
          <p:cNvGrpSpPr/>
          <p:nvPr/>
        </p:nvGrpSpPr>
        <p:grpSpPr>
          <a:xfrm>
            <a:off x="583096" y="5503408"/>
            <a:ext cx="6012951" cy="647160"/>
            <a:chOff x="851675" y="5462087"/>
            <a:chExt cx="6012951" cy="64716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961424A5-A595-4F33-A341-067D47983EC9}"/>
                </a:ext>
              </a:extLst>
            </p:cNvPr>
            <p:cNvSpPr/>
            <p:nvPr/>
          </p:nvSpPr>
          <p:spPr>
            <a:xfrm>
              <a:off x="851675" y="5462087"/>
              <a:ext cx="6012951" cy="64716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91CCABDA-5C32-43CD-B26C-83385C0E9752}"/>
                </a:ext>
              </a:extLst>
            </p:cNvPr>
            <p:cNvSpPr txBox="1"/>
            <p:nvPr/>
          </p:nvSpPr>
          <p:spPr>
            <a:xfrm>
              <a:off x="1017659" y="5594814"/>
              <a:ext cx="572695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dirty="0"/>
                <a:t>Choose to use these sides then we use the 37 degree angle</a:t>
              </a:r>
            </a:p>
          </p:txBody>
        </p:sp>
      </p:grp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E1C5D90C-7D77-4C97-BB96-C7DE426808A8}"/>
              </a:ext>
            </a:extLst>
          </p:cNvPr>
          <p:cNvCxnSpPr>
            <a:cxnSpLocks/>
          </p:cNvCxnSpPr>
          <p:nvPr/>
        </p:nvCxnSpPr>
        <p:spPr>
          <a:xfrm flipH="1" flipV="1">
            <a:off x="4024226" y="4067169"/>
            <a:ext cx="882614" cy="1361183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85D239D4-4761-45CB-BBC5-34EB76BC7B65}"/>
              </a:ext>
            </a:extLst>
          </p:cNvPr>
          <p:cNvSpPr txBox="1"/>
          <p:nvPr/>
        </p:nvSpPr>
        <p:spPr>
          <a:xfrm>
            <a:off x="440849" y="1112625"/>
            <a:ext cx="6294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Here we have more information about this triangle than we need.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4F9259D-449B-4BF6-837F-46632394CBF1}"/>
              </a:ext>
            </a:extLst>
          </p:cNvPr>
          <p:cNvGrpSpPr/>
          <p:nvPr/>
        </p:nvGrpSpPr>
        <p:grpSpPr>
          <a:xfrm>
            <a:off x="5368502" y="2804738"/>
            <a:ext cx="2105919" cy="660528"/>
            <a:chOff x="5110641" y="2599923"/>
            <a:chExt cx="2105919" cy="660528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7A372ED7-CDC0-4AEA-977A-4B0A5CCF9D6A}"/>
                </a:ext>
              </a:extLst>
            </p:cNvPr>
            <p:cNvSpPr/>
            <p:nvPr/>
          </p:nvSpPr>
          <p:spPr>
            <a:xfrm>
              <a:off x="5110641" y="2599923"/>
              <a:ext cx="2079415" cy="66052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19E447AD-7392-421F-AA4C-9AEF974F3618}"/>
                </a:ext>
              </a:extLst>
            </p:cNvPr>
            <p:cNvSpPr txBox="1"/>
            <p:nvPr/>
          </p:nvSpPr>
          <p:spPr>
            <a:xfrm>
              <a:off x="5137145" y="2628142"/>
              <a:ext cx="2079415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Remember, the angle</a:t>
              </a:r>
            </a:p>
            <a:p>
              <a:r>
                <a:rPr lang="en-GB" sz="1600" dirty="0"/>
                <a:t>between the two sides</a:t>
              </a:r>
            </a:p>
          </p:txBody>
        </p:sp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AF44578-3F72-4AF8-AE8E-B0A8D22A50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2946" y="4752511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</p:pic>
      <p:sp>
        <p:nvSpPr>
          <p:cNvPr id="50" name="TextBox 8">
            <a:extLst>
              <a:ext uri="{FF2B5EF4-FFF2-40B4-BE49-F238E27FC236}">
                <a16:creationId xmlns:a16="http://schemas.microsoft.com/office/drawing/2014/main" id="{189554C6-FB3F-4094-90E5-517C97912193}"/>
              </a:ext>
            </a:extLst>
          </p:cNvPr>
          <p:cNvSpPr txBox="1"/>
          <p:nvPr/>
        </p:nvSpPr>
        <p:spPr>
          <a:xfrm>
            <a:off x="9379931" y="5374525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091BEB9-D996-41D6-A1F1-C86DE25E9B56}"/>
              </a:ext>
            </a:extLst>
          </p:cNvPr>
          <p:cNvCxnSpPr/>
          <p:nvPr/>
        </p:nvCxnSpPr>
        <p:spPr>
          <a:xfrm>
            <a:off x="8474758" y="4339131"/>
            <a:ext cx="15029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195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F93BB24-DC3A-46E8-8927-3C57A383B338}"/>
              </a:ext>
            </a:extLst>
          </p:cNvPr>
          <p:cNvGrpSpPr/>
          <p:nvPr/>
        </p:nvGrpSpPr>
        <p:grpSpPr>
          <a:xfrm>
            <a:off x="2351475" y="257132"/>
            <a:ext cx="3260035" cy="3188281"/>
            <a:chOff x="2001060" y="1828800"/>
            <a:chExt cx="3260035" cy="318828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36D0EFD-39A3-497C-87CD-C38A63986D79}"/>
                </a:ext>
              </a:extLst>
            </p:cNvPr>
            <p:cNvGrpSpPr/>
            <p:nvPr/>
          </p:nvGrpSpPr>
          <p:grpSpPr>
            <a:xfrm>
              <a:off x="2001060" y="2366040"/>
              <a:ext cx="3260035" cy="2651041"/>
              <a:chOff x="1855304" y="1962538"/>
              <a:chExt cx="3260035" cy="2651041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050E56D-849A-48ED-841C-14FC55EDED1C}"/>
                  </a:ext>
                </a:extLst>
              </p:cNvPr>
              <p:cNvGrpSpPr/>
              <p:nvPr/>
            </p:nvGrpSpPr>
            <p:grpSpPr>
              <a:xfrm>
                <a:off x="1855304" y="1962538"/>
                <a:ext cx="3260035" cy="2252870"/>
                <a:chOff x="1749287" y="2093843"/>
                <a:chExt cx="3260035" cy="2252870"/>
              </a:xfrm>
            </p:grpSpPr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7B365AF2-B09C-4F1F-81F8-CE007198A186}"/>
                    </a:ext>
                  </a:extLst>
                </p:cNvPr>
                <p:cNvCxnSpPr/>
                <p:nvPr/>
              </p:nvCxnSpPr>
              <p:spPr>
                <a:xfrm flipH="1">
                  <a:off x="1749287" y="2093843"/>
                  <a:ext cx="1417983" cy="225287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B51D026D-955E-46B2-AA91-31F451026B73}"/>
                    </a:ext>
                  </a:extLst>
                </p:cNvPr>
                <p:cNvCxnSpPr/>
                <p:nvPr/>
              </p:nvCxnSpPr>
              <p:spPr>
                <a:xfrm>
                  <a:off x="1749287" y="4346713"/>
                  <a:ext cx="326003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D7F99705-22A7-44DB-90C4-7CC513A14B8B}"/>
                    </a:ext>
                  </a:extLst>
                </p:cNvPr>
                <p:cNvCxnSpPr/>
                <p:nvPr/>
              </p:nvCxnSpPr>
              <p:spPr>
                <a:xfrm>
                  <a:off x="3167270" y="2093843"/>
                  <a:ext cx="1842052" cy="225287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F4CB75E-7D96-49B7-88D7-0D4217CF8F39}"/>
                  </a:ext>
                </a:extLst>
              </p:cNvPr>
              <p:cNvSpPr txBox="1"/>
              <p:nvPr/>
            </p:nvSpPr>
            <p:spPr>
              <a:xfrm>
                <a:off x="2087997" y="3753743"/>
                <a:ext cx="1847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GB" sz="2400" dirty="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F0A64E0-5CBF-40B9-86C8-6288C5B30F2F}"/>
                  </a:ext>
                </a:extLst>
              </p:cNvPr>
              <p:cNvSpPr txBox="1"/>
              <p:nvPr/>
            </p:nvSpPr>
            <p:spPr>
              <a:xfrm>
                <a:off x="2305877" y="2653498"/>
                <a:ext cx="1847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GB" sz="2400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D2C6F56-C4B7-4575-8018-07EB2EC92211}"/>
                  </a:ext>
                </a:extLst>
              </p:cNvPr>
              <p:cNvSpPr txBox="1"/>
              <p:nvPr/>
            </p:nvSpPr>
            <p:spPr>
              <a:xfrm>
                <a:off x="1922311" y="2745832"/>
                <a:ext cx="7008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65cm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9D6E2D9-5641-43D8-AF51-E0164276DB99}"/>
                  </a:ext>
                </a:extLst>
              </p:cNvPr>
              <p:cNvSpPr txBox="1"/>
              <p:nvPr/>
            </p:nvSpPr>
            <p:spPr>
              <a:xfrm>
                <a:off x="3134904" y="4244247"/>
                <a:ext cx="7008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70cm</a:t>
                </a:r>
              </a:p>
            </p:txBody>
          </p:sp>
        </p:grp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7487798E-B3CA-4C9A-8278-BCF1B129B4CB}"/>
                </a:ext>
              </a:extLst>
            </p:cNvPr>
            <p:cNvSpPr/>
            <p:nvPr/>
          </p:nvSpPr>
          <p:spPr>
            <a:xfrm rot="7972609">
              <a:off x="2713225" y="1884218"/>
              <a:ext cx="1496291" cy="1385455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1551731-1142-4DB2-9256-75812FC815EF}"/>
                </a:ext>
              </a:extLst>
            </p:cNvPr>
            <p:cNvGrpSpPr/>
            <p:nvPr/>
          </p:nvGrpSpPr>
          <p:grpSpPr>
            <a:xfrm>
              <a:off x="3182906" y="2772221"/>
              <a:ext cx="418704" cy="369332"/>
              <a:chOff x="5747489" y="1996708"/>
              <a:chExt cx="418704" cy="369332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581E1BF-96E8-4518-B678-D7FC8E723244}"/>
                  </a:ext>
                </a:extLst>
              </p:cNvPr>
              <p:cNvSpPr txBox="1"/>
              <p:nvPr/>
            </p:nvSpPr>
            <p:spPr>
              <a:xfrm>
                <a:off x="5747489" y="1996708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48</a:t>
                </a: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71A58AE-67EC-4DE3-AD4C-8758D5398EC1}"/>
                  </a:ext>
                </a:extLst>
              </p:cNvPr>
              <p:cNvSpPr/>
              <p:nvPr/>
            </p:nvSpPr>
            <p:spPr>
              <a:xfrm>
                <a:off x="6096000" y="2035184"/>
                <a:ext cx="69273" cy="6927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060155F-3618-4613-B5C6-E3671332B740}"/>
              </a:ext>
            </a:extLst>
          </p:cNvPr>
          <p:cNvSpPr txBox="1"/>
          <p:nvPr/>
        </p:nvSpPr>
        <p:spPr>
          <a:xfrm>
            <a:off x="1985928" y="199923"/>
            <a:ext cx="3791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Find the area of the triangle below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97F544D1-AB7C-4E94-B68A-B60395C51770}"/>
              </a:ext>
            </a:extLst>
          </p:cNvPr>
          <p:cNvSpPr/>
          <p:nvPr/>
        </p:nvSpPr>
        <p:spPr>
          <a:xfrm>
            <a:off x="5611510" y="1485332"/>
            <a:ext cx="1213962" cy="351212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22D3BB5-12EF-4E00-899D-1004C32C0434}"/>
              </a:ext>
            </a:extLst>
          </p:cNvPr>
          <p:cNvGrpSpPr/>
          <p:nvPr/>
        </p:nvGrpSpPr>
        <p:grpSpPr>
          <a:xfrm>
            <a:off x="7242130" y="168191"/>
            <a:ext cx="3260035" cy="3188281"/>
            <a:chOff x="2001060" y="1828800"/>
            <a:chExt cx="3260035" cy="318828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1F4BDDA-4B78-4645-BEE6-BAB139779BC0}"/>
                </a:ext>
              </a:extLst>
            </p:cNvPr>
            <p:cNvGrpSpPr/>
            <p:nvPr/>
          </p:nvGrpSpPr>
          <p:grpSpPr>
            <a:xfrm>
              <a:off x="2001060" y="2366040"/>
              <a:ext cx="3260035" cy="2651041"/>
              <a:chOff x="1855304" y="1962538"/>
              <a:chExt cx="3260035" cy="2651041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232FBBE-6829-4EF0-B2A1-3688AA29AD81}"/>
                  </a:ext>
                </a:extLst>
              </p:cNvPr>
              <p:cNvGrpSpPr/>
              <p:nvPr/>
            </p:nvGrpSpPr>
            <p:grpSpPr>
              <a:xfrm>
                <a:off x="1855304" y="1962538"/>
                <a:ext cx="3260035" cy="2252870"/>
                <a:chOff x="1749287" y="2093843"/>
                <a:chExt cx="3260035" cy="2252870"/>
              </a:xfrm>
            </p:grpSpPr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D7006F8A-40EE-4D15-AEC4-74C8B18D423B}"/>
                    </a:ext>
                  </a:extLst>
                </p:cNvPr>
                <p:cNvCxnSpPr/>
                <p:nvPr/>
              </p:nvCxnSpPr>
              <p:spPr>
                <a:xfrm flipH="1">
                  <a:off x="1749287" y="2093843"/>
                  <a:ext cx="1417983" cy="225287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CBB8DC7B-1D8F-4125-B2ED-94611CA45975}"/>
                    </a:ext>
                  </a:extLst>
                </p:cNvPr>
                <p:cNvCxnSpPr/>
                <p:nvPr/>
              </p:nvCxnSpPr>
              <p:spPr>
                <a:xfrm>
                  <a:off x="1749287" y="4346713"/>
                  <a:ext cx="326003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61B3D573-D71B-4352-8692-4F0363AC39FB}"/>
                    </a:ext>
                  </a:extLst>
                </p:cNvPr>
                <p:cNvCxnSpPr/>
                <p:nvPr/>
              </p:nvCxnSpPr>
              <p:spPr>
                <a:xfrm>
                  <a:off x="3167270" y="2093843"/>
                  <a:ext cx="1842052" cy="225287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2CDDFA0-6AFA-47E2-AC66-92A5D67B0D4A}"/>
                  </a:ext>
                </a:extLst>
              </p:cNvPr>
              <p:cNvSpPr txBox="1"/>
              <p:nvPr/>
            </p:nvSpPr>
            <p:spPr>
              <a:xfrm>
                <a:off x="2087997" y="3753743"/>
                <a:ext cx="1847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GB" sz="2400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256586C-B4DD-471C-AD5F-14928DF04B11}"/>
                  </a:ext>
                </a:extLst>
              </p:cNvPr>
              <p:cNvSpPr txBox="1"/>
              <p:nvPr/>
            </p:nvSpPr>
            <p:spPr>
              <a:xfrm>
                <a:off x="2305877" y="2653498"/>
                <a:ext cx="1847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GB" sz="2400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D086653-77BE-48E9-AAAE-34E2D52FAF94}"/>
                  </a:ext>
                </a:extLst>
              </p:cNvPr>
              <p:cNvSpPr txBox="1"/>
              <p:nvPr/>
            </p:nvSpPr>
            <p:spPr>
              <a:xfrm>
                <a:off x="1922311" y="2745832"/>
                <a:ext cx="7008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65cm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FF1CAFE-4773-4A56-9BFA-9AD3F6FC7918}"/>
                  </a:ext>
                </a:extLst>
              </p:cNvPr>
              <p:cNvSpPr txBox="1"/>
              <p:nvPr/>
            </p:nvSpPr>
            <p:spPr>
              <a:xfrm>
                <a:off x="3134904" y="4244247"/>
                <a:ext cx="7008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70cm</a:t>
                </a:r>
              </a:p>
            </p:txBody>
          </p:sp>
        </p:grpSp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1510E807-B2B6-49E7-9788-99403FF20A84}"/>
                </a:ext>
              </a:extLst>
            </p:cNvPr>
            <p:cNvSpPr/>
            <p:nvPr/>
          </p:nvSpPr>
          <p:spPr>
            <a:xfrm rot="7972609">
              <a:off x="2713225" y="1884218"/>
              <a:ext cx="1496291" cy="1385455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2CEBFC9-7E2A-4F59-9786-D6FA7BE40A47}"/>
                </a:ext>
              </a:extLst>
            </p:cNvPr>
            <p:cNvGrpSpPr/>
            <p:nvPr/>
          </p:nvGrpSpPr>
          <p:grpSpPr>
            <a:xfrm>
              <a:off x="3182906" y="2772221"/>
              <a:ext cx="418704" cy="369332"/>
              <a:chOff x="5747489" y="1996708"/>
              <a:chExt cx="418704" cy="369332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7F3F014-3F77-40B1-AF20-DACB8028573A}"/>
                  </a:ext>
                </a:extLst>
              </p:cNvPr>
              <p:cNvSpPr txBox="1"/>
              <p:nvPr/>
            </p:nvSpPr>
            <p:spPr>
              <a:xfrm>
                <a:off x="5747489" y="1996708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48</a:t>
                </a: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03B92BC0-BD70-454F-BF72-DDE5E1AEA9A9}"/>
                  </a:ext>
                </a:extLst>
              </p:cNvPr>
              <p:cNvSpPr/>
              <p:nvPr/>
            </p:nvSpPr>
            <p:spPr>
              <a:xfrm>
                <a:off x="6096000" y="2035184"/>
                <a:ext cx="69273" cy="6927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DE7969E-7F81-43EF-B961-A86C4708D3E9}"/>
                  </a:ext>
                </a:extLst>
              </p:cNvPr>
              <p:cNvSpPr txBox="1"/>
              <p:nvPr/>
            </p:nvSpPr>
            <p:spPr>
              <a:xfrm>
                <a:off x="9714978" y="2531610"/>
                <a:ext cx="2510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DE7969E-7F81-43EF-B961-A86C4708D3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4978" y="2531610"/>
                <a:ext cx="251094" cy="369332"/>
              </a:xfrm>
              <a:prstGeom prst="rect">
                <a:avLst/>
              </a:prstGeom>
              <a:blipFill>
                <a:blip r:embed="rId4"/>
                <a:stretch>
                  <a:fillRect l="-29268" r="-24390" b="-6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Arc 39">
            <a:extLst>
              <a:ext uri="{FF2B5EF4-FFF2-40B4-BE49-F238E27FC236}">
                <a16:creationId xmlns:a16="http://schemas.microsoft.com/office/drawing/2014/main" id="{511EA0BF-7A6B-483A-AA02-4772D0E2032D}"/>
              </a:ext>
            </a:extLst>
          </p:cNvPr>
          <p:cNvSpPr/>
          <p:nvPr/>
        </p:nvSpPr>
        <p:spPr>
          <a:xfrm rot="15767916">
            <a:off x="9447084" y="2344914"/>
            <a:ext cx="1181747" cy="109421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8B88560-89BB-4DAE-8B19-AA2E0F374159}"/>
                  </a:ext>
                </a:extLst>
              </p:cNvPr>
              <p:cNvSpPr txBox="1"/>
              <p:nvPr/>
            </p:nvSpPr>
            <p:spPr>
              <a:xfrm>
                <a:off x="1416477" y="3547329"/>
                <a:ext cx="15703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To find angle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8B88560-89BB-4DAE-8B19-AA2E0F3741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6477" y="3547329"/>
                <a:ext cx="1570302" cy="369332"/>
              </a:xfrm>
              <a:prstGeom prst="rect">
                <a:avLst/>
              </a:prstGeom>
              <a:blipFill>
                <a:blip r:embed="rId5"/>
                <a:stretch>
                  <a:fillRect l="-3101"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DA32E02-970F-4CA9-BB35-285F86499F3C}"/>
                  </a:ext>
                </a:extLst>
              </p:cNvPr>
              <p:cNvSpPr txBox="1"/>
              <p:nvPr/>
            </p:nvSpPr>
            <p:spPr>
              <a:xfrm>
                <a:off x="2676533" y="4061404"/>
                <a:ext cx="1349728" cy="5227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65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GB" b="0" i="0" smtClean="0">
                              <a:latin typeface="Cambria Math" panose="02040503050406030204" pitchFamily="18" charset="0"/>
                            </a:rPr>
                            <m:t>48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70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DA32E02-970F-4CA9-BB35-285F8649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6533" y="4061404"/>
                <a:ext cx="1349728" cy="5227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E461CA1-1437-4BC5-8ADD-C2AA69336CD7}"/>
                  </a:ext>
                </a:extLst>
              </p:cNvPr>
              <p:cNvSpPr/>
              <p:nvPr/>
            </p:nvSpPr>
            <p:spPr>
              <a:xfrm>
                <a:off x="2587743" y="4715246"/>
                <a:ext cx="2058577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=65×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  <m: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48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70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E461CA1-1437-4BC5-8ADD-C2AA69336C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743" y="4715246"/>
                <a:ext cx="2058577" cy="6109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D6687331-A61A-4B7C-8E48-F12579BA8ADC}"/>
              </a:ext>
            </a:extLst>
          </p:cNvPr>
          <p:cNvGrpSpPr/>
          <p:nvPr/>
        </p:nvGrpSpPr>
        <p:grpSpPr>
          <a:xfrm>
            <a:off x="2972924" y="5457252"/>
            <a:ext cx="1228622" cy="311637"/>
            <a:chOff x="6164259" y="4447580"/>
            <a:chExt cx="1228622" cy="31163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2615ECE-1AD8-4995-9784-CF310D6DF065}"/>
                </a:ext>
              </a:extLst>
            </p:cNvPr>
            <p:cNvSpPr/>
            <p:nvPr/>
          </p:nvSpPr>
          <p:spPr>
            <a:xfrm>
              <a:off x="7323608" y="4447580"/>
              <a:ext cx="69273" cy="6927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33C7B26E-159A-4442-816E-6E66678CF454}"/>
                    </a:ext>
                  </a:extLst>
                </p:cNvPr>
                <p:cNvSpPr txBox="1"/>
                <p:nvPr/>
              </p:nvSpPr>
              <p:spPr>
                <a:xfrm>
                  <a:off x="6164259" y="4482218"/>
                  <a:ext cx="11801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=43.635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33C7B26E-159A-4442-816E-6E66678CF4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64259" y="4482218"/>
                  <a:ext cx="1180131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4124" r="-4639" b="-888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BAB9FAE-42C0-4F3D-A17B-7A4A9F4927CC}"/>
              </a:ext>
            </a:extLst>
          </p:cNvPr>
          <p:cNvCxnSpPr/>
          <p:nvPr/>
        </p:nvCxnSpPr>
        <p:spPr>
          <a:xfrm>
            <a:off x="2986779" y="5768889"/>
            <a:ext cx="115242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DC95623F-14D6-4A20-9973-F80982F76216}"/>
                  </a:ext>
                </a:extLst>
              </p:cNvPr>
              <p:cNvSpPr txBox="1"/>
              <p:nvPr/>
            </p:nvSpPr>
            <p:spPr>
              <a:xfrm>
                <a:off x="7520379" y="2500833"/>
                <a:ext cx="30745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DC95623F-14D6-4A20-9973-F80982F762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0379" y="2500833"/>
                <a:ext cx="307456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Arc 53">
            <a:extLst>
              <a:ext uri="{FF2B5EF4-FFF2-40B4-BE49-F238E27FC236}">
                <a16:creationId xmlns:a16="http://schemas.microsoft.com/office/drawing/2014/main" id="{336BAADC-5D65-46BC-BEF1-AC564DABD467}"/>
              </a:ext>
            </a:extLst>
          </p:cNvPr>
          <p:cNvSpPr/>
          <p:nvPr/>
        </p:nvSpPr>
        <p:spPr>
          <a:xfrm rot="1653597">
            <a:off x="6929123" y="2244760"/>
            <a:ext cx="1038682" cy="961743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62EBF67A-F38D-4390-9E7A-254D72785E7E}"/>
                  </a:ext>
                </a:extLst>
              </p:cNvPr>
              <p:cNvSpPr txBox="1"/>
              <p:nvPr/>
            </p:nvSpPr>
            <p:spPr>
              <a:xfrm>
                <a:off x="7567188" y="3635934"/>
                <a:ext cx="25733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=180−(48+43.635)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62EBF67A-F38D-4390-9E7A-254D72785E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7188" y="3635934"/>
                <a:ext cx="2573397" cy="276999"/>
              </a:xfrm>
              <a:prstGeom prst="rect">
                <a:avLst/>
              </a:prstGeom>
              <a:blipFill>
                <a:blip r:embed="rId10"/>
                <a:stretch>
                  <a:fillRect l="-948" t="-2174" r="-3081" b="-326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7" name="Group 56">
            <a:extLst>
              <a:ext uri="{FF2B5EF4-FFF2-40B4-BE49-F238E27FC236}">
                <a16:creationId xmlns:a16="http://schemas.microsoft.com/office/drawing/2014/main" id="{3B577AEB-82D0-4953-95DA-6B9722526951}"/>
              </a:ext>
            </a:extLst>
          </p:cNvPr>
          <p:cNvGrpSpPr/>
          <p:nvPr/>
        </p:nvGrpSpPr>
        <p:grpSpPr>
          <a:xfrm>
            <a:off x="7586436" y="4085181"/>
            <a:ext cx="1246666" cy="304709"/>
            <a:chOff x="7614146" y="4556243"/>
            <a:chExt cx="1246666" cy="304709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801AFFD-96C4-46B6-8406-F5873D5C7F50}"/>
                </a:ext>
              </a:extLst>
            </p:cNvPr>
            <p:cNvSpPr/>
            <p:nvPr/>
          </p:nvSpPr>
          <p:spPr>
            <a:xfrm>
              <a:off x="8791539" y="4556243"/>
              <a:ext cx="69273" cy="6927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B028DB90-6645-4330-9691-E69E9775B0E3}"/>
                    </a:ext>
                  </a:extLst>
                </p:cNvPr>
                <p:cNvSpPr txBox="1"/>
                <p:nvPr/>
              </p:nvSpPr>
              <p:spPr>
                <a:xfrm>
                  <a:off x="7614146" y="4583953"/>
                  <a:ext cx="118840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=88.365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B028DB90-6645-4330-9691-E69E9775B0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14146" y="4583953"/>
                  <a:ext cx="1188402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2564" r="-5128" b="-888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D8A0A67A-DD0D-4033-9B49-8A8AFE00F829}"/>
                  </a:ext>
                </a:extLst>
              </p:cNvPr>
              <p:cNvSpPr txBox="1"/>
              <p:nvPr/>
            </p:nvSpPr>
            <p:spPr>
              <a:xfrm>
                <a:off x="7621073" y="4610852"/>
                <a:ext cx="1354537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𝑎𝑏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SinC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D8A0A67A-DD0D-4033-9B49-8A8AFE00F8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1073" y="4610852"/>
                <a:ext cx="1354537" cy="51860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799F9A7E-916E-4D5A-80F4-D4DF838FE827}"/>
                  </a:ext>
                </a:extLst>
              </p:cNvPr>
              <p:cNvSpPr/>
              <p:nvPr/>
            </p:nvSpPr>
            <p:spPr>
              <a:xfrm>
                <a:off x="7520379" y="5221057"/>
                <a:ext cx="3122971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×70×65×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Sin</m:t>
                      </m:r>
                      <m: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88.365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799F9A7E-916E-4D5A-80F4-D4DF838FE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0379" y="5221057"/>
                <a:ext cx="3122971" cy="61093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3096330-AC90-4211-91AB-2DE821221E88}"/>
                  </a:ext>
                </a:extLst>
              </p:cNvPr>
              <p:cNvSpPr/>
              <p:nvPr/>
            </p:nvSpPr>
            <p:spPr>
              <a:xfrm>
                <a:off x="7517657" y="5944154"/>
                <a:ext cx="1729897" cy="375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0" smtClean="0">
                          <a:latin typeface="Cambria Math" panose="02040503050406030204" pitchFamily="18" charset="0"/>
                        </a:rPr>
                        <m:t>𝐀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𝟐𝟐𝟕𝟒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𝐜𝐦</m:t>
                          </m:r>
                        </m:e>
                        <m:sup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3096330-AC90-4211-91AB-2DE821221E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7657" y="5944154"/>
                <a:ext cx="1729897" cy="37555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769740F-2875-4D1A-886D-CA505B2BF359}"/>
              </a:ext>
            </a:extLst>
          </p:cNvPr>
          <p:cNvCxnSpPr/>
          <p:nvPr/>
        </p:nvCxnSpPr>
        <p:spPr>
          <a:xfrm>
            <a:off x="7621073" y="6295833"/>
            <a:ext cx="15029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65594462-F184-4437-8430-10F7DC88DF38}"/>
              </a:ext>
            </a:extLst>
          </p:cNvPr>
          <p:cNvCxnSpPr/>
          <p:nvPr/>
        </p:nvCxnSpPr>
        <p:spPr>
          <a:xfrm>
            <a:off x="7629097" y="4389890"/>
            <a:ext cx="124304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8">
            <a:extLst>
              <a:ext uri="{FF2B5EF4-FFF2-40B4-BE49-F238E27FC236}">
                <a16:creationId xmlns:a16="http://schemas.microsoft.com/office/drawing/2014/main" id="{E0BE7CCE-E2DF-43C3-BC76-A83FA6C900EF}"/>
              </a:ext>
            </a:extLst>
          </p:cNvPr>
          <p:cNvSpPr txBox="1"/>
          <p:nvPr/>
        </p:nvSpPr>
        <p:spPr>
          <a:xfrm>
            <a:off x="4748129" y="6087544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7EEDF87-B8E4-4411-8755-BB3BA07D47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870051" y="5463514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2093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E060155F-3618-4613-B5C6-E3671332B740}"/>
              </a:ext>
            </a:extLst>
          </p:cNvPr>
          <p:cNvSpPr txBox="1"/>
          <p:nvPr/>
        </p:nvSpPr>
        <p:spPr>
          <a:xfrm>
            <a:off x="1985928" y="324614"/>
            <a:ext cx="3791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Find the area of the triangle below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97F544D1-AB7C-4E94-B68A-B60395C51770}"/>
              </a:ext>
            </a:extLst>
          </p:cNvPr>
          <p:cNvSpPr/>
          <p:nvPr/>
        </p:nvSpPr>
        <p:spPr>
          <a:xfrm>
            <a:off x="5489019" y="1694253"/>
            <a:ext cx="1213962" cy="351212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Arc 39">
            <a:extLst>
              <a:ext uri="{FF2B5EF4-FFF2-40B4-BE49-F238E27FC236}">
                <a16:creationId xmlns:a16="http://schemas.microsoft.com/office/drawing/2014/main" id="{511EA0BF-7A6B-483A-AA02-4772D0E2032D}"/>
              </a:ext>
            </a:extLst>
          </p:cNvPr>
          <p:cNvSpPr/>
          <p:nvPr/>
        </p:nvSpPr>
        <p:spPr>
          <a:xfrm rot="15767916">
            <a:off x="9313079" y="2671048"/>
            <a:ext cx="1091144" cy="101031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8B88560-89BB-4DAE-8B19-AA2E0F374159}"/>
                  </a:ext>
                </a:extLst>
              </p:cNvPr>
              <p:cNvSpPr txBox="1"/>
              <p:nvPr/>
            </p:nvSpPr>
            <p:spPr>
              <a:xfrm>
                <a:off x="1416477" y="3727440"/>
                <a:ext cx="21297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To find side length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8B88560-89BB-4DAE-8B19-AA2E0F3741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6477" y="3727440"/>
                <a:ext cx="2129750" cy="369332"/>
              </a:xfrm>
              <a:prstGeom prst="rect">
                <a:avLst/>
              </a:prstGeom>
              <a:blipFill>
                <a:blip r:embed="rId4"/>
                <a:stretch>
                  <a:fillRect l="-2286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DA32E02-970F-4CA9-BB35-285F86499F3C}"/>
                  </a:ext>
                </a:extLst>
              </p:cNvPr>
              <p:cNvSpPr txBox="1"/>
              <p:nvPr/>
            </p:nvSpPr>
            <p:spPr>
              <a:xfrm>
                <a:off x="2593403" y="4241515"/>
                <a:ext cx="1479572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  <m: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49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0" smtClean="0">
                              <a:latin typeface="Cambria Math" panose="02040503050406030204" pitchFamily="18" charset="0"/>
                            </a:rPr>
                            <m:t>70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GB" b="0" i="0" smtClean="0">
                              <a:latin typeface="Cambria Math" panose="02040503050406030204" pitchFamily="18" charset="0"/>
                            </a:rPr>
                            <m:t>72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DA32E02-970F-4CA9-BB35-285F8649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3403" y="4241515"/>
                <a:ext cx="1479572" cy="5203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E461CA1-1437-4BC5-8ADD-C2AA69336CD7}"/>
                  </a:ext>
                </a:extLst>
              </p:cNvPr>
              <p:cNvSpPr/>
              <p:nvPr/>
            </p:nvSpPr>
            <p:spPr>
              <a:xfrm>
                <a:off x="2934110" y="4895357"/>
                <a:ext cx="2062359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Sin</m:t>
                      </m:r>
                      <m: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49×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70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  <m: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72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E461CA1-1437-4BC5-8ADD-C2AA69336C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4110" y="4895357"/>
                <a:ext cx="2062359" cy="6127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3C7B26E-159A-4442-816E-6E66678CF454}"/>
                  </a:ext>
                </a:extLst>
              </p:cNvPr>
              <p:cNvSpPr txBox="1"/>
              <p:nvPr/>
            </p:nvSpPr>
            <p:spPr>
              <a:xfrm>
                <a:off x="3027000" y="5672001"/>
                <a:ext cx="15186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=55.548 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3C7B26E-159A-4442-816E-6E66678CF4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7000" y="5672001"/>
                <a:ext cx="1518621" cy="276999"/>
              </a:xfrm>
              <a:prstGeom prst="rect">
                <a:avLst/>
              </a:prstGeom>
              <a:blipFill>
                <a:blip r:embed="rId7"/>
                <a:stretch>
                  <a:fillRect l="-2008" r="-2410" b="-65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BAB9FAE-42C0-4F3D-A17B-7A4A9F4927CC}"/>
              </a:ext>
            </a:extLst>
          </p:cNvPr>
          <p:cNvCxnSpPr>
            <a:cxnSpLocks/>
          </p:cNvCxnSpPr>
          <p:nvPr/>
        </p:nvCxnSpPr>
        <p:spPr>
          <a:xfrm>
            <a:off x="3044140" y="5962084"/>
            <a:ext cx="150148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D8A0A67A-DD0D-4033-9B49-8A8AFE00F829}"/>
                  </a:ext>
                </a:extLst>
              </p:cNvPr>
              <p:cNvSpPr txBox="1"/>
              <p:nvPr/>
            </p:nvSpPr>
            <p:spPr>
              <a:xfrm>
                <a:off x="7273504" y="3993416"/>
                <a:ext cx="1354537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𝑎𝑏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SinC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D8A0A67A-DD0D-4033-9B49-8A8AFE00F8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3504" y="3993416"/>
                <a:ext cx="1354537" cy="51860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799F9A7E-916E-4D5A-80F4-D4DF838FE827}"/>
                  </a:ext>
                </a:extLst>
              </p:cNvPr>
              <p:cNvSpPr/>
              <p:nvPr/>
            </p:nvSpPr>
            <p:spPr>
              <a:xfrm>
                <a:off x="7172810" y="4603621"/>
                <a:ext cx="3122971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×70×55.548×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Sin</m:t>
                      </m:r>
                      <m: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59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799F9A7E-916E-4D5A-80F4-D4DF838FE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2810" y="4603621"/>
                <a:ext cx="3122971" cy="61093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3096330-AC90-4211-91AB-2DE821221E88}"/>
                  </a:ext>
                </a:extLst>
              </p:cNvPr>
              <p:cNvSpPr/>
              <p:nvPr/>
            </p:nvSpPr>
            <p:spPr>
              <a:xfrm>
                <a:off x="7170088" y="5326718"/>
                <a:ext cx="1781193" cy="375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0" smtClean="0">
                          <a:latin typeface="Cambria Math" panose="02040503050406030204" pitchFamily="18" charset="0"/>
                        </a:rPr>
                        <m:t>𝐀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𝟏𝟔𝟔𝟔</m:t>
                          </m:r>
                          <m:r>
                            <a:rPr lang="en-GB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𝐜𝐦</m:t>
                          </m:r>
                        </m:e>
                        <m:sup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3096330-AC90-4211-91AB-2DE821221E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0088" y="5326718"/>
                <a:ext cx="1781193" cy="37555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769740F-2875-4D1A-886D-CA505B2BF359}"/>
              </a:ext>
            </a:extLst>
          </p:cNvPr>
          <p:cNvCxnSpPr/>
          <p:nvPr/>
        </p:nvCxnSpPr>
        <p:spPr>
          <a:xfrm>
            <a:off x="7273504" y="5678397"/>
            <a:ext cx="15029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8">
            <a:extLst>
              <a:ext uri="{FF2B5EF4-FFF2-40B4-BE49-F238E27FC236}">
                <a16:creationId xmlns:a16="http://schemas.microsoft.com/office/drawing/2014/main" id="{E0BE7CCE-E2DF-43C3-BC76-A83FA6C900EF}"/>
              </a:ext>
            </a:extLst>
          </p:cNvPr>
          <p:cNvSpPr txBox="1"/>
          <p:nvPr/>
        </p:nvSpPr>
        <p:spPr>
          <a:xfrm>
            <a:off x="10901860" y="494120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A5DFF19-00CC-4517-859A-D248E4C2830D}"/>
              </a:ext>
            </a:extLst>
          </p:cNvPr>
          <p:cNvGrpSpPr/>
          <p:nvPr/>
        </p:nvGrpSpPr>
        <p:grpSpPr>
          <a:xfrm>
            <a:off x="2053008" y="503075"/>
            <a:ext cx="3558502" cy="3122449"/>
            <a:chOff x="2053008" y="322964"/>
            <a:chExt cx="3558502" cy="312244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F93BB24-DC3A-46E8-8927-3C57A383B338}"/>
                </a:ext>
              </a:extLst>
            </p:cNvPr>
            <p:cNvGrpSpPr/>
            <p:nvPr/>
          </p:nvGrpSpPr>
          <p:grpSpPr>
            <a:xfrm>
              <a:off x="2351475" y="322964"/>
              <a:ext cx="3260035" cy="3122449"/>
              <a:chOff x="2001060" y="1894632"/>
              <a:chExt cx="3260035" cy="3122449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636D0EFD-39A3-497C-87CD-C38A63986D79}"/>
                  </a:ext>
                </a:extLst>
              </p:cNvPr>
              <p:cNvGrpSpPr/>
              <p:nvPr/>
            </p:nvGrpSpPr>
            <p:grpSpPr>
              <a:xfrm>
                <a:off x="2001060" y="2366040"/>
                <a:ext cx="3260035" cy="2651041"/>
                <a:chOff x="1855304" y="1962538"/>
                <a:chExt cx="3260035" cy="2651041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4050E56D-849A-48ED-841C-14FC55EDED1C}"/>
                    </a:ext>
                  </a:extLst>
                </p:cNvPr>
                <p:cNvGrpSpPr/>
                <p:nvPr/>
              </p:nvGrpSpPr>
              <p:grpSpPr>
                <a:xfrm>
                  <a:off x="1855304" y="1962538"/>
                  <a:ext cx="3260035" cy="2252870"/>
                  <a:chOff x="1749287" y="2093843"/>
                  <a:chExt cx="3260035" cy="2252870"/>
                </a:xfrm>
              </p:grpSpPr>
              <p:cxnSp>
                <p:nvCxnSpPr>
                  <p:cNvPr id="12" name="Straight Connector 11">
                    <a:extLst>
                      <a:ext uri="{FF2B5EF4-FFF2-40B4-BE49-F238E27FC236}">
                        <a16:creationId xmlns:a16="http://schemas.microsoft.com/office/drawing/2014/main" id="{7B365AF2-B09C-4F1F-81F8-CE007198A186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749287" y="2093843"/>
                    <a:ext cx="1417983" cy="225287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Straight Connector 12">
                    <a:extLst>
                      <a:ext uri="{FF2B5EF4-FFF2-40B4-BE49-F238E27FC236}">
                        <a16:creationId xmlns:a16="http://schemas.microsoft.com/office/drawing/2014/main" id="{B51D026D-955E-46B2-AA91-31F451026B73}"/>
                      </a:ext>
                    </a:extLst>
                  </p:cNvPr>
                  <p:cNvCxnSpPr/>
                  <p:nvPr/>
                </p:nvCxnSpPr>
                <p:spPr>
                  <a:xfrm>
                    <a:off x="1749287" y="4346713"/>
                    <a:ext cx="3260035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Straight Connector 13">
                    <a:extLst>
                      <a:ext uri="{FF2B5EF4-FFF2-40B4-BE49-F238E27FC236}">
                        <a16:creationId xmlns:a16="http://schemas.microsoft.com/office/drawing/2014/main" id="{D7F99705-22A7-44DB-90C4-7CC513A14B8B}"/>
                      </a:ext>
                    </a:extLst>
                  </p:cNvPr>
                  <p:cNvCxnSpPr/>
                  <p:nvPr/>
                </p:nvCxnSpPr>
                <p:spPr>
                  <a:xfrm>
                    <a:off x="3167270" y="2093843"/>
                    <a:ext cx="1842052" cy="225287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BF4CB75E-7D96-49B7-88D7-0D4217CF8F39}"/>
                    </a:ext>
                  </a:extLst>
                </p:cNvPr>
                <p:cNvSpPr txBox="1"/>
                <p:nvPr/>
              </p:nvSpPr>
              <p:spPr>
                <a:xfrm>
                  <a:off x="2087997" y="3753743"/>
                  <a:ext cx="18473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GB" sz="2400" dirty="0"/>
                </a:p>
              </p:txBody>
            </p: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AF0A64E0-5CBF-40B9-86C8-6288C5B30F2F}"/>
                    </a:ext>
                  </a:extLst>
                </p:cNvPr>
                <p:cNvSpPr txBox="1"/>
                <p:nvPr/>
              </p:nvSpPr>
              <p:spPr>
                <a:xfrm>
                  <a:off x="2305877" y="2653498"/>
                  <a:ext cx="18473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GB" sz="2400" dirty="0"/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9D6E2D9-5641-43D8-AF51-E0164276DB99}"/>
                    </a:ext>
                  </a:extLst>
                </p:cNvPr>
                <p:cNvSpPr txBox="1"/>
                <p:nvPr/>
              </p:nvSpPr>
              <p:spPr>
                <a:xfrm>
                  <a:off x="3134904" y="4244247"/>
                  <a:ext cx="70083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70cm</a:t>
                  </a:r>
                </a:p>
              </p:txBody>
            </p:sp>
          </p:grp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7487798E-B3CA-4C9A-8278-BCF1B129B4CB}"/>
                  </a:ext>
                </a:extLst>
              </p:cNvPr>
              <p:cNvSpPr/>
              <p:nvPr/>
            </p:nvSpPr>
            <p:spPr>
              <a:xfrm rot="7972609">
                <a:off x="2805411" y="1943209"/>
                <a:ext cx="1311569" cy="1214416"/>
              </a:xfrm>
              <a:prstGeom prst="arc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E1551731-1142-4DB2-9256-75812FC815EF}"/>
                  </a:ext>
                </a:extLst>
              </p:cNvPr>
              <p:cNvGrpSpPr/>
              <p:nvPr/>
            </p:nvGrpSpPr>
            <p:grpSpPr>
              <a:xfrm>
                <a:off x="3182906" y="2772221"/>
                <a:ext cx="418704" cy="369332"/>
                <a:chOff x="5747489" y="1996708"/>
                <a:chExt cx="418704" cy="369332"/>
              </a:xfrm>
            </p:grpSpPr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5581E1BF-96E8-4518-B678-D7FC8E723244}"/>
                    </a:ext>
                  </a:extLst>
                </p:cNvPr>
                <p:cNvSpPr txBox="1"/>
                <p:nvPr/>
              </p:nvSpPr>
              <p:spPr>
                <a:xfrm>
                  <a:off x="5747489" y="1996708"/>
                  <a:ext cx="4187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72</a:t>
                  </a:r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A71A58AE-67EC-4DE3-AD4C-8758D5398EC1}"/>
                    </a:ext>
                  </a:extLst>
                </p:cNvPr>
                <p:cNvSpPr/>
                <p:nvPr/>
              </p:nvSpPr>
              <p:spPr>
                <a:xfrm>
                  <a:off x="6096000" y="2035184"/>
                  <a:ext cx="69273" cy="6927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0692E5A-37B4-4E64-8AFF-69CBD36C9D6E}"/>
                </a:ext>
              </a:extLst>
            </p:cNvPr>
            <p:cNvGrpSpPr/>
            <p:nvPr/>
          </p:nvGrpSpPr>
          <p:grpSpPr>
            <a:xfrm>
              <a:off x="2535444" y="2687560"/>
              <a:ext cx="418704" cy="369332"/>
              <a:chOff x="595745" y="2369127"/>
              <a:chExt cx="418704" cy="369332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4A7F04AF-14D9-415E-886B-8B7A3A19231F}"/>
                  </a:ext>
                </a:extLst>
              </p:cNvPr>
              <p:cNvSpPr/>
              <p:nvPr/>
            </p:nvSpPr>
            <p:spPr>
              <a:xfrm>
                <a:off x="917437" y="2382982"/>
                <a:ext cx="69273" cy="6927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6D639C-8AF6-4C48-8A90-EE6FD489FD1F}"/>
                  </a:ext>
                </a:extLst>
              </p:cNvPr>
              <p:cNvSpPr txBox="1"/>
              <p:nvPr/>
            </p:nvSpPr>
            <p:spPr>
              <a:xfrm>
                <a:off x="595745" y="2369127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59</a:t>
                </a:r>
              </a:p>
            </p:txBody>
          </p:sp>
        </p:grpSp>
        <p:sp>
          <p:nvSpPr>
            <p:cNvPr id="67" name="Arc 66">
              <a:extLst>
                <a:ext uri="{FF2B5EF4-FFF2-40B4-BE49-F238E27FC236}">
                  <a16:creationId xmlns:a16="http://schemas.microsoft.com/office/drawing/2014/main" id="{F178C874-2E0C-4CCE-9681-86A6A4865245}"/>
                </a:ext>
              </a:extLst>
            </p:cNvPr>
            <p:cNvSpPr/>
            <p:nvPr/>
          </p:nvSpPr>
          <p:spPr>
            <a:xfrm rot="1430107">
              <a:off x="2053008" y="2343979"/>
              <a:ext cx="1061410" cy="982787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C9349AF-0FA6-4237-9B70-EF2BDBC0D937}"/>
              </a:ext>
            </a:extLst>
          </p:cNvPr>
          <p:cNvGrpSpPr/>
          <p:nvPr/>
        </p:nvGrpSpPr>
        <p:grpSpPr>
          <a:xfrm>
            <a:off x="6721990" y="503070"/>
            <a:ext cx="3558502" cy="3122449"/>
            <a:chOff x="2053008" y="322964"/>
            <a:chExt cx="3558502" cy="3122449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CDC9A3E9-E1DB-47A3-A47A-D72654B56AB0}"/>
                </a:ext>
              </a:extLst>
            </p:cNvPr>
            <p:cNvGrpSpPr/>
            <p:nvPr/>
          </p:nvGrpSpPr>
          <p:grpSpPr>
            <a:xfrm>
              <a:off x="2351475" y="322964"/>
              <a:ext cx="3260035" cy="3122449"/>
              <a:chOff x="2001060" y="1894632"/>
              <a:chExt cx="3260035" cy="3122449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716CDA26-CB19-4B2D-A6B2-9C1ABFAF0C72}"/>
                  </a:ext>
                </a:extLst>
              </p:cNvPr>
              <p:cNvGrpSpPr/>
              <p:nvPr/>
            </p:nvGrpSpPr>
            <p:grpSpPr>
              <a:xfrm>
                <a:off x="2001060" y="2366040"/>
                <a:ext cx="3260035" cy="2651041"/>
                <a:chOff x="1855304" y="1962538"/>
                <a:chExt cx="3260035" cy="2651041"/>
              </a:xfrm>
            </p:grpSpPr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28D85E28-D882-4D7C-B1E8-ABCC70AC2AD3}"/>
                    </a:ext>
                  </a:extLst>
                </p:cNvPr>
                <p:cNvGrpSpPr/>
                <p:nvPr/>
              </p:nvGrpSpPr>
              <p:grpSpPr>
                <a:xfrm>
                  <a:off x="1855304" y="1962538"/>
                  <a:ext cx="3260035" cy="2252870"/>
                  <a:chOff x="1749287" y="2093843"/>
                  <a:chExt cx="3260035" cy="2252870"/>
                </a:xfrm>
              </p:grpSpPr>
              <p:cxnSp>
                <p:nvCxnSpPr>
                  <p:cNvPr id="84" name="Straight Connector 83">
                    <a:extLst>
                      <a:ext uri="{FF2B5EF4-FFF2-40B4-BE49-F238E27FC236}">
                        <a16:creationId xmlns:a16="http://schemas.microsoft.com/office/drawing/2014/main" id="{5CA2B9CC-46D4-48F0-B891-A1566ACB568D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749287" y="2093843"/>
                    <a:ext cx="1417983" cy="225287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Straight Connector 84">
                    <a:extLst>
                      <a:ext uri="{FF2B5EF4-FFF2-40B4-BE49-F238E27FC236}">
                        <a16:creationId xmlns:a16="http://schemas.microsoft.com/office/drawing/2014/main" id="{9F10FD33-718A-433B-87D1-5666CB3119D3}"/>
                      </a:ext>
                    </a:extLst>
                  </p:cNvPr>
                  <p:cNvCxnSpPr/>
                  <p:nvPr/>
                </p:nvCxnSpPr>
                <p:spPr>
                  <a:xfrm>
                    <a:off x="1749287" y="4346713"/>
                    <a:ext cx="3260035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Straight Connector 85">
                    <a:extLst>
                      <a:ext uri="{FF2B5EF4-FFF2-40B4-BE49-F238E27FC236}">
                        <a16:creationId xmlns:a16="http://schemas.microsoft.com/office/drawing/2014/main" id="{F951B763-E8C6-40CD-8340-62A60CBF80F7}"/>
                      </a:ext>
                    </a:extLst>
                  </p:cNvPr>
                  <p:cNvCxnSpPr/>
                  <p:nvPr/>
                </p:nvCxnSpPr>
                <p:spPr>
                  <a:xfrm>
                    <a:off x="3167270" y="2093843"/>
                    <a:ext cx="1842052" cy="225287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F49D8787-0005-4B39-925A-9D3E6F0C9CFC}"/>
                    </a:ext>
                  </a:extLst>
                </p:cNvPr>
                <p:cNvSpPr txBox="1"/>
                <p:nvPr/>
              </p:nvSpPr>
              <p:spPr>
                <a:xfrm>
                  <a:off x="2087997" y="3753743"/>
                  <a:ext cx="18473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GB" sz="2400" dirty="0"/>
                </a:p>
              </p:txBody>
            </p: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1673D318-3E81-44FB-A876-2911E87C1602}"/>
                    </a:ext>
                  </a:extLst>
                </p:cNvPr>
                <p:cNvSpPr txBox="1"/>
                <p:nvPr/>
              </p:nvSpPr>
              <p:spPr>
                <a:xfrm>
                  <a:off x="2305877" y="2653498"/>
                  <a:ext cx="18473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GB" sz="2400" dirty="0"/>
                </a:p>
              </p:txBody>
            </p:sp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56B5915D-9727-4A60-A708-9639DC9B2321}"/>
                    </a:ext>
                  </a:extLst>
                </p:cNvPr>
                <p:cNvSpPr txBox="1"/>
                <p:nvPr/>
              </p:nvSpPr>
              <p:spPr>
                <a:xfrm>
                  <a:off x="3134904" y="4244247"/>
                  <a:ext cx="70083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70cm</a:t>
                  </a:r>
                </a:p>
              </p:txBody>
            </p:sp>
          </p:grpSp>
          <p:sp>
            <p:nvSpPr>
              <p:cNvPr id="76" name="Arc 75">
                <a:extLst>
                  <a:ext uri="{FF2B5EF4-FFF2-40B4-BE49-F238E27FC236}">
                    <a16:creationId xmlns:a16="http://schemas.microsoft.com/office/drawing/2014/main" id="{BE413256-BE24-4AB7-8F40-148FF1D8DAF4}"/>
                  </a:ext>
                </a:extLst>
              </p:cNvPr>
              <p:cNvSpPr/>
              <p:nvPr/>
            </p:nvSpPr>
            <p:spPr>
              <a:xfrm rot="7972609">
                <a:off x="2805411" y="1943209"/>
                <a:ext cx="1311569" cy="1214416"/>
              </a:xfrm>
              <a:prstGeom prst="arc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D5802703-C7F3-4DD0-9F53-9707D8CC9486}"/>
                  </a:ext>
                </a:extLst>
              </p:cNvPr>
              <p:cNvGrpSpPr/>
              <p:nvPr/>
            </p:nvGrpSpPr>
            <p:grpSpPr>
              <a:xfrm>
                <a:off x="3182906" y="2772221"/>
                <a:ext cx="418704" cy="369332"/>
                <a:chOff x="5747489" y="1996708"/>
                <a:chExt cx="418704" cy="369332"/>
              </a:xfrm>
            </p:grpSpPr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D716779A-D8D8-4C29-93FC-A89F19FBA084}"/>
                    </a:ext>
                  </a:extLst>
                </p:cNvPr>
                <p:cNvSpPr txBox="1"/>
                <p:nvPr/>
              </p:nvSpPr>
              <p:spPr>
                <a:xfrm>
                  <a:off x="5747489" y="1996708"/>
                  <a:ext cx="4187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72</a:t>
                  </a: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29EE661D-8C55-49DF-A300-5EBF7D0B12C9}"/>
                    </a:ext>
                  </a:extLst>
                </p:cNvPr>
                <p:cNvSpPr/>
                <p:nvPr/>
              </p:nvSpPr>
              <p:spPr>
                <a:xfrm>
                  <a:off x="6096000" y="2035184"/>
                  <a:ext cx="69273" cy="6927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38DB5D2F-FF7E-4CEC-88F5-C89838062406}"/>
                </a:ext>
              </a:extLst>
            </p:cNvPr>
            <p:cNvGrpSpPr/>
            <p:nvPr/>
          </p:nvGrpSpPr>
          <p:grpSpPr>
            <a:xfrm>
              <a:off x="2535444" y="2687560"/>
              <a:ext cx="418704" cy="369332"/>
              <a:chOff x="595745" y="2369127"/>
              <a:chExt cx="418704" cy="369332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A77C72BD-ED26-4CBD-9EC2-4BD069CB92A6}"/>
                  </a:ext>
                </a:extLst>
              </p:cNvPr>
              <p:cNvSpPr/>
              <p:nvPr/>
            </p:nvSpPr>
            <p:spPr>
              <a:xfrm>
                <a:off x="917437" y="2382982"/>
                <a:ext cx="69273" cy="6927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FCD1BBA3-B36E-4324-9CD2-6CAD0693642A}"/>
                  </a:ext>
                </a:extLst>
              </p:cNvPr>
              <p:cNvSpPr txBox="1"/>
              <p:nvPr/>
            </p:nvSpPr>
            <p:spPr>
              <a:xfrm>
                <a:off x="595745" y="2369127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59</a:t>
                </a:r>
              </a:p>
            </p:txBody>
          </p:sp>
        </p:grpSp>
        <p:sp>
          <p:nvSpPr>
            <p:cNvPr id="72" name="Arc 71">
              <a:extLst>
                <a:ext uri="{FF2B5EF4-FFF2-40B4-BE49-F238E27FC236}">
                  <a16:creationId xmlns:a16="http://schemas.microsoft.com/office/drawing/2014/main" id="{59B099C6-6C75-4E66-AEC0-7E1E3D9CAFBA}"/>
                </a:ext>
              </a:extLst>
            </p:cNvPr>
            <p:cNvSpPr/>
            <p:nvPr/>
          </p:nvSpPr>
          <p:spPr>
            <a:xfrm rot="1430107">
              <a:off x="2053008" y="2343979"/>
              <a:ext cx="1061410" cy="982787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5BC401A-E9CE-444D-AD22-01E4DC6B1C79}"/>
                  </a:ext>
                </a:extLst>
              </p:cNvPr>
              <p:cNvSpPr txBox="1"/>
              <p:nvPr/>
            </p:nvSpPr>
            <p:spPr>
              <a:xfrm>
                <a:off x="7439887" y="1808605"/>
                <a:ext cx="2417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5BC401A-E9CE-444D-AD22-01E4DC6B1C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9887" y="1808605"/>
                <a:ext cx="241733" cy="369332"/>
              </a:xfrm>
              <a:prstGeom prst="rect">
                <a:avLst/>
              </a:prstGeom>
              <a:blipFill>
                <a:blip r:embed="rId11"/>
                <a:stretch>
                  <a:fillRect l="-15000" r="-1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1AC5E966-5F80-472F-98DF-5994A5039772}"/>
              </a:ext>
            </a:extLst>
          </p:cNvPr>
          <p:cNvGrpSpPr/>
          <p:nvPr/>
        </p:nvGrpSpPr>
        <p:grpSpPr>
          <a:xfrm>
            <a:off x="9421821" y="2857365"/>
            <a:ext cx="418704" cy="369332"/>
            <a:chOff x="10363515" y="2080820"/>
            <a:chExt cx="418704" cy="369332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03542894-7F7B-499E-A27B-CEC6D77C2316}"/>
                </a:ext>
              </a:extLst>
            </p:cNvPr>
            <p:cNvSpPr/>
            <p:nvPr/>
          </p:nvSpPr>
          <p:spPr>
            <a:xfrm>
              <a:off x="10686828" y="2103435"/>
              <a:ext cx="69273" cy="6927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9BD77F28-00E8-49BA-A206-E95B763A1B14}"/>
                </a:ext>
              </a:extLst>
            </p:cNvPr>
            <p:cNvSpPr txBox="1"/>
            <p:nvPr/>
          </p:nvSpPr>
          <p:spPr>
            <a:xfrm>
              <a:off x="10363515" y="208082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49</a:t>
              </a:r>
            </a:p>
          </p:txBody>
        </p:sp>
      </p:grpSp>
      <p:pic>
        <p:nvPicPr>
          <p:cNvPr id="5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A0E00E-F45C-4369-8005-A63749D378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5505700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</p:pic>
      <p:sp>
        <p:nvSpPr>
          <p:cNvPr id="89" name="TextBox 8">
            <a:extLst>
              <a:ext uri="{FF2B5EF4-FFF2-40B4-BE49-F238E27FC236}">
                <a16:creationId xmlns:a16="http://schemas.microsoft.com/office/drawing/2014/main" id="{CBB3A7DF-B23E-40BA-9EFD-B079CD830C0C}"/>
              </a:ext>
            </a:extLst>
          </p:cNvPr>
          <p:cNvSpPr txBox="1"/>
          <p:nvPr/>
        </p:nvSpPr>
        <p:spPr>
          <a:xfrm>
            <a:off x="5659192" y="6133784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</p:spTree>
    <p:extLst>
      <p:ext uri="{BB962C8B-B14F-4D97-AF65-F5344CB8AC3E}">
        <p14:creationId xmlns:p14="http://schemas.microsoft.com/office/powerpoint/2010/main" val="155128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27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DE8D6AF3-9B40-4B65-BF93-958F180E5898}"/>
              </a:ext>
            </a:extLst>
          </p:cNvPr>
          <p:cNvGrpSpPr/>
          <p:nvPr/>
        </p:nvGrpSpPr>
        <p:grpSpPr>
          <a:xfrm>
            <a:off x="1868539" y="2366040"/>
            <a:ext cx="3392556" cy="2756455"/>
            <a:chOff x="1325201" y="2098765"/>
            <a:chExt cx="3392556" cy="275645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67FBE85-2EF0-4887-88AA-5FA4B521A1A3}"/>
                </a:ext>
              </a:extLst>
            </p:cNvPr>
            <p:cNvGrpSpPr/>
            <p:nvPr/>
          </p:nvGrpSpPr>
          <p:grpSpPr>
            <a:xfrm>
              <a:off x="1325201" y="2098765"/>
              <a:ext cx="3392556" cy="2756455"/>
              <a:chOff x="1722783" y="1962538"/>
              <a:chExt cx="3392556" cy="2756455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678168E0-6B4F-4375-908B-E814C66B0670}"/>
                  </a:ext>
                </a:extLst>
              </p:cNvPr>
              <p:cNvGrpSpPr/>
              <p:nvPr/>
            </p:nvGrpSpPr>
            <p:grpSpPr>
              <a:xfrm>
                <a:off x="1722783" y="1962538"/>
                <a:ext cx="3392556" cy="2756455"/>
                <a:chOff x="1616766" y="2093843"/>
                <a:chExt cx="3392556" cy="2756455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BA25515D-0534-46D3-9F2C-76DE2F75FB3D}"/>
                    </a:ext>
                  </a:extLst>
                </p:cNvPr>
                <p:cNvGrpSpPr/>
                <p:nvPr/>
              </p:nvGrpSpPr>
              <p:grpSpPr>
                <a:xfrm>
                  <a:off x="1749287" y="2093843"/>
                  <a:ext cx="3260035" cy="2252870"/>
                  <a:chOff x="1749287" y="2093843"/>
                  <a:chExt cx="3260035" cy="2252870"/>
                </a:xfrm>
              </p:grpSpPr>
              <p:cxnSp>
                <p:nvCxnSpPr>
                  <p:cNvPr id="13" name="Straight Connector 12">
                    <a:extLst>
                      <a:ext uri="{FF2B5EF4-FFF2-40B4-BE49-F238E27FC236}">
                        <a16:creationId xmlns:a16="http://schemas.microsoft.com/office/drawing/2014/main" id="{737B6AB3-A92A-497B-930C-527966D0ACE5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749287" y="2093843"/>
                    <a:ext cx="1417983" cy="225287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Straight Connector 13">
                    <a:extLst>
                      <a:ext uri="{FF2B5EF4-FFF2-40B4-BE49-F238E27FC236}">
                        <a16:creationId xmlns:a16="http://schemas.microsoft.com/office/drawing/2014/main" id="{1CE8652C-B022-44CE-9A78-E1833CF65932}"/>
                      </a:ext>
                    </a:extLst>
                  </p:cNvPr>
                  <p:cNvCxnSpPr/>
                  <p:nvPr/>
                </p:nvCxnSpPr>
                <p:spPr>
                  <a:xfrm>
                    <a:off x="1749287" y="4346713"/>
                    <a:ext cx="3260035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Connector 14">
                    <a:extLst>
                      <a:ext uri="{FF2B5EF4-FFF2-40B4-BE49-F238E27FC236}">
                        <a16:creationId xmlns:a16="http://schemas.microsoft.com/office/drawing/2014/main" id="{6BE0D417-659B-4E83-9A13-A76D600BBB70}"/>
                      </a:ext>
                    </a:extLst>
                  </p:cNvPr>
                  <p:cNvCxnSpPr/>
                  <p:nvPr/>
                </p:nvCxnSpPr>
                <p:spPr>
                  <a:xfrm>
                    <a:off x="3167270" y="2093843"/>
                    <a:ext cx="1842052" cy="225287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2" name="Arc 11">
                  <a:extLst>
                    <a:ext uri="{FF2B5EF4-FFF2-40B4-BE49-F238E27FC236}">
                      <a16:creationId xmlns:a16="http://schemas.microsoft.com/office/drawing/2014/main" id="{2066D425-8D01-4C4E-AC24-43C75D789E1E}"/>
                    </a:ext>
                  </a:extLst>
                </p:cNvPr>
                <p:cNvSpPr/>
                <p:nvPr/>
              </p:nvSpPr>
              <p:spPr>
                <a:xfrm rot="531972">
                  <a:off x="1616766" y="3710612"/>
                  <a:ext cx="901148" cy="1139686"/>
                </a:xfrm>
                <a:prstGeom prst="arc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47914D3-8836-4AC1-9BCF-0DCD0CA3FF58}"/>
                  </a:ext>
                </a:extLst>
              </p:cNvPr>
              <p:cNvSpPr txBox="1"/>
              <p:nvPr/>
            </p:nvSpPr>
            <p:spPr>
              <a:xfrm>
                <a:off x="2087997" y="3753743"/>
                <a:ext cx="1847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GB" sz="2400" dirty="0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EE78C7-94CB-4C89-B15A-36E3D4D52954}"/>
                  </a:ext>
                </a:extLst>
              </p:cNvPr>
              <p:cNvSpPr txBox="1"/>
              <p:nvPr/>
            </p:nvSpPr>
            <p:spPr>
              <a:xfrm>
                <a:off x="2305877" y="2653498"/>
                <a:ext cx="1847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GB" sz="2400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38C4B3F-E31D-41E8-86CB-CD11FE3167B4}"/>
                  </a:ext>
                </a:extLst>
              </p:cNvPr>
              <p:cNvSpPr txBox="1"/>
              <p:nvPr/>
            </p:nvSpPr>
            <p:spPr>
              <a:xfrm>
                <a:off x="2047825" y="2625409"/>
                <a:ext cx="7008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76cm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91ED8CA-1678-4350-842A-9FEBF96E00EB}"/>
                  </a:ext>
                </a:extLst>
              </p:cNvPr>
              <p:cNvSpPr txBox="1"/>
              <p:nvPr/>
            </p:nvSpPr>
            <p:spPr>
              <a:xfrm>
                <a:off x="3308774" y="4165205"/>
                <a:ext cx="7008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54cm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C0187B5-2ADC-46A6-8498-9A5352C808EF}"/>
                    </a:ext>
                  </a:extLst>
                </p:cNvPr>
                <p:cNvSpPr txBox="1"/>
                <p:nvPr/>
              </p:nvSpPr>
              <p:spPr>
                <a:xfrm>
                  <a:off x="1802279" y="3932509"/>
                  <a:ext cx="25109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C0187B5-2ADC-46A6-8498-9A5352C808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02279" y="3932509"/>
                  <a:ext cx="251094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29268" r="-24390" b="-491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710E4C3-065C-4240-9BE7-B3874920E3CB}"/>
              </a:ext>
            </a:extLst>
          </p:cNvPr>
          <p:cNvGrpSpPr/>
          <p:nvPr/>
        </p:nvGrpSpPr>
        <p:grpSpPr>
          <a:xfrm>
            <a:off x="2710051" y="480413"/>
            <a:ext cx="6658455" cy="850196"/>
            <a:chOff x="2233753" y="490327"/>
            <a:chExt cx="6658455" cy="85019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57A399E-D5D5-4744-BD75-E1CADE70350F}"/>
                </a:ext>
              </a:extLst>
            </p:cNvPr>
            <p:cNvSpPr/>
            <p:nvPr/>
          </p:nvSpPr>
          <p:spPr>
            <a:xfrm>
              <a:off x="2233753" y="490327"/>
              <a:ext cx="6658455" cy="85019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DF3B29D-8412-4D3A-A5F0-49A77BDD3975}"/>
                    </a:ext>
                  </a:extLst>
                </p:cNvPr>
                <p:cNvSpPr txBox="1"/>
                <p:nvPr/>
              </p:nvSpPr>
              <p:spPr>
                <a:xfrm>
                  <a:off x="2563110" y="721287"/>
                  <a:ext cx="614873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2000" dirty="0"/>
                    <a:t>The area of the triangle below is 1910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sz="2000" b="0" i="0" smtClean="0">
                              <a:latin typeface="Cambria Math" panose="02040503050406030204" pitchFamily="18" charset="0"/>
                            </a:rPr>
                            <m:t>cm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GB" sz="2000" dirty="0"/>
                    <a:t>.  Find angle </a:t>
                  </a:r>
                  <a14:m>
                    <m:oMath xmlns:m="http://schemas.openxmlformats.org/officeDocument/2006/math"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a14:m>
                  <a:r>
                    <a:rPr lang="en-GB" sz="2000" dirty="0"/>
                    <a:t>.</a:t>
                  </a: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DF3B29D-8412-4D3A-A5F0-49A77BDD39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3110" y="721287"/>
                  <a:ext cx="6148735" cy="400110"/>
                </a:xfrm>
                <a:prstGeom prst="rect">
                  <a:avLst/>
                </a:prstGeom>
                <a:blipFill>
                  <a:blip r:embed="rId5"/>
                  <a:stretch>
                    <a:fillRect l="-1091" t="-9231" r="-198" b="-2769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D561E39-B5A1-4583-9D6C-D7B99B7D415A}"/>
              </a:ext>
            </a:extLst>
          </p:cNvPr>
          <p:cNvGrpSpPr/>
          <p:nvPr/>
        </p:nvGrpSpPr>
        <p:grpSpPr>
          <a:xfrm>
            <a:off x="6613523" y="1789857"/>
            <a:ext cx="3232360" cy="4203152"/>
            <a:chOff x="5665307" y="1327424"/>
            <a:chExt cx="3232360" cy="42031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046A1C4-60D1-4CD1-B6A1-F52723D0F15B}"/>
                    </a:ext>
                  </a:extLst>
                </p:cNvPr>
                <p:cNvSpPr txBox="1"/>
                <p:nvPr/>
              </p:nvSpPr>
              <p:spPr>
                <a:xfrm>
                  <a:off x="6174366" y="1327424"/>
                  <a:ext cx="1502911" cy="5761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𝑎𝑏</m:t>
                        </m:r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SinC</m:t>
                        </m:r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046A1C4-60D1-4CD1-B6A1-F52723D0F1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4366" y="1327424"/>
                  <a:ext cx="1502911" cy="57618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839AEA1D-35E0-49F7-A710-F37437EB8616}"/>
                    </a:ext>
                  </a:extLst>
                </p:cNvPr>
                <p:cNvSpPr/>
                <p:nvPr/>
              </p:nvSpPr>
              <p:spPr>
                <a:xfrm>
                  <a:off x="5665307" y="2098765"/>
                  <a:ext cx="3232360" cy="6685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00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GB" sz="2000" b="0" i="0" smtClean="0">
                            <a:latin typeface="Cambria Math" panose="02040503050406030204" pitchFamily="18" charset="0"/>
                          </a:rPr>
                          <m:t>910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×54×76×</m:t>
                        </m:r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  <m:r>
                          <m:rPr>
                            <m:sty m:val="p"/>
                          </m:rPr>
                          <a:rPr lang="el-G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839AEA1D-35E0-49F7-A710-F37437EB86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5307" y="2098765"/>
                  <a:ext cx="3232360" cy="66851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B0CC2158-6A5B-4D6A-98AB-E1210B3A81E9}"/>
                    </a:ext>
                  </a:extLst>
                </p:cNvPr>
                <p:cNvSpPr/>
                <p:nvPr/>
              </p:nvSpPr>
              <p:spPr>
                <a:xfrm>
                  <a:off x="5673471" y="3041397"/>
                  <a:ext cx="249619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910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=2052×</m:t>
                        </m:r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  <m:r>
                          <m:rPr>
                            <m:sty m:val="p"/>
                          </m:rPr>
                          <a:rPr lang="el-G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B0CC2158-6A5B-4D6A-98AB-E1210B3A81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3471" y="3041397"/>
                  <a:ext cx="2496196" cy="40011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BAE4A80-9048-4140-B002-62D0271B6F83}"/>
                    </a:ext>
                  </a:extLst>
                </p:cNvPr>
                <p:cNvSpPr txBox="1"/>
                <p:nvPr/>
              </p:nvSpPr>
              <p:spPr>
                <a:xfrm>
                  <a:off x="5928443" y="3758283"/>
                  <a:ext cx="1300036" cy="5204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1910</m:t>
                            </m:r>
                          </m:num>
                          <m:den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2052</m:t>
                            </m:r>
                          </m:den>
                        </m:f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BAE4A80-9048-4140-B002-62D0271B6F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28443" y="3758283"/>
                  <a:ext cx="1300036" cy="52046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581EC52-AD82-4DE3-A6B9-22BC8BAE30CD}"/>
                    </a:ext>
                  </a:extLst>
                </p:cNvPr>
                <p:cNvSpPr txBox="1"/>
                <p:nvPr/>
              </p:nvSpPr>
              <p:spPr>
                <a:xfrm>
                  <a:off x="5935830" y="4652842"/>
                  <a:ext cx="147636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=0.9308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581EC52-AD82-4DE3-A6B9-22BC8BAE30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5830" y="4652842"/>
                  <a:ext cx="1476366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3306" r="-4132" b="-652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D8BED5C-9B53-4A50-ADC0-F80A940D4F3D}"/>
                </a:ext>
              </a:extLst>
            </p:cNvPr>
            <p:cNvGrpSpPr/>
            <p:nvPr/>
          </p:nvGrpSpPr>
          <p:grpSpPr>
            <a:xfrm>
              <a:off x="6229211" y="5240355"/>
              <a:ext cx="963377" cy="290221"/>
              <a:chOff x="7769775" y="5049109"/>
              <a:chExt cx="963377" cy="2902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2F5BE635-DCD4-472A-9AFE-5C97AE1DD8AE}"/>
                      </a:ext>
                    </a:extLst>
                  </p:cNvPr>
                  <p:cNvSpPr txBox="1"/>
                  <p:nvPr/>
                </p:nvSpPr>
                <p:spPr>
                  <a:xfrm>
                    <a:off x="7769775" y="5062331"/>
                    <a:ext cx="92365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=68.6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2F5BE635-DCD4-472A-9AFE-5C97AE1DD8A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69775" y="5062331"/>
                    <a:ext cx="923651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5263" r="-5921"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75E7B612-666A-42C7-B2D7-83CB7125344D}"/>
                  </a:ext>
                </a:extLst>
              </p:cNvPr>
              <p:cNvSpPr/>
              <p:nvPr/>
            </p:nvSpPr>
            <p:spPr>
              <a:xfrm>
                <a:off x="8666922" y="5049109"/>
                <a:ext cx="66230" cy="6623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5815827-DAB2-4B30-A190-817AED5518AF}"/>
              </a:ext>
            </a:extLst>
          </p:cNvPr>
          <p:cNvCxnSpPr/>
          <p:nvPr/>
        </p:nvCxnSpPr>
        <p:spPr>
          <a:xfrm>
            <a:off x="7190679" y="5993009"/>
            <a:ext cx="89714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E9F2D2-FD89-47B6-B3FE-352088C479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17427" y="5126303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</p:pic>
      <p:sp>
        <p:nvSpPr>
          <p:cNvPr id="31" name="TextBox 8">
            <a:extLst>
              <a:ext uri="{FF2B5EF4-FFF2-40B4-BE49-F238E27FC236}">
                <a16:creationId xmlns:a16="http://schemas.microsoft.com/office/drawing/2014/main" id="{F0BE5899-D23D-4B88-BC46-095DDE46F606}"/>
              </a:ext>
            </a:extLst>
          </p:cNvPr>
          <p:cNvSpPr txBox="1"/>
          <p:nvPr/>
        </p:nvSpPr>
        <p:spPr>
          <a:xfrm>
            <a:off x="3988267" y="5757601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</p:spTree>
    <p:extLst>
      <p:ext uri="{BB962C8B-B14F-4D97-AF65-F5344CB8AC3E}">
        <p14:creationId xmlns:p14="http://schemas.microsoft.com/office/powerpoint/2010/main" val="265144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231FE37-86C4-499D-A6DB-6A3B94E01E5B}"/>
              </a:ext>
            </a:extLst>
          </p:cNvPr>
          <p:cNvGrpSpPr/>
          <p:nvPr/>
        </p:nvGrpSpPr>
        <p:grpSpPr>
          <a:xfrm>
            <a:off x="2703443" y="2054087"/>
            <a:ext cx="6559827" cy="2107096"/>
            <a:chOff x="2928730" y="2146852"/>
            <a:chExt cx="6559827" cy="210709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C060BD2-D081-4E17-ADBD-FA861DE082C5}"/>
                </a:ext>
              </a:extLst>
            </p:cNvPr>
            <p:cNvSpPr/>
            <p:nvPr/>
          </p:nvSpPr>
          <p:spPr>
            <a:xfrm>
              <a:off x="2928730" y="2146852"/>
              <a:ext cx="6559827" cy="210709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9F544E8-35E4-4605-A537-42BAA64718B6}"/>
                </a:ext>
              </a:extLst>
            </p:cNvPr>
            <p:cNvSpPr txBox="1"/>
            <p:nvPr/>
          </p:nvSpPr>
          <p:spPr>
            <a:xfrm>
              <a:off x="3678812" y="2610678"/>
              <a:ext cx="506036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dirty="0"/>
                <a:t>Area problems involving quadrilaterals,</a:t>
              </a:r>
            </a:p>
            <a:p>
              <a:pPr algn="ctr"/>
              <a:r>
                <a:rPr lang="en-GB" sz="2400" dirty="0"/>
                <a:t> </a:t>
              </a:r>
            </a:p>
            <a:p>
              <a:pPr algn="ctr"/>
              <a:r>
                <a:rPr lang="en-GB" sz="2400" dirty="0"/>
                <a:t>Sine and Cosine rule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6800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DC10932C-F514-4D2A-8034-5B7D400FCE21}"/>
              </a:ext>
            </a:extLst>
          </p:cNvPr>
          <p:cNvSpPr/>
          <p:nvPr/>
        </p:nvSpPr>
        <p:spPr>
          <a:xfrm>
            <a:off x="2570922" y="5710969"/>
            <a:ext cx="6732104" cy="6674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6CA6A4B-EC1B-4945-BC81-E5F902012EFF}"/>
              </a:ext>
            </a:extLst>
          </p:cNvPr>
          <p:cNvGrpSpPr/>
          <p:nvPr/>
        </p:nvGrpSpPr>
        <p:grpSpPr>
          <a:xfrm>
            <a:off x="4627497" y="479574"/>
            <a:ext cx="5328229" cy="4832721"/>
            <a:chOff x="3166894" y="1247864"/>
            <a:chExt cx="5328229" cy="4832721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8196F2D-BFA7-401C-AF06-63A6FD797689}"/>
                </a:ext>
              </a:extLst>
            </p:cNvPr>
            <p:cNvCxnSpPr>
              <a:cxnSpLocks/>
            </p:cNvCxnSpPr>
            <p:nvPr/>
          </p:nvCxnSpPr>
          <p:spPr>
            <a:xfrm>
              <a:off x="5251221" y="1709529"/>
              <a:ext cx="2859109" cy="16209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61A8F17-0214-44AD-9257-11F4B08FC3DD}"/>
                </a:ext>
              </a:extLst>
            </p:cNvPr>
            <p:cNvCxnSpPr/>
            <p:nvPr/>
          </p:nvCxnSpPr>
          <p:spPr>
            <a:xfrm>
              <a:off x="3697356" y="4951463"/>
              <a:ext cx="2579414" cy="6674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8D991C1-FAC5-4DD2-9C1B-A2D9EEEC8420}"/>
                </a:ext>
              </a:extLst>
            </p:cNvPr>
            <p:cNvCxnSpPr/>
            <p:nvPr/>
          </p:nvCxnSpPr>
          <p:spPr>
            <a:xfrm>
              <a:off x="5251221" y="1709529"/>
              <a:ext cx="1025550" cy="39093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AE97FCE-2C74-4DD2-979C-76F5B40316E1}"/>
                </a:ext>
              </a:extLst>
            </p:cNvPr>
            <p:cNvCxnSpPr/>
            <p:nvPr/>
          </p:nvCxnSpPr>
          <p:spPr>
            <a:xfrm flipV="1">
              <a:off x="6276770" y="3330496"/>
              <a:ext cx="1833560" cy="22884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87CA94C-AD83-4445-9356-5BEF0E356273}"/>
                </a:ext>
              </a:extLst>
            </p:cNvPr>
            <p:cNvSpPr txBox="1"/>
            <p:nvPr/>
          </p:nvSpPr>
          <p:spPr>
            <a:xfrm>
              <a:off x="6125188" y="5618920"/>
              <a:ext cx="3513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B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DA2CE2-B3B5-413B-A248-B649D56A00A9}"/>
                </a:ext>
              </a:extLst>
            </p:cNvPr>
            <p:cNvSpPr txBox="1"/>
            <p:nvPr/>
          </p:nvSpPr>
          <p:spPr>
            <a:xfrm>
              <a:off x="3310649" y="4720630"/>
              <a:ext cx="3626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FB462C6-C70C-4BBF-8B72-7B92703415FA}"/>
                </a:ext>
              </a:extLst>
            </p:cNvPr>
            <p:cNvSpPr txBox="1"/>
            <p:nvPr/>
          </p:nvSpPr>
          <p:spPr>
            <a:xfrm>
              <a:off x="5027690" y="1247864"/>
              <a:ext cx="3738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D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19DCA55-5659-4706-8479-B57570C86777}"/>
                </a:ext>
              </a:extLst>
            </p:cNvPr>
            <p:cNvSpPr txBox="1"/>
            <p:nvPr/>
          </p:nvSpPr>
          <p:spPr>
            <a:xfrm>
              <a:off x="8146951" y="3099663"/>
              <a:ext cx="3481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C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2F9DD77-9D3B-4ED2-8214-C72C53D245D9}"/>
                </a:ext>
              </a:extLst>
            </p:cNvPr>
            <p:cNvSpPr txBox="1"/>
            <p:nvPr/>
          </p:nvSpPr>
          <p:spPr>
            <a:xfrm>
              <a:off x="3773455" y="3059668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42cm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9929643-9271-40A7-A915-A49439F1C9E2}"/>
                </a:ext>
              </a:extLst>
            </p:cNvPr>
            <p:cNvSpPr txBox="1"/>
            <p:nvPr/>
          </p:nvSpPr>
          <p:spPr>
            <a:xfrm>
              <a:off x="4538334" y="5309533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31cm</a:t>
              </a:r>
            </a:p>
          </p:txBody>
        </p:sp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1E1A7A2E-8307-4BC0-B35C-190FFBF00718}"/>
                </a:ext>
              </a:extLst>
            </p:cNvPr>
            <p:cNvSpPr/>
            <p:nvPr/>
          </p:nvSpPr>
          <p:spPr>
            <a:xfrm rot="1401724">
              <a:off x="3166894" y="4258775"/>
              <a:ext cx="1192078" cy="1234333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E27568E-5CFF-4413-92C8-A22C0B231E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99753" y="1709529"/>
              <a:ext cx="1541351" cy="32419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ED68FA5-AE24-4678-8F60-FA53A85B66DC}"/>
                </a:ext>
              </a:extLst>
            </p:cNvPr>
            <p:cNvSpPr txBox="1"/>
            <p:nvPr/>
          </p:nvSpPr>
          <p:spPr>
            <a:xfrm>
              <a:off x="6704899" y="2272051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38cm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1483F82-B6C2-4A5E-A3C9-8C04C053EEF8}"/>
                </a:ext>
              </a:extLst>
            </p:cNvPr>
            <p:cNvSpPr txBox="1"/>
            <p:nvPr/>
          </p:nvSpPr>
          <p:spPr>
            <a:xfrm>
              <a:off x="7117147" y="4533113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21cm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CC161C5-9FA6-49FB-99BE-4EA6715673D8}"/>
              </a:ext>
            </a:extLst>
          </p:cNvPr>
          <p:cNvSpPr txBox="1"/>
          <p:nvPr/>
        </p:nvSpPr>
        <p:spPr>
          <a:xfrm>
            <a:off x="652441" y="550783"/>
            <a:ext cx="4587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Find the area of quadrilateral ABCD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D0C4774-C841-4963-B8B3-3E9BA359B70D}"/>
              </a:ext>
            </a:extLst>
          </p:cNvPr>
          <p:cNvSpPr txBox="1"/>
          <p:nvPr/>
        </p:nvSpPr>
        <p:spPr>
          <a:xfrm>
            <a:off x="2672535" y="5856741"/>
            <a:ext cx="6496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The following slides will show you step by step how to find this area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A74DB4-8965-4A93-B969-42B336406D95}"/>
              </a:ext>
            </a:extLst>
          </p:cNvPr>
          <p:cNvGrpSpPr/>
          <p:nvPr/>
        </p:nvGrpSpPr>
        <p:grpSpPr>
          <a:xfrm>
            <a:off x="746192" y="1182269"/>
            <a:ext cx="3482237" cy="457706"/>
            <a:chOff x="546425" y="1315380"/>
            <a:chExt cx="3482237" cy="45770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CCAC900-2C76-41B8-89A7-15BA8562A99E}"/>
                </a:ext>
              </a:extLst>
            </p:cNvPr>
            <p:cNvSpPr/>
            <p:nvPr/>
          </p:nvSpPr>
          <p:spPr>
            <a:xfrm>
              <a:off x="546425" y="1315380"/>
              <a:ext cx="3482237" cy="45770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6656824-D292-4188-B1EF-807177D72CE0}"/>
                </a:ext>
              </a:extLst>
            </p:cNvPr>
            <p:cNvSpPr txBox="1"/>
            <p:nvPr/>
          </p:nvSpPr>
          <p:spPr>
            <a:xfrm>
              <a:off x="652441" y="1355136"/>
              <a:ext cx="3263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Have a go yourself first if you like</a:t>
              </a:r>
            </a:p>
          </p:txBody>
        </p:sp>
      </p:grp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DA946D9-FB6B-4445-9B9D-F403C2CF85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16267" y="2391751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</p:pic>
      <p:sp>
        <p:nvSpPr>
          <p:cNvPr id="27" name="TextBox 8">
            <a:extLst>
              <a:ext uri="{FF2B5EF4-FFF2-40B4-BE49-F238E27FC236}">
                <a16:creationId xmlns:a16="http://schemas.microsoft.com/office/drawing/2014/main" id="{189554C6-FB3F-4094-90E5-517C97912193}"/>
              </a:ext>
            </a:extLst>
          </p:cNvPr>
          <p:cNvSpPr txBox="1"/>
          <p:nvPr/>
        </p:nvSpPr>
        <p:spPr>
          <a:xfrm>
            <a:off x="2173252" y="3001351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877B73-126D-464E-88EE-BEEFB094680E}"/>
              </a:ext>
            </a:extLst>
          </p:cNvPr>
          <p:cNvGrpSpPr/>
          <p:nvPr/>
        </p:nvGrpSpPr>
        <p:grpSpPr>
          <a:xfrm>
            <a:off x="5266664" y="3879839"/>
            <a:ext cx="418704" cy="369332"/>
            <a:chOff x="915107" y="3451050"/>
            <a:chExt cx="418704" cy="36933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6CF5912-7B33-4526-93EE-714DF3D6F2F6}"/>
                </a:ext>
              </a:extLst>
            </p:cNvPr>
            <p:cNvSpPr txBox="1"/>
            <p:nvPr/>
          </p:nvSpPr>
          <p:spPr>
            <a:xfrm>
              <a:off x="915107" y="345105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78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C480B28-C223-4876-8292-204099DF0406}"/>
                </a:ext>
              </a:extLst>
            </p:cNvPr>
            <p:cNvSpPr/>
            <p:nvPr/>
          </p:nvSpPr>
          <p:spPr>
            <a:xfrm>
              <a:off x="1272209" y="3524571"/>
              <a:ext cx="60667" cy="6066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41095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737</Words>
  <Application>Microsoft Office PowerPoint</Application>
  <PresentationFormat>Widescreen</PresentationFormat>
  <Paragraphs>216</Paragraphs>
  <Slides>13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Cambria Math</vt:lpstr>
      <vt:lpstr>Office Theme</vt:lpstr>
      <vt:lpstr>Area of a non right angled triangle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Area of a non right angled triangle</dc:title>
  <dc:creator>P Cantrell - Maths Teacher</dc:creator>
  <cp:lastModifiedBy>P Cantrell - Maths Teacher</cp:lastModifiedBy>
  <cp:revision>72</cp:revision>
  <dcterms:created xsi:type="dcterms:W3CDTF">2020-05-19T12:55:54Z</dcterms:created>
  <dcterms:modified xsi:type="dcterms:W3CDTF">2020-06-18T18:27:52Z</dcterms:modified>
</cp:coreProperties>
</file>