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9EFC2-B9F9-454E-9AE2-87417AFBE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7FB19-B20C-42EE-8B7A-F33C849A0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D02C2-6D7F-4BB5-99FA-74E10D3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B6CBA-A37A-43D3-85B0-0C37897C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88723-7573-4162-8784-C47C11C0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57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487C-B935-4933-9D7C-EAE9AD2F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0596D-B935-4B54-813A-576E74A16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25AA7-65A3-4AB9-9077-C5D09D248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73C4B-E02A-4538-B0B2-48AE43C0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7CB67-DF60-4542-8A69-DF4AD3E8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95DB81-8F56-447F-8297-67B77C9BF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71133-9968-4834-9F71-5B2805AD1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80BE6-C58C-420D-9235-7D919E57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681C0-700C-436F-B948-CD7ABEB43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26D54-BF3D-40EF-B59D-D33A0577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35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5C43-CB96-433A-B14B-2DF82DAF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7C9C7-9E8A-477C-9DFF-09E0AFF0F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28D55-EA02-48F5-B113-703C3CF0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D4957-6D7A-431A-8263-8BAC81D4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858CF-FB4E-41C7-BEFF-1F85D1BC1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90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C80A-6A01-4549-9DEB-5BB7D790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ECA8B-3F32-43F4-9870-C79652F09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827ED-E08B-4091-9309-C183BEFA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77564-A7C8-4373-921F-BF87372A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0D16B-3FBA-4B48-A726-082006AA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817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C747-60DE-4C79-9B2F-4FCB01A6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2697-8F80-411A-84D0-8FE8597F8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812B1-1A34-44BA-BE4F-B851095D6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0C23C-5C42-44A5-9FBC-3130892F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5B104-FFAD-464E-AEF8-917FD1B44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A32C1-9FAE-482C-AED2-3A390134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9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9B27-F27C-442E-B234-8ADF1464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1A3B1-2FD7-4A20-98B9-1C9FBDC2C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64D03-C14B-4159-AB95-50ECCFAF0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77682-ED09-44C3-A8F0-5C9139457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EFF39-28E2-4D0F-9FC1-1FA05E656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DF793B-C655-4944-A2E6-6528EB49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D7129-31F0-4DD3-B31F-A741EE873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989590-3C80-4934-A8F2-6EE28117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7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3B4E-FBBD-48B6-8FA0-27A996D4B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B51EE5-B940-47A5-AFA0-8CE21F3B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A22DA-5126-47CC-9687-D624199F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E15A6-22CF-4CBB-935E-C6A1AE7C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34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3B7-6453-4405-9AE0-289F112B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30A03-5069-4DC3-BFC1-6324D102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30C75-1B86-4E96-96C0-7245704CC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B0B0C-B6DE-43E4-A31A-FE3D66A8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A2745-9422-4AE2-B715-67CDE1871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682C6-6E07-4EAF-BDC0-3B0182747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7C8E1-2034-47EB-8C25-27701FE9B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5ACD8-5F0A-4937-A257-AC18B49B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2416B-2624-4810-80C1-32F7CA6C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89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20F1F-02EC-4202-B145-6C81C6D3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9027E8-1D94-4C15-955E-650A21CB0B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A35EA-2C3D-4663-A606-CA93811E4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C3636-4976-4309-9904-96CFE3C6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7A4E6-9AFD-495D-A5E2-95D05E7C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18295-93AF-4A83-A6E9-9C61E6F1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09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96E1F-86EA-4DBD-9477-41F80EF6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DAEF5-5426-4129-BF75-399BE7578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5307D-7A10-42C0-8AA9-32E647604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C567-CDB1-45F0-BBCD-72A155C74FEB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E8DA6-A678-4A02-9DBD-CCA621AFC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A66DF-0E29-41AC-9E34-4E9F3944A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40909-CC9E-4E42-B817-42271F713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37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0.png"/><Relationship Id="rId12" Type="http://schemas.openxmlformats.org/officeDocument/2006/relationships/image" Target="../media/image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0.png"/><Relationship Id="rId11" Type="http://schemas.openxmlformats.org/officeDocument/2006/relationships/image" Target="../media/image29.png"/><Relationship Id="rId5" Type="http://schemas.openxmlformats.org/officeDocument/2006/relationships/image" Target="../media/image230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0.png"/><Relationship Id="rId12" Type="http://schemas.openxmlformats.org/officeDocument/2006/relationships/image" Target="../media/image3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0.png"/><Relationship Id="rId11" Type="http://schemas.openxmlformats.org/officeDocument/2006/relationships/image" Target="../media/image34.png"/><Relationship Id="rId5" Type="http://schemas.openxmlformats.org/officeDocument/2006/relationships/image" Target="../media/image280.png"/><Relationship Id="rId10" Type="http://schemas.openxmlformats.org/officeDocument/2006/relationships/image" Target="../media/image33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32350D-71A6-416D-91D5-2BD7101918DB}"/>
              </a:ext>
            </a:extLst>
          </p:cNvPr>
          <p:cNvSpPr/>
          <p:nvPr/>
        </p:nvSpPr>
        <p:spPr>
          <a:xfrm>
            <a:off x="3248891" y="1578816"/>
            <a:ext cx="5694218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963FE-46B8-4EDA-BC48-8A5C80D44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5772"/>
            <a:ext cx="9144000" cy="2387600"/>
          </a:xfrm>
        </p:spPr>
        <p:txBody>
          <a:bodyPr/>
          <a:lstStyle/>
          <a:p>
            <a:r>
              <a:rPr lang="en-GB" dirty="0"/>
              <a:t>Trigonometry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141076-F21C-41EA-9405-CB6E6A8E2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583" y="442066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68CC18-F412-44FA-8F78-AA6D7CD88DA5}"/>
              </a:ext>
            </a:extLst>
          </p:cNvPr>
          <p:cNvSpPr txBox="1"/>
          <p:nvPr/>
        </p:nvSpPr>
        <p:spPr>
          <a:xfrm>
            <a:off x="5883966" y="4494627"/>
            <a:ext cx="3575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Click here to listen to audio</a:t>
            </a:r>
          </a:p>
        </p:txBody>
      </p:sp>
    </p:spTree>
    <p:extLst>
      <p:ext uri="{BB962C8B-B14F-4D97-AF65-F5344CB8AC3E}">
        <p14:creationId xmlns:p14="http://schemas.microsoft.com/office/powerpoint/2010/main" val="172618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EF318472-D001-43D5-8C4E-1E5653A824EF}"/>
              </a:ext>
            </a:extLst>
          </p:cNvPr>
          <p:cNvGrpSpPr/>
          <p:nvPr/>
        </p:nvGrpSpPr>
        <p:grpSpPr>
          <a:xfrm>
            <a:off x="2677128" y="260194"/>
            <a:ext cx="6616689" cy="625833"/>
            <a:chOff x="2076737" y="536814"/>
            <a:chExt cx="6616689" cy="6258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81F375-34CC-4D3A-858B-00AB261EAC83}"/>
                </a:ext>
              </a:extLst>
            </p:cNvPr>
            <p:cNvSpPr/>
            <p:nvPr/>
          </p:nvSpPr>
          <p:spPr>
            <a:xfrm>
              <a:off x="2076737" y="536814"/>
              <a:ext cx="6616689" cy="6258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12864E-AD8D-46D5-A154-D94844735D2D}"/>
                </a:ext>
              </a:extLst>
            </p:cNvPr>
            <p:cNvSpPr txBox="1"/>
            <p:nvPr/>
          </p:nvSpPr>
          <p:spPr>
            <a:xfrm>
              <a:off x="2431255" y="657579"/>
              <a:ext cx="5947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First you need to check your calculator is set to degrees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2B6E74-E3A1-4496-824F-B9D288553FD3}"/>
              </a:ext>
            </a:extLst>
          </p:cNvPr>
          <p:cNvSpPr txBox="1"/>
          <p:nvPr/>
        </p:nvSpPr>
        <p:spPr>
          <a:xfrm>
            <a:off x="2215961" y="1356555"/>
            <a:ext cx="8372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top of the calculator display, you should see a </a:t>
            </a:r>
            <a:r>
              <a:rPr lang="en-GB" b="1" dirty="0"/>
              <a:t>         </a:t>
            </a:r>
            <a:r>
              <a:rPr lang="en-GB" dirty="0"/>
              <a:t>.  If so all is fine.</a:t>
            </a:r>
          </a:p>
          <a:p>
            <a:endParaRPr lang="en-GB" dirty="0"/>
          </a:p>
          <a:p>
            <a:r>
              <a:rPr lang="en-GB" dirty="0"/>
              <a:t>If you don’t, you’ll see either an           or a         .  You need to see      </a:t>
            </a:r>
            <a:r>
              <a:rPr lang="en-GB" b="1" dirty="0"/>
              <a:t>     </a:t>
            </a:r>
            <a:r>
              <a:rPr lang="en-GB" dirty="0"/>
              <a:t>for degrees.</a:t>
            </a:r>
          </a:p>
          <a:p>
            <a:endParaRPr lang="en-GB" dirty="0"/>
          </a:p>
          <a:p>
            <a:r>
              <a:rPr lang="en-GB" dirty="0"/>
              <a:t>Here are some instructions to get your calculator onto degrees.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57E45-A295-40F4-B04F-6B9A497CFFB2}"/>
              </a:ext>
            </a:extLst>
          </p:cNvPr>
          <p:cNvSpPr txBox="1"/>
          <p:nvPr/>
        </p:nvSpPr>
        <p:spPr>
          <a:xfrm>
            <a:off x="2215961" y="2908879"/>
            <a:ext cx="448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Press the following buttons on your calculator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E71008-A8B8-4DD9-8EAF-8AAF406E7BB9}"/>
              </a:ext>
            </a:extLst>
          </p:cNvPr>
          <p:cNvGrpSpPr/>
          <p:nvPr/>
        </p:nvGrpSpPr>
        <p:grpSpPr>
          <a:xfrm>
            <a:off x="6834943" y="4222522"/>
            <a:ext cx="612668" cy="500530"/>
            <a:chOff x="5765159" y="5466517"/>
            <a:chExt cx="612668" cy="5005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1C20AA-C553-4674-A411-9EC7607617D2}"/>
                </a:ext>
              </a:extLst>
            </p:cNvPr>
            <p:cNvSpPr/>
            <p:nvPr/>
          </p:nvSpPr>
          <p:spPr>
            <a:xfrm>
              <a:off x="5765159" y="5466517"/>
              <a:ext cx="612668" cy="5005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8D51F9-FBC2-47B2-BD04-0D69DAA6918C}"/>
                </a:ext>
              </a:extLst>
            </p:cNvPr>
            <p:cNvSpPr txBox="1"/>
            <p:nvPr/>
          </p:nvSpPr>
          <p:spPr>
            <a:xfrm>
              <a:off x="5922992" y="550538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CD96AE-F608-48CF-B7C4-0857E1D47E8B}"/>
              </a:ext>
            </a:extLst>
          </p:cNvPr>
          <p:cNvGrpSpPr/>
          <p:nvPr/>
        </p:nvGrpSpPr>
        <p:grpSpPr>
          <a:xfrm>
            <a:off x="884993" y="3912628"/>
            <a:ext cx="612668" cy="713716"/>
            <a:chOff x="2544417" y="4890052"/>
            <a:chExt cx="612668" cy="71371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7771D0-6886-43C7-885B-57DEB2F4BE81}"/>
                </a:ext>
              </a:extLst>
            </p:cNvPr>
            <p:cNvSpPr/>
            <p:nvPr/>
          </p:nvSpPr>
          <p:spPr>
            <a:xfrm>
              <a:off x="2690089" y="5290678"/>
              <a:ext cx="313090" cy="313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507640-D15C-4993-9BEA-3C3222F4DFCB}"/>
                </a:ext>
              </a:extLst>
            </p:cNvPr>
            <p:cNvSpPr txBox="1"/>
            <p:nvPr/>
          </p:nvSpPr>
          <p:spPr>
            <a:xfrm>
              <a:off x="2544417" y="4890052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Shift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1B4A11-1631-4F8C-BBBF-1A55F7084CAE}"/>
              </a:ext>
            </a:extLst>
          </p:cNvPr>
          <p:cNvGrpSpPr/>
          <p:nvPr/>
        </p:nvGrpSpPr>
        <p:grpSpPr>
          <a:xfrm>
            <a:off x="1640589" y="3909394"/>
            <a:ext cx="1318374" cy="733009"/>
            <a:chOff x="3999472" y="4890052"/>
            <a:chExt cx="1318374" cy="73300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4745E89-48E3-4E7F-80E1-B183A826B9FA}"/>
                </a:ext>
              </a:extLst>
            </p:cNvPr>
            <p:cNvSpPr/>
            <p:nvPr/>
          </p:nvSpPr>
          <p:spPr>
            <a:xfrm>
              <a:off x="4502114" y="5309971"/>
              <a:ext cx="313090" cy="313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46A107-A9CE-4E8C-BB92-F21ED7E141AD}"/>
                </a:ext>
              </a:extLst>
            </p:cNvPr>
            <p:cNvSpPr txBox="1"/>
            <p:nvPr/>
          </p:nvSpPr>
          <p:spPr>
            <a:xfrm>
              <a:off x="3999472" y="4890052"/>
              <a:ext cx="1318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Menu setup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05BF737-F23A-4BBF-9851-5A43CA7CB2B9}"/>
              </a:ext>
            </a:extLst>
          </p:cNvPr>
          <p:cNvSpPr txBox="1"/>
          <p:nvPr/>
        </p:nvSpPr>
        <p:spPr>
          <a:xfrm>
            <a:off x="3043883" y="4296796"/>
            <a:ext cx="390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will see     </a:t>
            </a:r>
            <a:r>
              <a:rPr lang="en-GB" b="1" dirty="0"/>
              <a:t>2 : Angle Unit</a:t>
            </a:r>
            <a:r>
              <a:rPr lang="en-GB" dirty="0"/>
              <a:t>.         Press</a:t>
            </a:r>
            <a:endParaRPr lang="en-GB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5A836-CD7F-4B05-8DEE-860D1530C870}"/>
              </a:ext>
            </a:extLst>
          </p:cNvPr>
          <p:cNvSpPr txBox="1"/>
          <p:nvPr/>
        </p:nvSpPr>
        <p:spPr>
          <a:xfrm>
            <a:off x="7724597" y="4310020"/>
            <a:ext cx="310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will see  </a:t>
            </a:r>
            <a:r>
              <a:rPr lang="en-GB" b="1" dirty="0"/>
              <a:t>1 : Degree    </a:t>
            </a:r>
            <a:r>
              <a:rPr lang="en-GB" dirty="0"/>
              <a:t>Press</a:t>
            </a:r>
            <a:endParaRPr lang="en-GB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6A8666-A2A6-40E7-B433-C76E68AF1415}"/>
              </a:ext>
            </a:extLst>
          </p:cNvPr>
          <p:cNvGrpSpPr/>
          <p:nvPr/>
        </p:nvGrpSpPr>
        <p:grpSpPr>
          <a:xfrm>
            <a:off x="10751129" y="4244421"/>
            <a:ext cx="612668" cy="500530"/>
            <a:chOff x="5765159" y="5466517"/>
            <a:chExt cx="612668" cy="50053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F56FA3-A096-4BE2-BB39-8F33F7F62485}"/>
                </a:ext>
              </a:extLst>
            </p:cNvPr>
            <p:cNvSpPr/>
            <p:nvPr/>
          </p:nvSpPr>
          <p:spPr>
            <a:xfrm>
              <a:off x="5765159" y="5466517"/>
              <a:ext cx="612668" cy="5005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48D69E-51C4-49EC-8125-68596392996C}"/>
                </a:ext>
              </a:extLst>
            </p:cNvPr>
            <p:cNvSpPr txBox="1"/>
            <p:nvPr/>
          </p:nvSpPr>
          <p:spPr>
            <a:xfrm>
              <a:off x="5909740" y="547887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0581800-62E8-4DB0-913B-5FA63ED74630}"/>
              </a:ext>
            </a:extLst>
          </p:cNvPr>
          <p:cNvSpPr txBox="1"/>
          <p:nvPr/>
        </p:nvSpPr>
        <p:spPr>
          <a:xfrm>
            <a:off x="4406326" y="3949190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: </a:t>
            </a:r>
            <a:r>
              <a:rPr lang="en-GB" dirty="0" err="1"/>
              <a:t>Input/Output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C3587E-E711-4228-A22B-8FDE35A4FA62}"/>
              </a:ext>
            </a:extLst>
          </p:cNvPr>
          <p:cNvSpPr txBox="1"/>
          <p:nvPr/>
        </p:nvSpPr>
        <p:spPr>
          <a:xfrm>
            <a:off x="4393033" y="4626344"/>
            <a:ext cx="199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: Number Format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AE63FC-6B3F-4DA3-A525-DAD8F3F035EE}"/>
              </a:ext>
            </a:extLst>
          </p:cNvPr>
          <p:cNvSpPr txBox="1"/>
          <p:nvPr/>
        </p:nvSpPr>
        <p:spPr>
          <a:xfrm>
            <a:off x="4393032" y="5007107"/>
            <a:ext cx="206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 : Engineer Symbol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A5862C-D618-41D3-B3E6-8591A12914DA}"/>
              </a:ext>
            </a:extLst>
          </p:cNvPr>
          <p:cNvSpPr txBox="1"/>
          <p:nvPr/>
        </p:nvSpPr>
        <p:spPr>
          <a:xfrm>
            <a:off x="8905462" y="4648903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: Radian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861C6B-43D0-41CD-83FA-E9E4FC2E46CF}"/>
              </a:ext>
            </a:extLst>
          </p:cNvPr>
          <p:cNvSpPr txBox="1"/>
          <p:nvPr/>
        </p:nvSpPr>
        <p:spPr>
          <a:xfrm>
            <a:off x="8905462" y="4974534"/>
            <a:ext cx="12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: Gradian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639B8F-58D7-453D-AAF0-91CF23641092}"/>
              </a:ext>
            </a:extLst>
          </p:cNvPr>
          <p:cNvGrpSpPr/>
          <p:nvPr/>
        </p:nvGrpSpPr>
        <p:grpSpPr>
          <a:xfrm>
            <a:off x="7736090" y="1367958"/>
            <a:ext cx="343792" cy="369332"/>
            <a:chOff x="10124283" y="2756452"/>
            <a:chExt cx="343792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1A9E6FB-F9D0-41FF-BA9A-E4DEC89E5ED8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153FDE-8F74-40D8-A4A0-F885172B71F7}"/>
                </a:ext>
              </a:extLst>
            </p:cNvPr>
            <p:cNvSpPr txBox="1"/>
            <p:nvPr/>
          </p:nvSpPr>
          <p:spPr>
            <a:xfrm>
              <a:off x="10137535" y="27564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41B46C-61F9-488D-846B-CA68E790C9B9}"/>
              </a:ext>
            </a:extLst>
          </p:cNvPr>
          <p:cNvGrpSpPr/>
          <p:nvPr/>
        </p:nvGrpSpPr>
        <p:grpSpPr>
          <a:xfrm>
            <a:off x="5358248" y="1919033"/>
            <a:ext cx="330540" cy="369332"/>
            <a:chOff x="10124283" y="2756452"/>
            <a:chExt cx="330540" cy="36933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6708A02-ECAA-4500-B845-DFF9163A1859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312D52-EC2B-4548-B527-B6BF3A3D79DA}"/>
                </a:ext>
              </a:extLst>
            </p:cNvPr>
            <p:cNvSpPr txBox="1"/>
            <p:nvPr/>
          </p:nvSpPr>
          <p:spPr>
            <a:xfrm>
              <a:off x="10137535" y="2756452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C6023E4-D610-49B5-BCF5-CB7878482780}"/>
              </a:ext>
            </a:extLst>
          </p:cNvPr>
          <p:cNvGrpSpPr/>
          <p:nvPr/>
        </p:nvGrpSpPr>
        <p:grpSpPr>
          <a:xfrm>
            <a:off x="6294290" y="1918127"/>
            <a:ext cx="330540" cy="369764"/>
            <a:chOff x="10684438" y="3683301"/>
            <a:chExt cx="330540" cy="36976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C91C17B-D91B-4234-AF0F-44BA74DDD692}"/>
                </a:ext>
              </a:extLst>
            </p:cNvPr>
            <p:cNvSpPr/>
            <p:nvPr/>
          </p:nvSpPr>
          <p:spPr>
            <a:xfrm>
              <a:off x="10684438" y="3683301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2D6493-10CF-497A-A05A-FB71BCB1887B}"/>
                </a:ext>
              </a:extLst>
            </p:cNvPr>
            <p:cNvSpPr txBox="1"/>
            <p:nvPr/>
          </p:nvSpPr>
          <p:spPr>
            <a:xfrm>
              <a:off x="10684438" y="3683733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BD4C5B7-631B-4A2B-BB7F-F4E4D9481920}"/>
              </a:ext>
            </a:extLst>
          </p:cNvPr>
          <p:cNvGrpSpPr/>
          <p:nvPr/>
        </p:nvGrpSpPr>
        <p:grpSpPr>
          <a:xfrm>
            <a:off x="8417865" y="1918127"/>
            <a:ext cx="343792" cy="369332"/>
            <a:chOff x="10124283" y="2756452"/>
            <a:chExt cx="343792" cy="36933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536CD1F-8FA1-465B-9B4E-B838B59117A1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975CE84-D028-453D-A042-C12570FF41B7}"/>
                </a:ext>
              </a:extLst>
            </p:cNvPr>
            <p:cNvSpPr txBox="1"/>
            <p:nvPr/>
          </p:nvSpPr>
          <p:spPr>
            <a:xfrm>
              <a:off x="10137535" y="27564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28CA5F-E779-46ED-9F3C-B230AC01B691}"/>
              </a:ext>
            </a:extLst>
          </p:cNvPr>
          <p:cNvGrpSpPr/>
          <p:nvPr/>
        </p:nvGrpSpPr>
        <p:grpSpPr>
          <a:xfrm>
            <a:off x="2876742" y="6081637"/>
            <a:ext cx="6245236" cy="382152"/>
            <a:chOff x="1458093" y="5838791"/>
            <a:chExt cx="6245236" cy="38215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175EF4-5636-4673-9DA5-6E8E4F8A7D27}"/>
                </a:ext>
              </a:extLst>
            </p:cNvPr>
            <p:cNvSpPr txBox="1"/>
            <p:nvPr/>
          </p:nvSpPr>
          <p:spPr>
            <a:xfrm>
              <a:off x="1458093" y="5838791"/>
              <a:ext cx="624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Now you should see a           at the top of your calculator display 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20B596A-42F4-4CE9-AF7E-6D8A11F2F321}"/>
                </a:ext>
              </a:extLst>
            </p:cNvPr>
            <p:cNvGrpSpPr/>
            <p:nvPr/>
          </p:nvGrpSpPr>
          <p:grpSpPr>
            <a:xfrm>
              <a:off x="3693604" y="5851611"/>
              <a:ext cx="343792" cy="369332"/>
              <a:chOff x="10124283" y="2756452"/>
              <a:chExt cx="343792" cy="369332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E155F14-BEBC-4728-847A-16C69D1145E6}"/>
                  </a:ext>
                </a:extLst>
              </p:cNvPr>
              <p:cNvSpPr/>
              <p:nvPr/>
            </p:nvSpPr>
            <p:spPr>
              <a:xfrm>
                <a:off x="10124283" y="2756452"/>
                <a:ext cx="330540" cy="3436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98E7227-E356-43AB-866B-D77DFD44C2DD}"/>
                  </a:ext>
                </a:extLst>
              </p:cNvPr>
              <p:cNvSpPr txBox="1"/>
              <p:nvPr/>
            </p:nvSpPr>
            <p:spPr>
              <a:xfrm>
                <a:off x="10137535" y="2756452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</p:grpSp>
      <p:pic>
        <p:nvPicPr>
          <p:cNvPr id="68" name="Trigonometry">
            <a:hlinkClick r:id="" action="ppaction://media"/>
            <a:extLst>
              <a:ext uri="{FF2B5EF4-FFF2-40B4-BE49-F238E27FC236}">
                <a16:creationId xmlns:a16="http://schemas.microsoft.com/office/drawing/2014/main" id="{FBC9696C-38E9-4794-81B2-981B63DCD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864" y="2519465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</p:pic>
      <p:sp>
        <p:nvSpPr>
          <p:cNvPr id="46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9332101" y="317276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1917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DF8B20-4A15-44CD-95C6-D2C0D110D98B}"/>
              </a:ext>
            </a:extLst>
          </p:cNvPr>
          <p:cNvSpPr/>
          <p:nvPr/>
        </p:nvSpPr>
        <p:spPr>
          <a:xfrm>
            <a:off x="2743200" y="1884218"/>
            <a:ext cx="7148945" cy="24661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303B2-E615-4C34-81F4-2A424E65EFFD}"/>
              </a:ext>
            </a:extLst>
          </p:cNvPr>
          <p:cNvSpPr txBox="1"/>
          <p:nvPr/>
        </p:nvSpPr>
        <p:spPr>
          <a:xfrm>
            <a:off x="4697677" y="2729345"/>
            <a:ext cx="3239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Finding an angle</a:t>
            </a:r>
          </a:p>
          <a:p>
            <a:pPr algn="ctr"/>
            <a:r>
              <a:rPr lang="en-GB" sz="3600" dirty="0"/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2D4E06-31BF-422C-9D38-99936B686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3602" y="4890654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5750587" y="551350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3284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9A7ED1-90E2-4FBE-B6AF-8CF3116E795E}"/>
              </a:ext>
            </a:extLst>
          </p:cNvPr>
          <p:cNvSpPr txBox="1"/>
          <p:nvPr/>
        </p:nvSpPr>
        <p:spPr>
          <a:xfrm>
            <a:off x="3074965" y="409423"/>
            <a:ext cx="6493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We have a right angled triangle below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82904B-4F01-48C1-A47E-929BD1CB3437}"/>
              </a:ext>
            </a:extLst>
          </p:cNvPr>
          <p:cNvGrpSpPr/>
          <p:nvPr/>
        </p:nvGrpSpPr>
        <p:grpSpPr>
          <a:xfrm flipH="1">
            <a:off x="1759524" y="1759527"/>
            <a:ext cx="1690255" cy="2812473"/>
            <a:chOff x="3131127" y="1551709"/>
            <a:chExt cx="1690255" cy="2812473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ADA10736-D362-4CFA-A750-300931972310}"/>
                </a:ext>
              </a:extLst>
            </p:cNvPr>
            <p:cNvSpPr/>
            <p:nvPr/>
          </p:nvSpPr>
          <p:spPr>
            <a:xfrm>
              <a:off x="3131127" y="1551709"/>
              <a:ext cx="1690255" cy="2812473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969822-FD0B-4675-9027-D4C29EF14F6D}"/>
                </a:ext>
              </a:extLst>
            </p:cNvPr>
            <p:cNvSpPr/>
            <p:nvPr/>
          </p:nvSpPr>
          <p:spPr>
            <a:xfrm>
              <a:off x="3131127" y="4100945"/>
              <a:ext cx="263237" cy="2632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09F3E5-A527-40F9-B8E0-DF001C7C9A09}"/>
                  </a:ext>
                </a:extLst>
              </p:cNvPr>
              <p:cNvSpPr txBox="1"/>
              <p:nvPr/>
            </p:nvSpPr>
            <p:spPr>
              <a:xfrm>
                <a:off x="2102435" y="4141113"/>
                <a:ext cx="29424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09F3E5-A527-40F9-B8E0-DF001C7C9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435" y="4141113"/>
                <a:ext cx="29424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c 14">
            <a:extLst>
              <a:ext uri="{FF2B5EF4-FFF2-40B4-BE49-F238E27FC236}">
                <a16:creationId xmlns:a16="http://schemas.microsoft.com/office/drawing/2014/main" id="{BE437E3C-7D0F-45A6-A16B-D7A8465BBF26}"/>
              </a:ext>
            </a:extLst>
          </p:cNvPr>
          <p:cNvSpPr/>
          <p:nvPr/>
        </p:nvSpPr>
        <p:spPr>
          <a:xfrm rot="422139">
            <a:off x="1531113" y="3966700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6F9A48-7609-4126-9B23-3995031B8A82}"/>
                  </a:ext>
                </a:extLst>
              </p:cNvPr>
              <p:cNvSpPr txBox="1"/>
              <p:nvPr/>
            </p:nvSpPr>
            <p:spPr>
              <a:xfrm>
                <a:off x="3518457" y="3024339"/>
                <a:ext cx="21153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This side is opposite </a:t>
                </a:r>
              </a:p>
              <a:p>
                <a:r>
                  <a:rPr lang="en-GB" dirty="0"/>
                  <a:t>the angle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6F9A48-7609-4126-9B23-3995031B8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457" y="3024339"/>
                <a:ext cx="2115387" cy="646331"/>
              </a:xfrm>
              <a:prstGeom prst="rect">
                <a:avLst/>
              </a:prstGeom>
              <a:blipFill>
                <a:blip r:embed="rId5"/>
                <a:stretch>
                  <a:fillRect l="-2305" t="-4717" r="-172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75A92B5-76A2-4088-A1EA-5D13FD4E979D}"/>
              </a:ext>
            </a:extLst>
          </p:cNvPr>
          <p:cNvCxnSpPr>
            <a:cxnSpLocks/>
          </p:cNvCxnSpPr>
          <p:nvPr/>
        </p:nvCxnSpPr>
        <p:spPr>
          <a:xfrm flipV="1">
            <a:off x="2423798" y="3277035"/>
            <a:ext cx="949782" cy="933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078D3E-45ED-4856-90B9-0BB8DC6273CB}"/>
                  </a:ext>
                </a:extLst>
              </p:cNvPr>
              <p:cNvSpPr txBox="1"/>
              <p:nvPr/>
            </p:nvSpPr>
            <p:spPr>
              <a:xfrm>
                <a:off x="1656881" y="4717769"/>
                <a:ext cx="21029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This side is adjacent </a:t>
                </a:r>
              </a:p>
              <a:p>
                <a:r>
                  <a:rPr lang="en-GB" dirty="0"/>
                  <a:t>to  the angle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078D3E-45ED-4856-90B9-0BB8DC627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881" y="4717769"/>
                <a:ext cx="2102948" cy="646331"/>
              </a:xfrm>
              <a:prstGeom prst="rect">
                <a:avLst/>
              </a:prstGeom>
              <a:blipFill>
                <a:blip r:embed="rId6"/>
                <a:stretch>
                  <a:fillRect l="-2609" t="-5660" r="-144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C77B42F-737F-4A4B-94F4-A9EE7F517564}"/>
              </a:ext>
            </a:extLst>
          </p:cNvPr>
          <p:cNvSpPr txBox="1"/>
          <p:nvPr/>
        </p:nvSpPr>
        <p:spPr>
          <a:xfrm>
            <a:off x="1168260" y="2540786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This side is the </a:t>
            </a:r>
          </a:p>
          <a:p>
            <a:r>
              <a:rPr lang="en-GB" dirty="0"/>
              <a:t>hypotenuse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7C7F46-69EB-4E9A-9EC1-0AFAC0D7B3DD}"/>
              </a:ext>
            </a:extLst>
          </p:cNvPr>
          <p:cNvGrpSpPr/>
          <p:nvPr/>
        </p:nvGrpSpPr>
        <p:grpSpPr>
          <a:xfrm flipH="1">
            <a:off x="7878026" y="1759527"/>
            <a:ext cx="1690255" cy="2812473"/>
            <a:chOff x="3131127" y="1551709"/>
            <a:chExt cx="1690255" cy="2812473"/>
          </a:xfrm>
        </p:grpSpPr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49D26E5A-F133-4F1F-849F-DC501E4A2744}"/>
                </a:ext>
              </a:extLst>
            </p:cNvPr>
            <p:cNvSpPr/>
            <p:nvPr/>
          </p:nvSpPr>
          <p:spPr>
            <a:xfrm>
              <a:off x="3131127" y="1551709"/>
              <a:ext cx="1690255" cy="2812473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8DD9CB-C06A-41BB-9A4B-8A161D2F5BEB}"/>
                </a:ext>
              </a:extLst>
            </p:cNvPr>
            <p:cNvSpPr/>
            <p:nvPr/>
          </p:nvSpPr>
          <p:spPr>
            <a:xfrm>
              <a:off x="3131127" y="4100945"/>
              <a:ext cx="263237" cy="2632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A1C6C8C-AF8A-4926-8AE8-0C8E1A421F8A}"/>
                  </a:ext>
                </a:extLst>
              </p:cNvPr>
              <p:cNvSpPr txBox="1"/>
              <p:nvPr/>
            </p:nvSpPr>
            <p:spPr>
              <a:xfrm>
                <a:off x="8220937" y="4141113"/>
                <a:ext cx="29424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A1C6C8C-AF8A-4926-8AE8-0C8E1A421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937" y="4141113"/>
                <a:ext cx="29424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 28">
            <a:extLst>
              <a:ext uri="{FF2B5EF4-FFF2-40B4-BE49-F238E27FC236}">
                <a16:creationId xmlns:a16="http://schemas.microsoft.com/office/drawing/2014/main" id="{361618A2-836C-4B63-A225-22FCEC458C99}"/>
              </a:ext>
            </a:extLst>
          </p:cNvPr>
          <p:cNvSpPr/>
          <p:nvPr/>
        </p:nvSpPr>
        <p:spPr>
          <a:xfrm rot="422139">
            <a:off x="7649615" y="3966700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629F67-4D7B-4C83-85C5-344E4B5C0C0F}"/>
              </a:ext>
            </a:extLst>
          </p:cNvPr>
          <p:cNvCxnSpPr>
            <a:cxnSpLocks/>
          </p:cNvCxnSpPr>
          <p:nvPr/>
        </p:nvCxnSpPr>
        <p:spPr>
          <a:xfrm flipV="1">
            <a:off x="8542300" y="3277035"/>
            <a:ext cx="949782" cy="933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0237336-9C6C-4328-8219-9A40D8D73701}"/>
              </a:ext>
            </a:extLst>
          </p:cNvPr>
          <p:cNvSpPr/>
          <p:nvPr/>
        </p:nvSpPr>
        <p:spPr>
          <a:xfrm>
            <a:off x="5924563" y="3039112"/>
            <a:ext cx="1491307" cy="3936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372F13-761F-467A-8C8E-8C80399634ED}"/>
              </a:ext>
            </a:extLst>
          </p:cNvPr>
          <p:cNvSpPr txBox="1"/>
          <p:nvPr/>
        </p:nvSpPr>
        <p:spPr>
          <a:xfrm>
            <a:off x="5958452" y="2562674"/>
            <a:ext cx="133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Abbreviated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EB4E0D-ED86-4A4D-9B63-642269148B89}"/>
              </a:ext>
            </a:extLst>
          </p:cNvPr>
          <p:cNvSpPr txBox="1"/>
          <p:nvPr/>
        </p:nvSpPr>
        <p:spPr>
          <a:xfrm>
            <a:off x="9651947" y="3200971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Opp</a:t>
            </a:r>
            <a:r>
              <a:rPr lang="en-GB" dirty="0"/>
              <a:t> or 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12A362-9C43-47A2-8D78-BD77E208900D}"/>
              </a:ext>
            </a:extLst>
          </p:cNvPr>
          <p:cNvSpPr txBox="1"/>
          <p:nvPr/>
        </p:nvSpPr>
        <p:spPr>
          <a:xfrm>
            <a:off x="8359421" y="4717769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Adj</a:t>
            </a:r>
            <a:r>
              <a:rPr lang="en-GB" dirty="0"/>
              <a:t> or 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B3803E-FAE5-4328-9D8A-7C6F1AF79A78}"/>
              </a:ext>
            </a:extLst>
          </p:cNvPr>
          <p:cNvSpPr txBox="1"/>
          <p:nvPr/>
        </p:nvSpPr>
        <p:spPr>
          <a:xfrm>
            <a:off x="8142517" y="2571205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Hyp</a:t>
            </a:r>
            <a:endParaRPr lang="en-GB" dirty="0"/>
          </a:p>
          <a:p>
            <a:r>
              <a:rPr lang="en-GB" dirty="0"/>
              <a:t>or H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46587B-B369-40C7-9081-0D72D3CD7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4611" y="457200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5794848" y="523139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9035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8450B73-FA7F-4928-9617-F84DEB3A715B}"/>
              </a:ext>
            </a:extLst>
          </p:cNvPr>
          <p:cNvGrpSpPr/>
          <p:nvPr/>
        </p:nvGrpSpPr>
        <p:grpSpPr>
          <a:xfrm>
            <a:off x="914726" y="3047942"/>
            <a:ext cx="2579948" cy="3277029"/>
            <a:chOff x="1316649" y="1122217"/>
            <a:chExt cx="2579948" cy="327702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B5B1FD-60CF-4C64-AEF9-32D33DFEB041}"/>
                </a:ext>
              </a:extLst>
            </p:cNvPr>
            <p:cNvGrpSpPr/>
            <p:nvPr/>
          </p:nvGrpSpPr>
          <p:grpSpPr>
            <a:xfrm>
              <a:off x="1686789" y="1122217"/>
              <a:ext cx="2209808" cy="2923309"/>
              <a:chOff x="1686789" y="1122217"/>
              <a:chExt cx="2209808" cy="292330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BEA64FB-1668-414C-A527-B6F69067D4FD}"/>
                  </a:ext>
                </a:extLst>
              </p:cNvPr>
              <p:cNvGrpSpPr/>
              <p:nvPr/>
            </p:nvGrpSpPr>
            <p:grpSpPr>
              <a:xfrm>
                <a:off x="1686789" y="1122217"/>
                <a:ext cx="2209808" cy="2923309"/>
                <a:chOff x="1686789" y="1122217"/>
                <a:chExt cx="2209808" cy="2923309"/>
              </a:xfrm>
            </p:grpSpPr>
            <p:sp>
              <p:nvSpPr>
                <p:cNvPr id="9" name="Right Triangle 8">
                  <a:extLst>
                    <a:ext uri="{FF2B5EF4-FFF2-40B4-BE49-F238E27FC236}">
                      <a16:creationId xmlns:a16="http://schemas.microsoft.com/office/drawing/2014/main" id="{42BFCCE9-8809-47C1-8F81-BEBFB3B6C616}"/>
                    </a:ext>
                  </a:extLst>
                </p:cNvPr>
                <p:cNvSpPr/>
                <p:nvPr/>
              </p:nvSpPr>
              <p:spPr>
                <a:xfrm>
                  <a:off x="1693724" y="1122217"/>
                  <a:ext cx="2202873" cy="2923309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6C4F39C-1E23-4901-8AEE-2897AF77D3EF}"/>
                    </a:ext>
                  </a:extLst>
                </p:cNvPr>
                <p:cNvSpPr/>
                <p:nvPr/>
              </p:nvSpPr>
              <p:spPr>
                <a:xfrm>
                  <a:off x="1686789" y="3699163"/>
                  <a:ext cx="346363" cy="3463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BFE631F6-756B-46EC-A75D-0B20B211913C}"/>
                      </a:ext>
                    </a:extLst>
                  </p:cNvPr>
                  <p:cNvSpPr txBox="1"/>
                  <p:nvPr/>
                </p:nvSpPr>
                <p:spPr>
                  <a:xfrm>
                    <a:off x="1726701" y="1536459"/>
                    <a:ext cx="294248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BFE631F6-756B-46EC-A75D-0B20B21191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26701" y="1536459"/>
                    <a:ext cx="294248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819247-8574-4ACA-86AC-85D99D3C4134}"/>
                </a:ext>
              </a:extLst>
            </p:cNvPr>
            <p:cNvSpPr txBox="1"/>
            <p:nvPr/>
          </p:nvSpPr>
          <p:spPr>
            <a:xfrm>
              <a:off x="2636059" y="4029914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8CA484-3A9B-4CC1-BD08-CDF7B53D416D}"/>
                </a:ext>
              </a:extLst>
            </p:cNvPr>
            <p:cNvSpPr txBox="1"/>
            <p:nvPr/>
          </p:nvSpPr>
          <p:spPr>
            <a:xfrm>
              <a:off x="1316649" y="252066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252021-BDE2-4572-89D2-CF54BAC469FC}"/>
                </a:ext>
              </a:extLst>
            </p:cNvPr>
            <p:cNvSpPr txBox="1"/>
            <p:nvPr/>
          </p:nvSpPr>
          <p:spPr>
            <a:xfrm>
              <a:off x="2808543" y="2279257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A0433D0D-AA29-4529-AB64-3C4C8AB860A9}"/>
              </a:ext>
            </a:extLst>
          </p:cNvPr>
          <p:cNvSpPr/>
          <p:nvPr/>
        </p:nvSpPr>
        <p:spPr>
          <a:xfrm rot="405746">
            <a:off x="779713" y="2978161"/>
            <a:ext cx="859572" cy="2121991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D89D84-BC97-4718-9049-5CEF0A630355}"/>
              </a:ext>
            </a:extLst>
          </p:cNvPr>
          <p:cNvGrpSpPr/>
          <p:nvPr/>
        </p:nvGrpSpPr>
        <p:grpSpPr>
          <a:xfrm rot="341462">
            <a:off x="8323190" y="3346265"/>
            <a:ext cx="3035890" cy="2400052"/>
            <a:chOff x="7502310" y="3685282"/>
            <a:chExt cx="3035890" cy="240005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79335E3-A2E4-42A5-8792-B3CE755D9F23}"/>
                </a:ext>
              </a:extLst>
            </p:cNvPr>
            <p:cNvGrpSpPr/>
            <p:nvPr/>
          </p:nvGrpSpPr>
          <p:grpSpPr>
            <a:xfrm>
              <a:off x="7502310" y="3685282"/>
              <a:ext cx="3035890" cy="2203211"/>
              <a:chOff x="4634256" y="2770882"/>
              <a:chExt cx="3035890" cy="220321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3908717-14BA-41F6-8904-C0CC8EB54C4E}"/>
                  </a:ext>
                </a:extLst>
              </p:cNvPr>
              <p:cNvGrpSpPr/>
              <p:nvPr/>
            </p:nvGrpSpPr>
            <p:grpSpPr>
              <a:xfrm rot="18095207">
                <a:off x="4994305" y="2410833"/>
                <a:ext cx="2203211" cy="2923309"/>
                <a:chOff x="5610753" y="1953491"/>
                <a:chExt cx="2203211" cy="2923309"/>
              </a:xfrm>
            </p:grpSpPr>
            <p:sp>
              <p:nvSpPr>
                <p:cNvPr id="2" name="Right Triangle 1">
                  <a:extLst>
                    <a:ext uri="{FF2B5EF4-FFF2-40B4-BE49-F238E27FC236}">
                      <a16:creationId xmlns:a16="http://schemas.microsoft.com/office/drawing/2014/main" id="{D1D07EEA-3951-489D-92EB-0B8F9530156D}"/>
                    </a:ext>
                  </a:extLst>
                </p:cNvPr>
                <p:cNvSpPr/>
                <p:nvPr/>
              </p:nvSpPr>
              <p:spPr>
                <a:xfrm>
                  <a:off x="5611091" y="1953491"/>
                  <a:ext cx="2202873" cy="2923309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47910E75-6D04-472A-A5D8-6AE7AA833817}"/>
                    </a:ext>
                  </a:extLst>
                </p:cNvPr>
                <p:cNvSpPr/>
                <p:nvPr/>
              </p:nvSpPr>
              <p:spPr>
                <a:xfrm>
                  <a:off x="5610753" y="4518635"/>
                  <a:ext cx="346363" cy="3463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C68129FE-686E-438F-8836-20FDECCF6728}"/>
                      </a:ext>
                    </a:extLst>
                  </p:cNvPr>
                  <p:cNvSpPr txBox="1"/>
                  <p:nvPr/>
                </p:nvSpPr>
                <p:spPr>
                  <a:xfrm rot="21258538">
                    <a:off x="7375898" y="3726265"/>
                    <a:ext cx="294248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C68129FE-686E-438F-8836-20FDECCF67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1258538">
                    <a:off x="7375898" y="3726265"/>
                    <a:ext cx="294248" cy="4308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029E79-ED66-407A-B9BB-F46834F69260}"/>
                </a:ext>
              </a:extLst>
            </p:cNvPr>
            <p:cNvSpPr txBox="1"/>
            <p:nvPr/>
          </p:nvSpPr>
          <p:spPr>
            <a:xfrm rot="21258538">
              <a:off x="8208152" y="5716002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3458A1-9849-4CD4-9388-20089004BF8A}"/>
                </a:ext>
              </a:extLst>
            </p:cNvPr>
            <p:cNvSpPr txBox="1"/>
            <p:nvPr/>
          </p:nvSpPr>
          <p:spPr>
            <a:xfrm rot="21258538">
              <a:off x="10180806" y="554048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3D64E0-A7BF-40FA-BA73-C604E9E32857}"/>
                </a:ext>
              </a:extLst>
            </p:cNvPr>
            <p:cNvSpPr txBox="1"/>
            <p:nvPr/>
          </p:nvSpPr>
          <p:spPr>
            <a:xfrm rot="21258538">
              <a:off x="8686573" y="4333399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5E9735-338A-4681-AC68-E843ADD1868E}"/>
              </a:ext>
            </a:extLst>
          </p:cNvPr>
          <p:cNvGrpSpPr/>
          <p:nvPr/>
        </p:nvGrpSpPr>
        <p:grpSpPr>
          <a:xfrm>
            <a:off x="4734120" y="3063342"/>
            <a:ext cx="3231142" cy="2544495"/>
            <a:chOff x="4464499" y="839666"/>
            <a:chExt cx="3231142" cy="25444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1623F1-DCF5-4DDA-8CAD-063E626296F6}"/>
                </a:ext>
              </a:extLst>
            </p:cNvPr>
            <p:cNvGrpSpPr/>
            <p:nvPr/>
          </p:nvGrpSpPr>
          <p:grpSpPr>
            <a:xfrm>
              <a:off x="4772332" y="1181288"/>
              <a:ext cx="2923309" cy="2202873"/>
              <a:chOff x="8021783" y="1482437"/>
              <a:chExt cx="2923309" cy="220287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6036ACA-DBB2-4BBF-84C1-7DF409B2200B}"/>
                  </a:ext>
                </a:extLst>
              </p:cNvPr>
              <p:cNvGrpSpPr/>
              <p:nvPr/>
            </p:nvGrpSpPr>
            <p:grpSpPr>
              <a:xfrm rot="5400000">
                <a:off x="8382001" y="1122219"/>
                <a:ext cx="2202873" cy="2923309"/>
                <a:chOff x="5611091" y="1953491"/>
                <a:chExt cx="2202873" cy="2923309"/>
              </a:xfrm>
            </p:grpSpPr>
            <p:sp>
              <p:nvSpPr>
                <p:cNvPr id="6" name="Right Triangle 5">
                  <a:extLst>
                    <a:ext uri="{FF2B5EF4-FFF2-40B4-BE49-F238E27FC236}">
                      <a16:creationId xmlns:a16="http://schemas.microsoft.com/office/drawing/2014/main" id="{9ACAD885-6336-486F-BC11-009F35CC1CFC}"/>
                    </a:ext>
                  </a:extLst>
                </p:cNvPr>
                <p:cNvSpPr/>
                <p:nvPr/>
              </p:nvSpPr>
              <p:spPr>
                <a:xfrm>
                  <a:off x="5611091" y="1953491"/>
                  <a:ext cx="2202873" cy="2923309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2A82DA18-EA15-4F70-ABD4-0BFA3ACD446A}"/>
                    </a:ext>
                  </a:extLst>
                </p:cNvPr>
                <p:cNvSpPr/>
                <p:nvPr/>
              </p:nvSpPr>
              <p:spPr>
                <a:xfrm>
                  <a:off x="5618012" y="4530437"/>
                  <a:ext cx="346363" cy="3463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08B91EE7-CA22-4876-B7AB-4F4E30347B3A}"/>
                      </a:ext>
                    </a:extLst>
                  </p:cNvPr>
                  <p:cNvSpPr txBox="1"/>
                  <p:nvPr/>
                </p:nvSpPr>
                <p:spPr>
                  <a:xfrm>
                    <a:off x="8075548" y="2998113"/>
                    <a:ext cx="294248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08B91EE7-CA22-4876-B7AB-4F4E30347B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75548" y="2998113"/>
                    <a:ext cx="294248" cy="43088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4FCFD2-DF06-4ACD-B2C8-2AE1C540C187}"/>
                </a:ext>
              </a:extLst>
            </p:cNvPr>
            <p:cNvSpPr txBox="1"/>
            <p:nvPr/>
          </p:nvSpPr>
          <p:spPr>
            <a:xfrm>
              <a:off x="5951255" y="839666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A01FDE-151D-4112-9FCC-1B25A4859A93}"/>
                </a:ext>
              </a:extLst>
            </p:cNvPr>
            <p:cNvSpPr txBox="1"/>
            <p:nvPr/>
          </p:nvSpPr>
          <p:spPr>
            <a:xfrm>
              <a:off x="4464499" y="1992618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36D53F-EE97-4971-A15E-CF609C5F07CF}"/>
                </a:ext>
              </a:extLst>
            </p:cNvPr>
            <p:cNvSpPr txBox="1"/>
            <p:nvPr/>
          </p:nvSpPr>
          <p:spPr>
            <a:xfrm>
              <a:off x="6130513" y="2327632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5AD0DDE-2C79-4912-A6FE-7A2B0F6F96B6}"/>
              </a:ext>
            </a:extLst>
          </p:cNvPr>
          <p:cNvSpPr txBox="1"/>
          <p:nvPr/>
        </p:nvSpPr>
        <p:spPr>
          <a:xfrm>
            <a:off x="2961580" y="309539"/>
            <a:ext cx="6048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 triangle can be in many orientations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3EBC6A3-CF70-4ACB-8BF6-CBA10343D381}"/>
              </a:ext>
            </a:extLst>
          </p:cNvPr>
          <p:cNvSpPr/>
          <p:nvPr/>
        </p:nvSpPr>
        <p:spPr>
          <a:xfrm rot="20811982">
            <a:off x="4537760" y="3695944"/>
            <a:ext cx="845894" cy="2121991"/>
          </a:xfrm>
          <a:prstGeom prst="ellipse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4F468-CDA8-4E07-B14A-CCFAF490053F}"/>
              </a:ext>
            </a:extLst>
          </p:cNvPr>
          <p:cNvSpPr/>
          <p:nvPr/>
        </p:nvSpPr>
        <p:spPr>
          <a:xfrm rot="981455">
            <a:off x="10785787" y="3898875"/>
            <a:ext cx="884694" cy="2121991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A9437D6-7AC5-4D3A-9CD9-3F77333B5200}"/>
              </a:ext>
            </a:extLst>
          </p:cNvPr>
          <p:cNvCxnSpPr/>
          <p:nvPr/>
        </p:nvCxnSpPr>
        <p:spPr>
          <a:xfrm flipV="1">
            <a:off x="5325669" y="3462184"/>
            <a:ext cx="1006599" cy="145845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038033F-63F4-47FA-A079-F5E9844D47A2}"/>
              </a:ext>
            </a:extLst>
          </p:cNvPr>
          <p:cNvCxnSpPr/>
          <p:nvPr/>
        </p:nvCxnSpPr>
        <p:spPr>
          <a:xfrm>
            <a:off x="1499612" y="3896056"/>
            <a:ext cx="868734" cy="203363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553A8C8-7084-4C6A-ADDA-D4A64E561A75}"/>
              </a:ext>
            </a:extLst>
          </p:cNvPr>
          <p:cNvCxnSpPr/>
          <p:nvPr/>
        </p:nvCxnSpPr>
        <p:spPr>
          <a:xfrm flipH="1">
            <a:off x="9312944" y="4691642"/>
            <a:ext cx="1764690" cy="73143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34381EE-2770-4D4B-B9CC-639C1D8B73E8}"/>
              </a:ext>
            </a:extLst>
          </p:cNvPr>
          <p:cNvSpPr txBox="1"/>
          <p:nvPr/>
        </p:nvSpPr>
        <p:spPr>
          <a:xfrm>
            <a:off x="3812137" y="1150624"/>
            <a:ext cx="45677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adjacent is always </a:t>
            </a:r>
            <a:r>
              <a:rPr lang="en-GB" dirty="0">
                <a:solidFill>
                  <a:srgbClr val="FF0000"/>
                </a:solidFill>
              </a:rPr>
              <a:t>next</a:t>
            </a:r>
            <a:r>
              <a:rPr lang="en-GB" dirty="0"/>
              <a:t> to the angle</a:t>
            </a:r>
          </a:p>
          <a:p>
            <a:endParaRPr lang="en-GB" dirty="0"/>
          </a:p>
          <a:p>
            <a:r>
              <a:rPr lang="en-GB" dirty="0"/>
              <a:t>The opposite side is always opposite the angle </a:t>
            </a:r>
          </a:p>
          <a:p>
            <a:endParaRPr lang="en-GB" dirty="0"/>
          </a:p>
          <a:p>
            <a:r>
              <a:rPr lang="en-GB" dirty="0"/>
              <a:t>The hypotenuse is always the longest side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824823-E2A8-4ED0-BD7A-74B84E09C937}"/>
              </a:ext>
            </a:extLst>
          </p:cNvPr>
          <p:cNvSpPr txBox="1"/>
          <p:nvPr/>
        </p:nvSpPr>
        <p:spPr>
          <a:xfrm>
            <a:off x="4272464" y="4597474"/>
            <a:ext cx="79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</a:rPr>
              <a:t>Adj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 to </a:t>
            </a:r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angle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D1B941-3ED3-4A1B-9353-8A5E064DD70E}"/>
              </a:ext>
            </a:extLst>
          </p:cNvPr>
          <p:cNvSpPr txBox="1"/>
          <p:nvPr/>
        </p:nvSpPr>
        <p:spPr>
          <a:xfrm>
            <a:off x="11199489" y="4756939"/>
            <a:ext cx="79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</a:rPr>
              <a:t>Adj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 to </a:t>
            </a:r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angle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6EC5D3-82BD-4A9C-BFE9-015D3E3A389C}"/>
              </a:ext>
            </a:extLst>
          </p:cNvPr>
          <p:cNvSpPr txBox="1"/>
          <p:nvPr/>
        </p:nvSpPr>
        <p:spPr>
          <a:xfrm>
            <a:off x="498354" y="3677627"/>
            <a:ext cx="79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</a:rPr>
              <a:t>Adj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 to </a:t>
            </a:r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angle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368EB4-C0E9-46E9-8746-CC6F834E7370}"/>
              </a:ext>
            </a:extLst>
          </p:cNvPr>
          <p:cNvSpPr txBox="1"/>
          <p:nvPr/>
        </p:nvSpPr>
        <p:spPr>
          <a:xfrm rot="20290464">
            <a:off x="9373958" y="4797780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Opp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the angle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23B808-11B4-4F6D-AFC5-FEEA80F3D659}"/>
              </a:ext>
            </a:extLst>
          </p:cNvPr>
          <p:cNvSpPr txBox="1"/>
          <p:nvPr/>
        </p:nvSpPr>
        <p:spPr>
          <a:xfrm rot="18272552">
            <a:off x="5359619" y="3969147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Opp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the angle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3C650D-93D9-42B9-A2AB-55EB244DC0D7}"/>
              </a:ext>
            </a:extLst>
          </p:cNvPr>
          <p:cNvSpPr txBox="1"/>
          <p:nvPr/>
        </p:nvSpPr>
        <p:spPr>
          <a:xfrm rot="4035769">
            <a:off x="1480842" y="4813754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Opp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the angle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5FABAD-5F77-4404-9C3B-F6D1F7F487FC}"/>
              </a:ext>
            </a:extLst>
          </p:cNvPr>
          <p:cNvGrpSpPr/>
          <p:nvPr/>
        </p:nvGrpSpPr>
        <p:grpSpPr>
          <a:xfrm>
            <a:off x="6193834" y="5535983"/>
            <a:ext cx="2079261" cy="1196737"/>
            <a:chOff x="6125197" y="5514871"/>
            <a:chExt cx="2077686" cy="9690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4868E77-DB9B-4972-BE2D-4171E40FDA49}"/>
                </a:ext>
              </a:extLst>
            </p:cNvPr>
            <p:cNvSpPr/>
            <p:nvPr/>
          </p:nvSpPr>
          <p:spPr>
            <a:xfrm>
              <a:off x="6125197" y="5514871"/>
              <a:ext cx="2077686" cy="7951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7E24E1-3D4E-40FD-89CB-08ABAB7A154E}"/>
                </a:ext>
              </a:extLst>
            </p:cNvPr>
            <p:cNvSpPr txBox="1"/>
            <p:nvPr/>
          </p:nvSpPr>
          <p:spPr>
            <a:xfrm>
              <a:off x="6177029" y="5529839"/>
              <a:ext cx="200048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You don’t have to draw</a:t>
              </a:r>
            </a:p>
            <a:p>
              <a:r>
                <a:rPr lang="en-GB" sz="1400" dirty="0"/>
                <a:t>these arrows all the time</a:t>
              </a:r>
            </a:p>
            <a:p>
              <a:r>
                <a:rPr lang="en-GB" sz="1400" dirty="0"/>
                <a:t>if the opposite side is </a:t>
              </a:r>
            </a:p>
            <a:p>
              <a:r>
                <a:rPr lang="en-GB" sz="1400" dirty="0"/>
                <a:t>obvious to you</a:t>
              </a:r>
            </a:p>
          </p:txBody>
        </p:sp>
      </p:grp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B706AD-9D7B-4A6F-BFE8-879BF32E8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8840" y="1853626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50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9439077" y="246651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6257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2ABBD04-31FB-49EB-B0E9-1B941766A91E}"/>
              </a:ext>
            </a:extLst>
          </p:cNvPr>
          <p:cNvGrpSpPr/>
          <p:nvPr/>
        </p:nvGrpSpPr>
        <p:grpSpPr>
          <a:xfrm>
            <a:off x="5025573" y="858616"/>
            <a:ext cx="2256213" cy="2826694"/>
            <a:chOff x="3546534" y="2625434"/>
            <a:chExt cx="2256213" cy="32131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6AD6BA-D33C-4EEE-8F5A-6806D3A46FAD}"/>
                </a:ext>
              </a:extLst>
            </p:cNvPr>
            <p:cNvGrpSpPr/>
            <p:nvPr/>
          </p:nvGrpSpPr>
          <p:grpSpPr>
            <a:xfrm flipH="1">
              <a:off x="3724243" y="2625434"/>
              <a:ext cx="1690255" cy="2811378"/>
              <a:chOff x="3131127" y="1551709"/>
              <a:chExt cx="1690255" cy="2812473"/>
            </a:xfrm>
          </p:grpSpPr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DEE03752-D660-4F50-A880-22D3FD100788}"/>
                  </a:ext>
                </a:extLst>
              </p:cNvPr>
              <p:cNvSpPr/>
              <p:nvPr/>
            </p:nvSpPr>
            <p:spPr>
              <a:xfrm>
                <a:off x="3131127" y="1551709"/>
                <a:ext cx="1690255" cy="2812473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18B4FC-6E3E-4641-A775-6E6B8DE840AC}"/>
                  </a:ext>
                </a:extLst>
              </p:cNvPr>
              <p:cNvSpPr/>
              <p:nvPr/>
            </p:nvSpPr>
            <p:spPr>
              <a:xfrm>
                <a:off x="3131127" y="4100945"/>
                <a:ext cx="263237" cy="26323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B96B71E-0DEB-454B-A0DE-39C095D95007}"/>
                    </a:ext>
                  </a:extLst>
                </p:cNvPr>
                <p:cNvSpPr txBox="1"/>
                <p:nvPr/>
              </p:nvSpPr>
              <p:spPr>
                <a:xfrm flipH="1">
                  <a:off x="3961261" y="4991347"/>
                  <a:ext cx="2942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B96B71E-0DEB-454B-A0DE-39C095D950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961261" y="4991347"/>
                  <a:ext cx="294248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rc 7">
              <a:extLst>
                <a:ext uri="{FF2B5EF4-FFF2-40B4-BE49-F238E27FC236}">
                  <a16:creationId xmlns:a16="http://schemas.microsoft.com/office/drawing/2014/main" id="{BC596B33-1899-4741-98C6-2080EC2B1CF5}"/>
                </a:ext>
              </a:extLst>
            </p:cNvPr>
            <p:cNvSpPr/>
            <p:nvPr/>
          </p:nvSpPr>
          <p:spPr>
            <a:xfrm rot="6220989" flipH="1">
              <a:off x="3535585" y="4923285"/>
              <a:ext cx="841235" cy="81933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42A86F0-4881-405A-B41D-A3701B5B03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5509" y="4171137"/>
              <a:ext cx="1130855" cy="1002540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E5F37C-D4C3-4386-A3D9-BF70136E5777}"/>
                </a:ext>
              </a:extLst>
            </p:cNvPr>
            <p:cNvSpPr txBox="1"/>
            <p:nvPr/>
          </p:nvSpPr>
          <p:spPr>
            <a:xfrm flipH="1">
              <a:off x="5414499" y="3852607"/>
              <a:ext cx="388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3E256C-B025-4D66-9FE1-D8BD9E35F10C}"/>
                </a:ext>
              </a:extLst>
            </p:cNvPr>
            <p:cNvSpPr txBox="1"/>
            <p:nvPr/>
          </p:nvSpPr>
          <p:spPr>
            <a:xfrm flipH="1">
              <a:off x="4416739" y="537687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D2083F-9728-44F5-A5CE-F70AC478EED2}"/>
                </a:ext>
              </a:extLst>
            </p:cNvPr>
            <p:cNvSpPr txBox="1"/>
            <p:nvPr/>
          </p:nvSpPr>
          <p:spPr>
            <a:xfrm flipH="1">
              <a:off x="4227801" y="3680984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H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E7007F7-82D3-43DA-9D47-E6355E41B0CF}"/>
              </a:ext>
            </a:extLst>
          </p:cNvPr>
          <p:cNvSpPr txBox="1"/>
          <p:nvPr/>
        </p:nvSpPr>
        <p:spPr>
          <a:xfrm>
            <a:off x="2283959" y="130926"/>
            <a:ext cx="814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 Sine, Cosine and Tangent ratios   (Sin, Cos and Tan)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2C8AB2-B51E-44F6-8D14-59FC22499BB0}"/>
              </a:ext>
            </a:extLst>
          </p:cNvPr>
          <p:cNvGrpSpPr/>
          <p:nvPr/>
        </p:nvGrpSpPr>
        <p:grpSpPr>
          <a:xfrm>
            <a:off x="1159461" y="4114797"/>
            <a:ext cx="2367141" cy="1945662"/>
            <a:chOff x="3075711" y="1870364"/>
            <a:chExt cx="2367141" cy="189024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155C7E-B319-424E-B4C0-10379522AB9B}"/>
                </a:ext>
              </a:extLst>
            </p:cNvPr>
            <p:cNvSpPr/>
            <p:nvPr/>
          </p:nvSpPr>
          <p:spPr>
            <a:xfrm>
              <a:off x="3075711" y="1870364"/>
              <a:ext cx="2367141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26867B-E340-4AC5-A76F-23EEE11BD16F}"/>
                </a:ext>
              </a:extLst>
            </p:cNvPr>
            <p:cNvGrpSpPr/>
            <p:nvPr/>
          </p:nvGrpSpPr>
          <p:grpSpPr>
            <a:xfrm>
              <a:off x="3297373" y="2138892"/>
              <a:ext cx="1971694" cy="1383368"/>
              <a:chOff x="3920835" y="2138892"/>
              <a:chExt cx="1971694" cy="13833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6249F3F-EBED-48CC-A260-9C51A49218AC}"/>
                      </a:ext>
                    </a:extLst>
                  </p:cNvPr>
                  <p:cNvSpPr txBox="1"/>
                  <p:nvPr/>
                </p:nvSpPr>
                <p:spPr>
                  <a:xfrm>
                    <a:off x="3920835" y="2138892"/>
                    <a:ext cx="1971694" cy="5679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Opposite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Hypotenuse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6249F3F-EBED-48CC-A260-9C51A49218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0835" y="2138892"/>
                    <a:ext cx="1971694" cy="56797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BD2F3A2-5702-4D3E-AAE6-5CBFA5086DA5}"/>
                      </a:ext>
                    </a:extLst>
                  </p:cNvPr>
                  <p:cNvSpPr txBox="1"/>
                  <p:nvPr/>
                </p:nvSpPr>
                <p:spPr>
                  <a:xfrm>
                    <a:off x="3933200" y="3003656"/>
                    <a:ext cx="945772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BD2F3A2-5702-4D3E-AAE6-5CBFA5086D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3200" y="3003656"/>
                    <a:ext cx="945772" cy="5186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8D1AEBF-E6E2-4BDF-9E45-9565D11802C8}"/>
              </a:ext>
            </a:extLst>
          </p:cNvPr>
          <p:cNvGrpSpPr/>
          <p:nvPr/>
        </p:nvGrpSpPr>
        <p:grpSpPr>
          <a:xfrm>
            <a:off x="4927894" y="4114794"/>
            <a:ext cx="2367141" cy="1945662"/>
            <a:chOff x="5846620" y="1870361"/>
            <a:chExt cx="2367141" cy="189024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CA9A1B-6AA7-41A7-BE1E-C16DAA64D717}"/>
                </a:ext>
              </a:extLst>
            </p:cNvPr>
            <p:cNvSpPr/>
            <p:nvPr/>
          </p:nvSpPr>
          <p:spPr>
            <a:xfrm>
              <a:off x="5846620" y="1870361"/>
              <a:ext cx="2367141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F6003F2-5BF8-4081-A29A-BAB725EF436E}"/>
                </a:ext>
              </a:extLst>
            </p:cNvPr>
            <p:cNvGrpSpPr/>
            <p:nvPr/>
          </p:nvGrpSpPr>
          <p:grpSpPr>
            <a:xfrm>
              <a:off x="6026731" y="2138892"/>
              <a:ext cx="2016578" cy="1389725"/>
              <a:chOff x="6026731" y="2138892"/>
              <a:chExt cx="2016578" cy="13897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0302B61-AAD1-4C29-B994-F3A9CCAB4B27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731" y="2138892"/>
                    <a:ext cx="2016578" cy="5735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Adjacent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Hypotenuse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0302B61-AAD1-4C29-B994-F3A9CCAB4B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6731" y="2138892"/>
                    <a:ext cx="2016578" cy="57355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2EF19C9-DE72-497D-B55D-9BCAF85B6DBA}"/>
                      </a:ext>
                    </a:extLst>
                  </p:cNvPr>
                  <p:cNvSpPr txBox="1"/>
                  <p:nvPr/>
                </p:nvSpPr>
                <p:spPr>
                  <a:xfrm>
                    <a:off x="6029524" y="3010013"/>
                    <a:ext cx="990656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2EF19C9-DE72-497D-B55D-9BCAF85B6D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9524" y="3010013"/>
                    <a:ext cx="990656" cy="5186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7AD561C-8C17-4E82-B8CF-44D77F2CDD0D}"/>
              </a:ext>
            </a:extLst>
          </p:cNvPr>
          <p:cNvGrpSpPr/>
          <p:nvPr/>
        </p:nvGrpSpPr>
        <p:grpSpPr>
          <a:xfrm>
            <a:off x="8713422" y="4114790"/>
            <a:ext cx="2308500" cy="1945662"/>
            <a:chOff x="8897846" y="1870357"/>
            <a:chExt cx="2308500" cy="189024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60048F-2DA6-4435-B9DF-76503B53BB86}"/>
                </a:ext>
              </a:extLst>
            </p:cNvPr>
            <p:cNvSpPr/>
            <p:nvPr/>
          </p:nvSpPr>
          <p:spPr>
            <a:xfrm>
              <a:off x="8897846" y="1870357"/>
              <a:ext cx="2308500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4DE85DF-B265-4BF6-9625-B42F19419EE9}"/>
                </a:ext>
              </a:extLst>
            </p:cNvPr>
            <p:cNvGrpSpPr/>
            <p:nvPr/>
          </p:nvGrpSpPr>
          <p:grpSpPr>
            <a:xfrm>
              <a:off x="9143995" y="2132361"/>
              <a:ext cx="1740861" cy="1389139"/>
              <a:chOff x="9143995" y="2132361"/>
              <a:chExt cx="1740861" cy="138913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A64697C-E8D2-4629-A47E-F796499516D9}"/>
                      </a:ext>
                    </a:extLst>
                  </p:cNvPr>
                  <p:cNvSpPr txBox="1"/>
                  <p:nvPr/>
                </p:nvSpPr>
                <p:spPr>
                  <a:xfrm>
                    <a:off x="9143995" y="2132361"/>
                    <a:ext cx="1740861" cy="56848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Opposite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Ajdacent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A64697C-E8D2-4629-A47E-F796499516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3995" y="2132361"/>
                    <a:ext cx="1740861" cy="56848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24FDF50-3632-46D7-9CC2-D45C3520D673}"/>
                      </a:ext>
                    </a:extLst>
                  </p:cNvPr>
                  <p:cNvSpPr txBox="1"/>
                  <p:nvPr/>
                </p:nvSpPr>
                <p:spPr>
                  <a:xfrm>
                    <a:off x="9148657" y="3002896"/>
                    <a:ext cx="1008289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24FDF50-3632-46D7-9CC2-D45C3520D6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8657" y="3002896"/>
                    <a:ext cx="1008289" cy="5186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5AFFA2-FE41-4CA8-863D-8AF44B459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88520" y="1685496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2354078" y="2317847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9092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val 75">
            <a:extLst>
              <a:ext uri="{FF2B5EF4-FFF2-40B4-BE49-F238E27FC236}">
                <a16:creationId xmlns:a16="http://schemas.microsoft.com/office/drawing/2014/main" id="{37690D3C-9961-403F-B277-C532A03949D9}"/>
              </a:ext>
            </a:extLst>
          </p:cNvPr>
          <p:cNvSpPr/>
          <p:nvPr/>
        </p:nvSpPr>
        <p:spPr>
          <a:xfrm>
            <a:off x="9818335" y="1423608"/>
            <a:ext cx="897579" cy="897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C7513F7-B24E-4026-8417-C5CA432CF001}"/>
              </a:ext>
            </a:extLst>
          </p:cNvPr>
          <p:cNvSpPr/>
          <p:nvPr/>
        </p:nvSpPr>
        <p:spPr>
          <a:xfrm>
            <a:off x="5224946" y="4259309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3912DD2-E58C-4B84-8C1D-CDCC434218D9}"/>
              </a:ext>
            </a:extLst>
          </p:cNvPr>
          <p:cNvSpPr/>
          <p:nvPr/>
        </p:nvSpPr>
        <p:spPr>
          <a:xfrm>
            <a:off x="6334822" y="3106168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70702-E158-466F-9EA1-10AE91D8A076}"/>
              </a:ext>
            </a:extLst>
          </p:cNvPr>
          <p:cNvSpPr txBox="1"/>
          <p:nvPr/>
        </p:nvSpPr>
        <p:spPr>
          <a:xfrm>
            <a:off x="2522427" y="186068"/>
            <a:ext cx="7332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Finding an angle and choosing the correct Sin, Cos or Tan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19374A-849A-4374-A0C5-86FDC383C855}"/>
              </a:ext>
            </a:extLst>
          </p:cNvPr>
          <p:cNvGrpSpPr/>
          <p:nvPr/>
        </p:nvGrpSpPr>
        <p:grpSpPr>
          <a:xfrm>
            <a:off x="370445" y="2132388"/>
            <a:ext cx="2596506" cy="2852204"/>
            <a:chOff x="2005282" y="2229370"/>
            <a:chExt cx="2596506" cy="28522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EF74D4-1002-4863-8105-4A7514E3252A}"/>
                </a:ext>
              </a:extLst>
            </p:cNvPr>
            <p:cNvGrpSpPr/>
            <p:nvPr/>
          </p:nvGrpSpPr>
          <p:grpSpPr>
            <a:xfrm>
              <a:off x="2005282" y="2229370"/>
              <a:ext cx="2596506" cy="2852204"/>
              <a:chOff x="2005282" y="2229370"/>
              <a:chExt cx="2596506" cy="285220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7542ED1-EA53-43CA-86DF-DC6804B95605}"/>
                  </a:ext>
                </a:extLst>
              </p:cNvPr>
              <p:cNvGrpSpPr/>
              <p:nvPr/>
            </p:nvGrpSpPr>
            <p:grpSpPr>
              <a:xfrm>
                <a:off x="2005282" y="2229370"/>
                <a:ext cx="1867964" cy="2751942"/>
                <a:chOff x="3546534" y="2625434"/>
                <a:chExt cx="1867964" cy="3128137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37E2C61-2413-4546-B03F-66DE1B6E6703}"/>
                    </a:ext>
                  </a:extLst>
                </p:cNvPr>
                <p:cNvGrpSpPr/>
                <p:nvPr/>
              </p:nvGrpSpPr>
              <p:grpSpPr>
                <a:xfrm flipH="1">
                  <a:off x="3724243" y="2625434"/>
                  <a:ext cx="1690255" cy="2811378"/>
                  <a:chOff x="3131127" y="1551709"/>
                  <a:chExt cx="1690255" cy="2812473"/>
                </a:xfrm>
              </p:grpSpPr>
              <p:sp>
                <p:nvSpPr>
                  <p:cNvPr id="21" name="Right Triangle 20">
                    <a:extLst>
                      <a:ext uri="{FF2B5EF4-FFF2-40B4-BE49-F238E27FC236}">
                        <a16:creationId xmlns:a16="http://schemas.microsoft.com/office/drawing/2014/main" id="{689B295C-35A2-4B8E-A711-D6A52875A836}"/>
                      </a:ext>
                    </a:extLst>
                  </p:cNvPr>
                  <p:cNvSpPr/>
                  <p:nvPr/>
                </p:nvSpPr>
                <p:spPr>
                  <a:xfrm>
                    <a:off x="3131127" y="1551709"/>
                    <a:ext cx="1690255" cy="2812473"/>
                  </a:xfrm>
                  <a:prstGeom prst="rtTriangle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44489C3D-247F-4240-8E8B-F4A88238FD05}"/>
                      </a:ext>
                    </a:extLst>
                  </p:cNvPr>
                  <p:cNvSpPr/>
                  <p:nvPr/>
                </p:nvSpPr>
                <p:spPr>
                  <a:xfrm>
                    <a:off x="3131127" y="4100945"/>
                    <a:ext cx="263237" cy="263237"/>
                  </a:xfrm>
                  <a:prstGeom prst="rect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6" name="Arc 15">
                  <a:extLst>
                    <a:ext uri="{FF2B5EF4-FFF2-40B4-BE49-F238E27FC236}">
                      <a16:creationId xmlns:a16="http://schemas.microsoft.com/office/drawing/2014/main" id="{7437FA96-41A4-48D7-9767-7340424BF53D}"/>
                    </a:ext>
                  </a:extLst>
                </p:cNvPr>
                <p:cNvSpPr/>
                <p:nvPr/>
              </p:nvSpPr>
              <p:spPr>
                <a:xfrm rot="6220989" flipH="1">
                  <a:off x="3535585" y="4923285"/>
                  <a:ext cx="841235" cy="819337"/>
                </a:xfrm>
                <a:prstGeom prst="arc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482C43-9041-45CF-82A4-3CE6E89D33BB}"/>
                  </a:ext>
                </a:extLst>
              </p:cNvPr>
              <p:cNvSpPr txBox="1"/>
              <p:nvPr/>
            </p:nvSpPr>
            <p:spPr>
              <a:xfrm>
                <a:off x="3900955" y="3526316"/>
                <a:ext cx="70083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23cm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05D521-E18C-49B3-BF0C-71EB7748A210}"/>
                  </a:ext>
                </a:extLst>
              </p:cNvPr>
              <p:cNvSpPr txBox="1"/>
              <p:nvPr/>
            </p:nvSpPr>
            <p:spPr>
              <a:xfrm>
                <a:off x="2739302" y="4712242"/>
                <a:ext cx="70083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18cm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99B8231-C0EE-499B-B4D7-F091DB6ADD05}"/>
                    </a:ext>
                  </a:extLst>
                </p:cNvPr>
                <p:cNvSpPr txBox="1"/>
                <p:nvPr/>
              </p:nvSpPr>
              <p:spPr>
                <a:xfrm>
                  <a:off x="2428807" y="4358833"/>
                  <a:ext cx="20948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99B8231-C0EE-499B-B4D7-F091DB6AD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807" y="4358833"/>
                  <a:ext cx="209481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28571" r="-25714" b="-588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0197BC-C90C-465A-B33D-351442E7797D}"/>
                  </a:ext>
                </a:extLst>
              </p:cNvPr>
              <p:cNvSpPr txBox="1"/>
              <p:nvPr/>
            </p:nvSpPr>
            <p:spPr>
              <a:xfrm>
                <a:off x="111853" y="1013568"/>
                <a:ext cx="3386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Find angle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in the triangle below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0197BC-C90C-465A-B33D-351442E77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3" y="1013568"/>
                <a:ext cx="3386889" cy="369332"/>
              </a:xfrm>
              <a:prstGeom prst="rect">
                <a:avLst/>
              </a:prstGeom>
              <a:blipFill>
                <a:blip r:embed="rId5"/>
                <a:stretch>
                  <a:fillRect l="-1439" t="-8197" r="-719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rrow: Right 31">
            <a:extLst>
              <a:ext uri="{FF2B5EF4-FFF2-40B4-BE49-F238E27FC236}">
                <a16:creationId xmlns:a16="http://schemas.microsoft.com/office/drawing/2014/main" id="{CED93031-CC96-4E9E-ADD0-0746F7D86764}"/>
              </a:ext>
            </a:extLst>
          </p:cNvPr>
          <p:cNvSpPr/>
          <p:nvPr/>
        </p:nvSpPr>
        <p:spPr>
          <a:xfrm>
            <a:off x="3281823" y="3362535"/>
            <a:ext cx="1004213" cy="35581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99DBD0-D10B-46C4-BB24-9545A3664D1F}"/>
              </a:ext>
            </a:extLst>
          </p:cNvPr>
          <p:cNvSpPr txBox="1"/>
          <p:nvPr/>
        </p:nvSpPr>
        <p:spPr>
          <a:xfrm>
            <a:off x="3232337" y="2769752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Label the </a:t>
            </a:r>
          </a:p>
          <a:p>
            <a:r>
              <a:rPr lang="en-GB" dirty="0"/>
              <a:t>triangle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751B1F-2630-41D4-AE8B-38A77EE6E8BD}"/>
              </a:ext>
            </a:extLst>
          </p:cNvPr>
          <p:cNvGrpSpPr/>
          <p:nvPr/>
        </p:nvGrpSpPr>
        <p:grpSpPr>
          <a:xfrm>
            <a:off x="4558439" y="2132478"/>
            <a:ext cx="2596506" cy="2852204"/>
            <a:chOff x="2005282" y="2229370"/>
            <a:chExt cx="2596506" cy="285220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0DAD97B-9B3D-4B7E-A573-AD665BC43140}"/>
                </a:ext>
              </a:extLst>
            </p:cNvPr>
            <p:cNvGrpSpPr/>
            <p:nvPr/>
          </p:nvGrpSpPr>
          <p:grpSpPr>
            <a:xfrm>
              <a:off x="2005282" y="2229370"/>
              <a:ext cx="2596506" cy="2852204"/>
              <a:chOff x="2005282" y="2229370"/>
              <a:chExt cx="2596506" cy="2852204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F68115D-7B8A-4803-B19A-07B8D683DA7D}"/>
                  </a:ext>
                </a:extLst>
              </p:cNvPr>
              <p:cNvGrpSpPr/>
              <p:nvPr/>
            </p:nvGrpSpPr>
            <p:grpSpPr>
              <a:xfrm>
                <a:off x="2005282" y="2229370"/>
                <a:ext cx="1867964" cy="2751942"/>
                <a:chOff x="3546534" y="2625434"/>
                <a:chExt cx="1867964" cy="3128137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5171D7E2-BE59-4200-843E-9A795695DC9C}"/>
                    </a:ext>
                  </a:extLst>
                </p:cNvPr>
                <p:cNvGrpSpPr/>
                <p:nvPr/>
              </p:nvGrpSpPr>
              <p:grpSpPr>
                <a:xfrm flipH="1">
                  <a:off x="3724243" y="2625434"/>
                  <a:ext cx="1690255" cy="2811378"/>
                  <a:chOff x="3131127" y="1551709"/>
                  <a:chExt cx="1690255" cy="2812473"/>
                </a:xfrm>
              </p:grpSpPr>
              <p:sp>
                <p:nvSpPr>
                  <p:cNvPr id="42" name="Right Triangle 41">
                    <a:extLst>
                      <a:ext uri="{FF2B5EF4-FFF2-40B4-BE49-F238E27FC236}">
                        <a16:creationId xmlns:a16="http://schemas.microsoft.com/office/drawing/2014/main" id="{6C5D9424-C45D-4B88-87FC-3BDC2271C6A7}"/>
                      </a:ext>
                    </a:extLst>
                  </p:cNvPr>
                  <p:cNvSpPr/>
                  <p:nvPr/>
                </p:nvSpPr>
                <p:spPr>
                  <a:xfrm>
                    <a:off x="3131127" y="1551709"/>
                    <a:ext cx="1690255" cy="2812473"/>
                  </a:xfrm>
                  <a:prstGeom prst="rtTriangle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ABD2AEB8-0D73-4C70-822D-CF46790912CF}"/>
                      </a:ext>
                    </a:extLst>
                  </p:cNvPr>
                  <p:cNvSpPr/>
                  <p:nvPr/>
                </p:nvSpPr>
                <p:spPr>
                  <a:xfrm>
                    <a:off x="3131127" y="4100945"/>
                    <a:ext cx="263237" cy="263237"/>
                  </a:xfrm>
                  <a:prstGeom prst="rect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1" name="Arc 40">
                  <a:extLst>
                    <a:ext uri="{FF2B5EF4-FFF2-40B4-BE49-F238E27FC236}">
                      <a16:creationId xmlns:a16="http://schemas.microsoft.com/office/drawing/2014/main" id="{4E8B7438-504D-4F92-B31D-2E9F9607C333}"/>
                    </a:ext>
                  </a:extLst>
                </p:cNvPr>
                <p:cNvSpPr/>
                <p:nvPr/>
              </p:nvSpPr>
              <p:spPr>
                <a:xfrm rot="6220989" flipH="1">
                  <a:off x="3535585" y="4923285"/>
                  <a:ext cx="841235" cy="819337"/>
                </a:xfrm>
                <a:prstGeom prst="arc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851D271-C8EB-48A4-9704-4DA5A47444D4}"/>
                  </a:ext>
                </a:extLst>
              </p:cNvPr>
              <p:cNvSpPr txBox="1"/>
              <p:nvPr/>
            </p:nvSpPr>
            <p:spPr>
              <a:xfrm>
                <a:off x="3900955" y="3526316"/>
                <a:ext cx="70083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23cm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5E9473-2CF9-4C9E-B7B3-ADDA35DC1346}"/>
                  </a:ext>
                </a:extLst>
              </p:cNvPr>
              <p:cNvSpPr txBox="1"/>
              <p:nvPr/>
            </p:nvSpPr>
            <p:spPr>
              <a:xfrm>
                <a:off x="2739302" y="4712242"/>
                <a:ext cx="70083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18cm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05CD19C-D772-4C71-822C-79BE364F2E64}"/>
                    </a:ext>
                  </a:extLst>
                </p:cNvPr>
                <p:cNvSpPr txBox="1"/>
                <p:nvPr/>
              </p:nvSpPr>
              <p:spPr>
                <a:xfrm>
                  <a:off x="2428807" y="4358833"/>
                  <a:ext cx="20948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05CD19C-D772-4C71-822C-79BE364F2E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807" y="4358833"/>
                  <a:ext cx="20948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8571" r="-25714" b="-588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08AB73A-CF37-4E65-8E88-B2081942B11F}"/>
              </a:ext>
            </a:extLst>
          </p:cNvPr>
          <p:cNvSpPr txBox="1"/>
          <p:nvPr/>
        </p:nvSpPr>
        <p:spPr>
          <a:xfrm>
            <a:off x="5224946" y="3073522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7E5C17-01D0-4706-9792-A76F140143FA}"/>
              </a:ext>
            </a:extLst>
          </p:cNvPr>
          <p:cNvSpPr txBox="1"/>
          <p:nvPr/>
        </p:nvSpPr>
        <p:spPr>
          <a:xfrm>
            <a:off x="6454112" y="3184360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13AB22-87B9-4DD5-A426-AEA974FB77BA}"/>
              </a:ext>
            </a:extLst>
          </p:cNvPr>
          <p:cNvSpPr txBox="1"/>
          <p:nvPr/>
        </p:nvSpPr>
        <p:spPr>
          <a:xfrm>
            <a:off x="5484017" y="43124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B34A96-C4EF-496A-A35C-06E597187A0D}"/>
              </a:ext>
            </a:extLst>
          </p:cNvPr>
          <p:cNvSpPr txBox="1"/>
          <p:nvPr/>
        </p:nvSpPr>
        <p:spPr>
          <a:xfrm>
            <a:off x="8066545" y="1642728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DFBE361-ED68-4C4F-A6C8-C092B44FD663}"/>
              </a:ext>
            </a:extLst>
          </p:cNvPr>
          <p:cNvGrpSpPr/>
          <p:nvPr/>
        </p:nvGrpSpPr>
        <p:grpSpPr>
          <a:xfrm>
            <a:off x="10393957" y="1628873"/>
            <a:ext cx="131618" cy="115745"/>
            <a:chOff x="2522427" y="5680364"/>
            <a:chExt cx="303900" cy="27709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33E4C1F-5EA5-4C33-8074-E882B9D57019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72E0BEF-66E6-4797-9FC4-342EC5C107B8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AF45EC-E4DE-45E6-9DC6-5F211067639A}"/>
              </a:ext>
            </a:extLst>
          </p:cNvPr>
          <p:cNvGrpSpPr/>
          <p:nvPr/>
        </p:nvGrpSpPr>
        <p:grpSpPr>
          <a:xfrm>
            <a:off x="9331684" y="1626672"/>
            <a:ext cx="131618" cy="115745"/>
            <a:chOff x="2522427" y="5680364"/>
            <a:chExt cx="303900" cy="27709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63EB1E-1363-434D-A78C-78AFB1885E0B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F7342A-3E55-4556-953A-465C6D6C24B0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484752E-01C3-459C-8A71-7E4C8507703A}"/>
              </a:ext>
            </a:extLst>
          </p:cNvPr>
          <p:cNvGrpSpPr/>
          <p:nvPr/>
        </p:nvGrpSpPr>
        <p:grpSpPr>
          <a:xfrm>
            <a:off x="10163216" y="1634391"/>
            <a:ext cx="131618" cy="115745"/>
            <a:chOff x="2522427" y="5680364"/>
            <a:chExt cx="303900" cy="27709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22E0547-8AD8-46C5-869C-BDE1BFE1CD50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AA4E863-646B-4B6E-BAA5-9A8A17766DF7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02D533D-7873-4459-97E4-17F33E4BE70D}"/>
              </a:ext>
            </a:extLst>
          </p:cNvPr>
          <p:cNvGrpSpPr/>
          <p:nvPr/>
        </p:nvGrpSpPr>
        <p:grpSpPr>
          <a:xfrm>
            <a:off x="8391928" y="1625445"/>
            <a:ext cx="131618" cy="115745"/>
            <a:chOff x="2522427" y="5680364"/>
            <a:chExt cx="303900" cy="277091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7DB4973-780B-42B2-9F2C-81A111B41907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D39B40C-113F-4427-8561-6CBA017B1100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6C871D8-3FC4-461E-89B6-8FEE29EE4518}"/>
              </a:ext>
            </a:extLst>
          </p:cNvPr>
          <p:cNvSpPr txBox="1"/>
          <p:nvPr/>
        </p:nvSpPr>
        <p:spPr>
          <a:xfrm>
            <a:off x="4860459" y="995167"/>
            <a:ext cx="679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Write down  SOH   CAH   TOA  and tick the sides we know the length of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4D2E06E-A425-41EA-B4BD-373B2E08859F}"/>
              </a:ext>
            </a:extLst>
          </p:cNvPr>
          <p:cNvSpPr txBox="1"/>
          <p:nvPr/>
        </p:nvSpPr>
        <p:spPr>
          <a:xfrm>
            <a:off x="7616200" y="2495076"/>
            <a:ext cx="378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have O and A so tick the </a:t>
            </a:r>
            <a:r>
              <a:rPr lang="en-GB" dirty="0" err="1"/>
              <a:t>Os</a:t>
            </a:r>
            <a:r>
              <a:rPr lang="en-GB" dirty="0"/>
              <a:t> and As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19BE3FC-6B38-485F-909C-45541364B63C}"/>
              </a:ext>
            </a:extLst>
          </p:cNvPr>
          <p:cNvSpPr txBox="1"/>
          <p:nvPr/>
        </p:nvSpPr>
        <p:spPr>
          <a:xfrm>
            <a:off x="7616200" y="2939795"/>
            <a:ext cx="340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want the one that has O and A</a:t>
            </a:r>
          </a:p>
          <a:p>
            <a:r>
              <a:rPr lang="en-GB" dirty="0"/>
              <a:t>So we are going to use </a:t>
            </a:r>
            <a:r>
              <a:rPr lang="en-GB" b="1" dirty="0"/>
              <a:t>Tangent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FCFB5D1-1753-4B0E-9621-4F7A16A46E78}"/>
                  </a:ext>
                </a:extLst>
              </p:cNvPr>
              <p:cNvSpPr txBox="1"/>
              <p:nvPr/>
            </p:nvSpPr>
            <p:spPr>
              <a:xfrm>
                <a:off x="8280275" y="3731598"/>
                <a:ext cx="100828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Tan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FCFB5D1-1753-4B0E-9621-4F7A16A46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275" y="3731598"/>
                <a:ext cx="1008289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5560C3C-2A39-4B0A-9956-5994F7A82A45}"/>
                  </a:ext>
                </a:extLst>
              </p:cNvPr>
              <p:cNvSpPr txBox="1"/>
              <p:nvPr/>
            </p:nvSpPr>
            <p:spPr>
              <a:xfrm>
                <a:off x="8280275" y="4456078"/>
                <a:ext cx="111408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Tan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5560C3C-2A39-4B0A-9956-5994F7A82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275" y="4456078"/>
                <a:ext cx="1114088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14F5A41-B927-4F61-ADFE-D26B623A6E42}"/>
                  </a:ext>
                </a:extLst>
              </p:cNvPr>
              <p:cNvSpPr txBox="1"/>
              <p:nvPr/>
            </p:nvSpPr>
            <p:spPr>
              <a:xfrm>
                <a:off x="8278414" y="5301910"/>
                <a:ext cx="15468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Tan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=1.2778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14F5A41-B927-4F61-ADFE-D26B623A6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414" y="5301910"/>
                <a:ext cx="1546898" cy="276999"/>
              </a:xfrm>
              <a:prstGeom prst="rect">
                <a:avLst/>
              </a:prstGeom>
              <a:blipFill>
                <a:blip r:embed="rId9"/>
                <a:stretch>
                  <a:fillRect l="-3150" r="-3543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D86C7522-A976-4377-8FEF-3BF501AEA677}"/>
              </a:ext>
            </a:extLst>
          </p:cNvPr>
          <p:cNvSpPr txBox="1"/>
          <p:nvPr/>
        </p:nvSpPr>
        <p:spPr>
          <a:xfrm>
            <a:off x="9858485" y="5302686"/>
            <a:ext cx="1301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Now type  </a:t>
            </a:r>
            <a:r>
              <a:rPr lang="en-GB" sz="1400" b="1" dirty="0">
                <a:solidFill>
                  <a:srgbClr val="FF0000"/>
                </a:solidFill>
              </a:rPr>
              <a:t>shift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Tan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Ans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</a:t>
            </a:r>
            <a:r>
              <a:rPr lang="en-GB" b="1" dirty="0">
                <a:solidFill>
                  <a:srgbClr val="FF0000"/>
                </a:solidFill>
              </a:rPr>
              <a:t>=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0D697EA-C81B-4244-B51B-DCBA9EE13D8E}"/>
              </a:ext>
            </a:extLst>
          </p:cNvPr>
          <p:cNvGrpSpPr/>
          <p:nvPr/>
        </p:nvGrpSpPr>
        <p:grpSpPr>
          <a:xfrm>
            <a:off x="8546657" y="5867835"/>
            <a:ext cx="1183337" cy="369332"/>
            <a:chOff x="7208591" y="5749987"/>
            <a:chExt cx="1183337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755639-21D8-4B42-B35F-BD1E6418ED35}"/>
                    </a:ext>
                  </a:extLst>
                </p:cNvPr>
                <p:cNvSpPr txBox="1"/>
                <p:nvPr/>
              </p:nvSpPr>
              <p:spPr>
                <a:xfrm>
                  <a:off x="7208591" y="5749987"/>
                  <a:ext cx="11833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𝟓𝟐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755639-21D8-4B42-B35F-BD1E6418E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8591" y="5749987"/>
                  <a:ext cx="1183337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64C1D98-A72F-4A47-8B05-FC44B46A6251}"/>
                </a:ext>
              </a:extLst>
            </p:cNvPr>
            <p:cNvSpPr/>
            <p:nvPr/>
          </p:nvSpPr>
          <p:spPr>
            <a:xfrm>
              <a:off x="8284502" y="5822644"/>
              <a:ext cx="53780" cy="537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5906039-9666-499D-A3AA-A0A4B27ADD89}"/>
              </a:ext>
            </a:extLst>
          </p:cNvPr>
          <p:cNvCxnSpPr/>
          <p:nvPr/>
        </p:nvCxnSpPr>
        <p:spPr>
          <a:xfrm>
            <a:off x="8673579" y="6201373"/>
            <a:ext cx="9455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409DB9-ECE8-4CCA-AC43-0D6AD35CD4AF}"/>
              </a:ext>
            </a:extLst>
          </p:cNvPr>
          <p:cNvCxnSpPr>
            <a:stCxn id="36" idx="3"/>
          </p:cNvCxnSpPr>
          <p:nvPr/>
        </p:nvCxnSpPr>
        <p:spPr>
          <a:xfrm flipV="1">
            <a:off x="5191445" y="3586126"/>
            <a:ext cx="1143377" cy="82970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A2BBC0F-B25A-4022-9AC4-EDD206D99853}"/>
              </a:ext>
            </a:extLst>
          </p:cNvPr>
          <p:cNvGrpSpPr/>
          <p:nvPr/>
        </p:nvGrpSpPr>
        <p:grpSpPr>
          <a:xfrm>
            <a:off x="3252677" y="5883125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A7989B8-E424-410A-AF4C-B7471E052BFF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A7989B8-E424-410A-AF4C-B7471E052B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AF403BE-0767-4D37-AD58-D5FCA63A972B}"/>
                    </a:ext>
                  </a:extLst>
                </p:cNvPr>
                <p:cNvSpPr txBox="1"/>
                <p:nvPr/>
              </p:nvSpPr>
              <p:spPr>
                <a:xfrm>
                  <a:off x="2245472" y="4873985"/>
                  <a:ext cx="2260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AF403BE-0767-4D37-AD58-D5FCA63A97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2" y="4873985"/>
                  <a:ext cx="22602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BE96F4D-0C0C-45E5-803A-9AFCDDF0ECF0}"/>
              </a:ext>
            </a:extLst>
          </p:cNvPr>
          <p:cNvGrpSpPr/>
          <p:nvPr/>
        </p:nvGrpSpPr>
        <p:grpSpPr>
          <a:xfrm>
            <a:off x="3699270" y="5859185"/>
            <a:ext cx="409652" cy="369332"/>
            <a:chOff x="2859431" y="5058848"/>
            <a:chExt cx="409652" cy="369332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82C0FE4-DE15-4A5A-ADEA-1EDC4506DFDC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28FDD3E-8C60-4C23-9D7A-1C4E500921D8}"/>
                </a:ext>
              </a:extLst>
            </p:cNvPr>
            <p:cNvSpPr txBox="1"/>
            <p:nvPr/>
          </p:nvSpPr>
          <p:spPr>
            <a:xfrm>
              <a:off x="2910426" y="50588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6B90AD9-8F1D-416E-A923-4C3DBDDE227D}"/>
              </a:ext>
            </a:extLst>
          </p:cNvPr>
          <p:cNvGrpSpPr/>
          <p:nvPr/>
        </p:nvGrpSpPr>
        <p:grpSpPr>
          <a:xfrm>
            <a:off x="2349865" y="5883029"/>
            <a:ext cx="409652" cy="369332"/>
            <a:chOff x="3946858" y="5733265"/>
            <a:chExt cx="409652" cy="369332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E512F8C-C9E7-4341-B5B8-0B92ABBBAB2B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D3C8876-5ED3-4BFE-9CA5-1876D37B88DF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6388434-4BC9-43AB-8F36-AD247AF3E8FD}"/>
              </a:ext>
            </a:extLst>
          </p:cNvPr>
          <p:cNvGrpSpPr/>
          <p:nvPr/>
        </p:nvGrpSpPr>
        <p:grpSpPr>
          <a:xfrm>
            <a:off x="2797837" y="5883029"/>
            <a:ext cx="409652" cy="369332"/>
            <a:chOff x="4434586" y="5733265"/>
            <a:chExt cx="409652" cy="36933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8EA279E-940A-4225-AC5E-C3BFC03F230A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8A93C72-3A79-4FBD-A44F-88D78EE4F3F6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FFEF729-D5E4-4DD9-B288-EA41452A4552}"/>
              </a:ext>
            </a:extLst>
          </p:cNvPr>
          <p:cNvSpPr/>
          <p:nvPr/>
        </p:nvSpPr>
        <p:spPr>
          <a:xfrm>
            <a:off x="4148895" y="5879364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46F05-58CA-4FB8-B6A2-6F1278C80AD8}"/>
              </a:ext>
            </a:extLst>
          </p:cNvPr>
          <p:cNvSpPr txBox="1"/>
          <p:nvPr/>
        </p:nvSpPr>
        <p:spPr>
          <a:xfrm>
            <a:off x="5007030" y="5885332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shift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2AEE49-6F49-427A-9E7F-F136B6BE94F4}"/>
              </a:ext>
            </a:extLst>
          </p:cNvPr>
          <p:cNvGrpSpPr/>
          <p:nvPr/>
        </p:nvGrpSpPr>
        <p:grpSpPr>
          <a:xfrm>
            <a:off x="5916169" y="5875151"/>
            <a:ext cx="490840" cy="343274"/>
            <a:chOff x="3783929" y="6008009"/>
            <a:chExt cx="490840" cy="34327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1F2D070-C67C-4710-A00D-FD8A990DDC89}"/>
                </a:ext>
              </a:extLst>
            </p:cNvPr>
            <p:cNvSpPr/>
            <p:nvPr/>
          </p:nvSpPr>
          <p:spPr>
            <a:xfrm>
              <a:off x="3817911" y="6021421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E5D16B-32D3-4DDA-B214-AD7BE6513191}"/>
                </a:ext>
              </a:extLst>
            </p:cNvPr>
            <p:cNvSpPr txBox="1"/>
            <p:nvPr/>
          </p:nvSpPr>
          <p:spPr>
            <a:xfrm>
              <a:off x="3783929" y="6008009"/>
              <a:ext cx="4908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Ans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BEEED49-D3E9-48B4-A245-5E54C3598446}"/>
              </a:ext>
            </a:extLst>
          </p:cNvPr>
          <p:cNvSpPr txBox="1"/>
          <p:nvPr/>
        </p:nvSpPr>
        <p:spPr>
          <a:xfrm>
            <a:off x="4215406" y="58591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20CBA2F-82C4-4614-A375-C745A61DDC00}"/>
              </a:ext>
            </a:extLst>
          </p:cNvPr>
          <p:cNvSpPr/>
          <p:nvPr/>
        </p:nvSpPr>
        <p:spPr>
          <a:xfrm>
            <a:off x="4602465" y="5884435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2FC8B9-8765-4203-B20E-ADAC5547C641}"/>
                  </a:ext>
                </a:extLst>
              </p:cNvPr>
              <p:cNvSpPr txBox="1"/>
              <p:nvPr/>
            </p:nvSpPr>
            <p:spPr>
              <a:xfrm>
                <a:off x="4603442" y="5872080"/>
                <a:ext cx="410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2FC8B9-8765-4203-B20E-ADAC5547C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442" y="5872080"/>
                <a:ext cx="41069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1D9563D1-DE45-496A-9071-CA618E2EEBB2}"/>
              </a:ext>
            </a:extLst>
          </p:cNvPr>
          <p:cNvSpPr/>
          <p:nvPr/>
        </p:nvSpPr>
        <p:spPr>
          <a:xfrm>
            <a:off x="5051559" y="5885403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E4B0412-901E-415F-AC45-672B4F95A47E}"/>
              </a:ext>
            </a:extLst>
          </p:cNvPr>
          <p:cNvGrpSpPr/>
          <p:nvPr/>
        </p:nvGrpSpPr>
        <p:grpSpPr>
          <a:xfrm>
            <a:off x="5478848" y="5874433"/>
            <a:ext cx="473206" cy="338554"/>
            <a:chOff x="5478848" y="5874433"/>
            <a:chExt cx="473206" cy="338554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D2BD40E-5415-4456-AD99-1FCD2AA7B445}"/>
                </a:ext>
              </a:extLst>
            </p:cNvPr>
            <p:cNvSpPr/>
            <p:nvPr/>
          </p:nvSpPr>
          <p:spPr>
            <a:xfrm>
              <a:off x="5495561" y="5878920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5962C4-B89C-4B29-BB8D-82AF3F4E02C2}"/>
                </a:ext>
              </a:extLst>
            </p:cNvPr>
            <p:cNvSpPr txBox="1"/>
            <p:nvPr/>
          </p:nvSpPr>
          <p:spPr>
            <a:xfrm>
              <a:off x="5478848" y="5874433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Tan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4DB0DD-AB69-412F-B51C-D08959ADB38E}"/>
              </a:ext>
            </a:extLst>
          </p:cNvPr>
          <p:cNvGrpSpPr/>
          <p:nvPr/>
        </p:nvGrpSpPr>
        <p:grpSpPr>
          <a:xfrm>
            <a:off x="6403020" y="5886142"/>
            <a:ext cx="628417" cy="468305"/>
            <a:chOff x="6734810" y="5221654"/>
            <a:chExt cx="628417" cy="468305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59D761F-9574-4264-A2B1-11F411A0C2E0}"/>
                </a:ext>
              </a:extLst>
            </p:cNvPr>
            <p:cNvSpPr txBox="1"/>
            <p:nvPr/>
          </p:nvSpPr>
          <p:spPr>
            <a:xfrm>
              <a:off x="7317508" y="5320627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>
                <a:solidFill>
                  <a:srgbClr val="FF0000"/>
                </a:solidFill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60B89E6-D296-44F9-8E57-1B015BAE729C}"/>
                </a:ext>
              </a:extLst>
            </p:cNvPr>
            <p:cNvGrpSpPr/>
            <p:nvPr/>
          </p:nvGrpSpPr>
          <p:grpSpPr>
            <a:xfrm>
              <a:off x="6734810" y="5221654"/>
              <a:ext cx="409652" cy="338554"/>
              <a:chOff x="3817911" y="6021261"/>
              <a:chExt cx="409652" cy="338554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0AFA57D-69F7-430C-ACB4-AF3C85D43F26}"/>
                  </a:ext>
                </a:extLst>
              </p:cNvPr>
              <p:cNvSpPr/>
              <p:nvPr/>
            </p:nvSpPr>
            <p:spPr>
              <a:xfrm>
                <a:off x="3817911" y="6021421"/>
                <a:ext cx="409652" cy="32986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5A6BE757-5B76-4F53-A3D2-31B04C5802F4}"/>
                      </a:ext>
                    </a:extLst>
                  </p:cNvPr>
                  <p:cNvSpPr txBox="1"/>
                  <p:nvPr/>
                </p:nvSpPr>
                <p:spPr>
                  <a:xfrm>
                    <a:off x="3836937" y="6021261"/>
                    <a:ext cx="38504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GB" sz="1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5A6BE757-5B76-4F53-A3D2-31B04C5802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6937" y="6021261"/>
                    <a:ext cx="385041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6D119E-5FE4-41D8-BE4B-AFBADC1C63FD}"/>
              </a:ext>
            </a:extLst>
          </p:cNvPr>
          <p:cNvCxnSpPr>
            <a:cxnSpLocks/>
          </p:cNvCxnSpPr>
          <p:nvPr/>
        </p:nvCxnSpPr>
        <p:spPr>
          <a:xfrm flipH="1">
            <a:off x="5210482" y="4770933"/>
            <a:ext cx="3001835" cy="98089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1E19FA7-F733-4E6B-89B4-D9F70ABC51E2}"/>
              </a:ext>
            </a:extLst>
          </p:cNvPr>
          <p:cNvSpPr txBox="1"/>
          <p:nvPr/>
        </p:nvSpPr>
        <p:spPr>
          <a:xfrm rot="20573040">
            <a:off x="6381842" y="4916435"/>
            <a:ext cx="96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now 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8C9B1F5-8723-48B6-A4B4-CE0102D3375C}"/>
              </a:ext>
            </a:extLst>
          </p:cNvPr>
          <p:cNvCxnSpPr/>
          <p:nvPr/>
        </p:nvCxnSpPr>
        <p:spPr>
          <a:xfrm>
            <a:off x="6954558" y="6067695"/>
            <a:ext cx="1212083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63012A-426F-4212-89DA-26CA80467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77678" y="4534299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92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2734663" y="5170330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4038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val 86">
            <a:extLst>
              <a:ext uri="{FF2B5EF4-FFF2-40B4-BE49-F238E27FC236}">
                <a16:creationId xmlns:a16="http://schemas.microsoft.com/office/drawing/2014/main" id="{6816F75A-A7C3-44B4-B35E-32AB359B1328}"/>
              </a:ext>
            </a:extLst>
          </p:cNvPr>
          <p:cNvSpPr/>
          <p:nvPr/>
        </p:nvSpPr>
        <p:spPr>
          <a:xfrm>
            <a:off x="8406963" y="1255307"/>
            <a:ext cx="897579" cy="897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C6D1AF4-96B6-4D77-85E3-BEEE282BAB83}"/>
              </a:ext>
            </a:extLst>
          </p:cNvPr>
          <p:cNvSpPr/>
          <p:nvPr/>
        </p:nvSpPr>
        <p:spPr>
          <a:xfrm>
            <a:off x="4379656" y="1793910"/>
            <a:ext cx="959686" cy="9596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D466ECE-6428-4E91-A5E8-FFF18C8F9CAE}"/>
              </a:ext>
            </a:extLst>
          </p:cNvPr>
          <p:cNvSpPr/>
          <p:nvPr/>
        </p:nvSpPr>
        <p:spPr>
          <a:xfrm>
            <a:off x="6101838" y="1994799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50AD14-471B-49B0-B61B-39F63C338C3F}"/>
              </a:ext>
            </a:extLst>
          </p:cNvPr>
          <p:cNvGrpSpPr/>
          <p:nvPr/>
        </p:nvGrpSpPr>
        <p:grpSpPr>
          <a:xfrm rot="5400000">
            <a:off x="1388209" y="792033"/>
            <a:ext cx="1860418" cy="2648444"/>
            <a:chOff x="5611091" y="1953491"/>
            <a:chExt cx="2202873" cy="2923309"/>
          </a:xfrm>
        </p:grpSpPr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D4F9CE70-61D5-4351-99EC-1A997DC4B167}"/>
                </a:ext>
              </a:extLst>
            </p:cNvPr>
            <p:cNvSpPr/>
            <p:nvPr/>
          </p:nvSpPr>
          <p:spPr>
            <a:xfrm>
              <a:off x="5611091" y="1953491"/>
              <a:ext cx="2202873" cy="2923309"/>
            </a:xfrm>
            <a:prstGeom prst="rtTriangl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3B46F8-1A4B-4903-8020-7A3C209CF7DB}"/>
                </a:ext>
              </a:extLst>
            </p:cNvPr>
            <p:cNvSpPr/>
            <p:nvPr/>
          </p:nvSpPr>
          <p:spPr>
            <a:xfrm>
              <a:off x="5618012" y="4530437"/>
              <a:ext cx="346363" cy="346363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BABEB75-E5B7-4260-AFC9-CD6514CE3713}"/>
              </a:ext>
            </a:extLst>
          </p:cNvPr>
          <p:cNvSpPr txBox="1"/>
          <p:nvPr/>
        </p:nvSpPr>
        <p:spPr>
          <a:xfrm>
            <a:off x="1153676" y="327600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Find the angle KLM  (L)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37EE2-B5EB-46A3-BA2F-F9D5AF9A56A1}"/>
              </a:ext>
            </a:extLst>
          </p:cNvPr>
          <p:cNvSpPr txBox="1"/>
          <p:nvPr/>
        </p:nvSpPr>
        <p:spPr>
          <a:xfrm>
            <a:off x="811480" y="312381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C6F388-EFF1-4D41-9CDB-DFC6096CD0AD}"/>
              </a:ext>
            </a:extLst>
          </p:cNvPr>
          <p:cNvSpPr txBox="1"/>
          <p:nvPr/>
        </p:nvSpPr>
        <p:spPr>
          <a:xfrm>
            <a:off x="3642641" y="99681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5F2DB-60AF-4D9D-9C62-F786A3EB0B43}"/>
              </a:ext>
            </a:extLst>
          </p:cNvPr>
          <p:cNvSpPr txBox="1"/>
          <p:nvPr/>
        </p:nvSpPr>
        <p:spPr>
          <a:xfrm>
            <a:off x="582090" y="92891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532A85-6E78-4915-8806-967528DDF4DB}"/>
              </a:ext>
            </a:extLst>
          </p:cNvPr>
          <p:cNvSpPr txBox="1"/>
          <p:nvPr/>
        </p:nvSpPr>
        <p:spPr>
          <a:xfrm>
            <a:off x="291806" y="207579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34cm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316DD-ADE9-4CE7-B74C-AFE2EA0FFA69}"/>
              </a:ext>
            </a:extLst>
          </p:cNvPr>
          <p:cNvSpPr txBox="1"/>
          <p:nvPr/>
        </p:nvSpPr>
        <p:spPr>
          <a:xfrm>
            <a:off x="2287927" y="216427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53cm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1D5FC9-4112-4D75-8443-2CD4E17B9548}"/>
              </a:ext>
            </a:extLst>
          </p:cNvPr>
          <p:cNvGrpSpPr/>
          <p:nvPr/>
        </p:nvGrpSpPr>
        <p:grpSpPr>
          <a:xfrm rot="5400000">
            <a:off x="5425777" y="870998"/>
            <a:ext cx="1926750" cy="2670399"/>
            <a:chOff x="5604157" y="1953491"/>
            <a:chExt cx="2209807" cy="2923309"/>
          </a:xfrm>
          <a:noFill/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EB5787F1-EFB9-4576-8A15-06C5ADDB2F64}"/>
                </a:ext>
              </a:extLst>
            </p:cNvPr>
            <p:cNvSpPr/>
            <p:nvPr/>
          </p:nvSpPr>
          <p:spPr>
            <a:xfrm>
              <a:off x="5611091" y="1953491"/>
              <a:ext cx="2202873" cy="2923309"/>
            </a:xfrm>
            <a:prstGeom prst="rtTriangl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D258AF9-8359-48C7-A905-C74ADA0B6C61}"/>
                </a:ext>
              </a:extLst>
            </p:cNvPr>
            <p:cNvSpPr/>
            <p:nvPr/>
          </p:nvSpPr>
          <p:spPr>
            <a:xfrm>
              <a:off x="5604157" y="4530437"/>
              <a:ext cx="346363" cy="346363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22DF287-1BAC-4755-8261-2967D81FB594}"/>
              </a:ext>
            </a:extLst>
          </p:cNvPr>
          <p:cNvSpPr/>
          <p:nvPr/>
        </p:nvSpPr>
        <p:spPr>
          <a:xfrm>
            <a:off x="2665191" y="2642123"/>
            <a:ext cx="1274618" cy="369332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1BB8A7-8373-4A3C-A5AF-D32578CFFFD4}"/>
              </a:ext>
            </a:extLst>
          </p:cNvPr>
          <p:cNvSpPr txBox="1"/>
          <p:nvPr/>
        </p:nvSpPr>
        <p:spPr>
          <a:xfrm>
            <a:off x="2476736" y="3043912"/>
            <a:ext cx="1635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Label the triangle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236E7A-F1A1-4F3A-B7F6-1972A9D160D2}"/>
              </a:ext>
            </a:extLst>
          </p:cNvPr>
          <p:cNvGrpSpPr/>
          <p:nvPr/>
        </p:nvGrpSpPr>
        <p:grpSpPr>
          <a:xfrm>
            <a:off x="4375854" y="849973"/>
            <a:ext cx="3656321" cy="2732665"/>
            <a:chOff x="5165575" y="849973"/>
            <a:chExt cx="3656321" cy="2732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A18A5E-FBB5-4FB8-B004-28A6C236D165}"/>
                </a:ext>
              </a:extLst>
            </p:cNvPr>
            <p:cNvSpPr txBox="1"/>
            <p:nvPr/>
          </p:nvSpPr>
          <p:spPr>
            <a:xfrm>
              <a:off x="5809264" y="2089087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DBE3EA-DD13-4C63-B2D5-B330FEED3B23}"/>
                </a:ext>
              </a:extLst>
            </p:cNvPr>
            <p:cNvSpPr txBox="1"/>
            <p:nvPr/>
          </p:nvSpPr>
          <p:spPr>
            <a:xfrm>
              <a:off x="7012543" y="84997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EAA7FB-951B-4C1F-BE79-2B2FDAA4E2D4}"/>
                </a:ext>
              </a:extLst>
            </p:cNvPr>
            <p:cNvSpPr txBox="1"/>
            <p:nvPr/>
          </p:nvSpPr>
          <p:spPr>
            <a:xfrm>
              <a:off x="7006933" y="2419493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715D96-F321-48E2-98B2-EBFBBA218E6F}"/>
                </a:ext>
              </a:extLst>
            </p:cNvPr>
            <p:cNvSpPr txBox="1"/>
            <p:nvPr/>
          </p:nvSpPr>
          <p:spPr>
            <a:xfrm>
              <a:off x="5666675" y="3213306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K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2919F6-B5E6-46B1-92DE-D5D97A56E5E3}"/>
                </a:ext>
              </a:extLst>
            </p:cNvPr>
            <p:cNvSpPr txBox="1"/>
            <p:nvPr/>
          </p:nvSpPr>
          <p:spPr>
            <a:xfrm>
              <a:off x="8539446" y="993365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E95893-09F3-4633-9CBA-EBFDA922FB3D}"/>
                </a:ext>
              </a:extLst>
            </p:cNvPr>
            <p:cNvSpPr txBox="1"/>
            <p:nvPr/>
          </p:nvSpPr>
          <p:spPr>
            <a:xfrm>
              <a:off x="5636112" y="891603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A78D4F-88A6-41A1-99A5-C6D656ECD056}"/>
                </a:ext>
              </a:extLst>
            </p:cNvPr>
            <p:cNvSpPr txBox="1"/>
            <p:nvPr/>
          </p:nvSpPr>
          <p:spPr>
            <a:xfrm>
              <a:off x="5165575" y="2105652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34cm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3ADCC2-A97C-4176-ACB2-87E0715F3C2E}"/>
                </a:ext>
              </a:extLst>
            </p:cNvPr>
            <p:cNvSpPr txBox="1"/>
            <p:nvPr/>
          </p:nvSpPr>
          <p:spPr>
            <a:xfrm>
              <a:off x="7091596" y="219587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53cm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17E728D-5C10-4A3E-B12A-A5E6D13AEBF2}"/>
                    </a:ext>
                  </a:extLst>
                </p:cNvPr>
                <p:cNvSpPr txBox="1"/>
                <p:nvPr/>
              </p:nvSpPr>
              <p:spPr>
                <a:xfrm>
                  <a:off x="7860288" y="1310727"/>
                  <a:ext cx="16247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17E728D-5C10-4A3E-B12A-A5E6D13AEB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0288" y="1310727"/>
                  <a:ext cx="162474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51852" r="-48148" b="-588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8FDD4C73-4AAA-4D2A-98CD-7A72A06874B7}"/>
                </a:ext>
              </a:extLst>
            </p:cNvPr>
            <p:cNvSpPr/>
            <p:nvPr/>
          </p:nvSpPr>
          <p:spPr>
            <a:xfrm rot="17931029" flipH="1">
              <a:off x="7578937" y="1031421"/>
              <a:ext cx="765435" cy="847422"/>
            </a:xfrm>
            <a:prstGeom prst="arc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6BD4F3E-F448-442D-B1A3-FB94827D90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1421" y="1548817"/>
              <a:ext cx="1584792" cy="653863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92B9D2-7DE7-44B0-80F9-6BDEAC85C285}"/>
              </a:ext>
            </a:extLst>
          </p:cNvPr>
          <p:cNvGrpSpPr/>
          <p:nvPr/>
        </p:nvGrpSpPr>
        <p:grpSpPr>
          <a:xfrm>
            <a:off x="8768541" y="1454211"/>
            <a:ext cx="133734" cy="186733"/>
            <a:chOff x="6037514" y="5274365"/>
            <a:chExt cx="192220" cy="3048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6EEE0E0-222C-4791-BDA6-28F1CA15858B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58C8037-C2EC-49D9-9936-4675EFEFCF38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004625D-09DD-422E-8BBE-AF28667F8D31}"/>
              </a:ext>
            </a:extLst>
          </p:cNvPr>
          <p:cNvSpPr txBox="1"/>
          <p:nvPr/>
        </p:nvSpPr>
        <p:spPr>
          <a:xfrm>
            <a:off x="8443808" y="1558183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F205D9-16E3-4EC9-BE5B-63FB31084772}"/>
              </a:ext>
            </a:extLst>
          </p:cNvPr>
          <p:cNvSpPr txBox="1"/>
          <p:nvPr/>
        </p:nvSpPr>
        <p:spPr>
          <a:xfrm>
            <a:off x="7993463" y="2410531"/>
            <a:ext cx="378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have O and H so tick the </a:t>
            </a:r>
            <a:r>
              <a:rPr lang="en-GB" dirty="0" err="1"/>
              <a:t>Os</a:t>
            </a:r>
            <a:r>
              <a:rPr lang="en-GB" dirty="0"/>
              <a:t> and Hs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23EE1B-71AB-40F5-81D1-D3A431EF8522}"/>
              </a:ext>
            </a:extLst>
          </p:cNvPr>
          <p:cNvSpPr txBox="1"/>
          <p:nvPr/>
        </p:nvSpPr>
        <p:spPr>
          <a:xfrm>
            <a:off x="7993463" y="2828746"/>
            <a:ext cx="34202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want the one that has O and H</a:t>
            </a:r>
          </a:p>
          <a:p>
            <a:r>
              <a:rPr lang="en-GB" dirty="0"/>
              <a:t>So we are going to use </a:t>
            </a:r>
            <a:r>
              <a:rPr lang="en-GB" sz="2000" b="1" dirty="0"/>
              <a:t>Sine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2C8888-1D62-4788-BBFA-9826A5E7EA37}"/>
                  </a:ext>
                </a:extLst>
              </p:cNvPr>
              <p:cNvSpPr txBox="1"/>
              <p:nvPr/>
            </p:nvSpPr>
            <p:spPr>
              <a:xfrm>
                <a:off x="8657538" y="3647053"/>
                <a:ext cx="94577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2C8888-1D62-4788-BBFA-9826A5E7E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538" y="3647053"/>
                <a:ext cx="945772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CBA4F1D-E3DA-4D70-B8A8-93DF75791B09}"/>
                  </a:ext>
                </a:extLst>
              </p:cNvPr>
              <p:cNvSpPr txBox="1"/>
              <p:nvPr/>
            </p:nvSpPr>
            <p:spPr>
              <a:xfrm>
                <a:off x="8657538" y="4371533"/>
                <a:ext cx="1043554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CBA4F1D-E3DA-4D70-B8A8-93DF75791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538" y="4371533"/>
                <a:ext cx="1043554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A9FB4C-DC43-48DF-AFAF-771EA1331C8E}"/>
                  </a:ext>
                </a:extLst>
              </p:cNvPr>
              <p:cNvSpPr txBox="1"/>
              <p:nvPr/>
            </p:nvSpPr>
            <p:spPr>
              <a:xfrm>
                <a:off x="8655677" y="5185731"/>
                <a:ext cx="14763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=0.6415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A9FB4C-DC43-48DF-AFAF-771EA1331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677" y="5185731"/>
                <a:ext cx="1476366" cy="276999"/>
              </a:xfrm>
              <a:prstGeom prst="rect">
                <a:avLst/>
              </a:prstGeom>
              <a:blipFill>
                <a:blip r:embed="rId7"/>
                <a:stretch>
                  <a:fillRect l="-3719" r="-4132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0671B369-8E4D-4B5F-B9AC-9790EEF89C22}"/>
              </a:ext>
            </a:extLst>
          </p:cNvPr>
          <p:cNvSpPr txBox="1"/>
          <p:nvPr/>
        </p:nvSpPr>
        <p:spPr>
          <a:xfrm>
            <a:off x="10235748" y="5186507"/>
            <a:ext cx="1301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Now type  </a:t>
            </a:r>
            <a:r>
              <a:rPr lang="en-GB" sz="1400" b="1" dirty="0">
                <a:solidFill>
                  <a:srgbClr val="FF0000"/>
                </a:solidFill>
              </a:rPr>
              <a:t>shift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Sin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Ans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</a:t>
            </a:r>
            <a:r>
              <a:rPr lang="en-GB" b="1" dirty="0">
                <a:solidFill>
                  <a:srgbClr val="FF0000"/>
                </a:solidFill>
              </a:rPr>
              <a:t>=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1FE535A-9E1B-43FE-8151-DBB214335ADC}"/>
              </a:ext>
            </a:extLst>
          </p:cNvPr>
          <p:cNvCxnSpPr/>
          <p:nvPr/>
        </p:nvCxnSpPr>
        <p:spPr>
          <a:xfrm>
            <a:off x="9001912" y="6099049"/>
            <a:ext cx="9455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3D563A7-0DAB-4A69-9726-61070DF6FD4D}"/>
              </a:ext>
            </a:extLst>
          </p:cNvPr>
          <p:cNvGrpSpPr/>
          <p:nvPr/>
        </p:nvGrpSpPr>
        <p:grpSpPr>
          <a:xfrm>
            <a:off x="9930243" y="1465017"/>
            <a:ext cx="133734" cy="186733"/>
            <a:chOff x="6037514" y="5274365"/>
            <a:chExt cx="192220" cy="3048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9148BB9-A5BB-4C5F-800A-5DE83A40EB66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088751E-65C0-4461-8A6D-495599662E95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5F42DDB-0DCB-447B-B255-4FE02758B81E}"/>
              </a:ext>
            </a:extLst>
          </p:cNvPr>
          <p:cNvGrpSpPr/>
          <p:nvPr/>
        </p:nvGrpSpPr>
        <p:grpSpPr>
          <a:xfrm>
            <a:off x="9009277" y="1460853"/>
            <a:ext cx="133734" cy="186733"/>
            <a:chOff x="6037514" y="5274365"/>
            <a:chExt cx="192220" cy="304800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ED60FCA-2910-4BCF-9446-90C942155E75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E9E8464-0409-4957-AE97-F5930683274B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0304CE0-0EB4-48BC-B0CA-B30E50834C8F}"/>
              </a:ext>
            </a:extLst>
          </p:cNvPr>
          <p:cNvGrpSpPr/>
          <p:nvPr/>
        </p:nvGrpSpPr>
        <p:grpSpPr>
          <a:xfrm>
            <a:off x="10571795" y="1464615"/>
            <a:ext cx="133734" cy="186733"/>
            <a:chOff x="6037514" y="5274365"/>
            <a:chExt cx="192220" cy="30480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A21021F-A83F-40BD-BF9D-49F8595AF938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7D1C495-C8B5-447F-88CD-6EBC884CC691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57F5B86-C110-4B95-B3A0-A585E2D5F0EE}"/>
              </a:ext>
            </a:extLst>
          </p:cNvPr>
          <p:cNvGrpSpPr/>
          <p:nvPr/>
        </p:nvGrpSpPr>
        <p:grpSpPr>
          <a:xfrm>
            <a:off x="8942144" y="5787611"/>
            <a:ext cx="1059636" cy="296296"/>
            <a:chOff x="5499403" y="3879568"/>
            <a:chExt cx="1059636" cy="29629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DEB6DBE-DCB4-4150-A16F-B746B356D927}"/>
                </a:ext>
              </a:extLst>
            </p:cNvPr>
            <p:cNvSpPr/>
            <p:nvPr/>
          </p:nvSpPr>
          <p:spPr>
            <a:xfrm>
              <a:off x="6492778" y="3879568"/>
              <a:ext cx="66261" cy="662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309A633-DFD1-4A59-92F4-8241E67AF113}"/>
                    </a:ext>
                  </a:extLst>
                </p:cNvPr>
                <p:cNvSpPr txBox="1"/>
                <p:nvPr/>
              </p:nvSpPr>
              <p:spPr>
                <a:xfrm>
                  <a:off x="5499403" y="3898865"/>
                  <a:ext cx="9986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𝟑𝟗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309A633-DFD1-4A59-92F4-8241E67AF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403" y="3898865"/>
                  <a:ext cx="99867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5488" r="-4878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6FD9552-46E6-4209-9081-4B7EFFC35B28}"/>
              </a:ext>
            </a:extLst>
          </p:cNvPr>
          <p:cNvSpPr txBox="1"/>
          <p:nvPr/>
        </p:nvSpPr>
        <p:spPr>
          <a:xfrm>
            <a:off x="8113559" y="509139"/>
            <a:ext cx="3300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04B239-1770-4AB8-94CC-BB7666FC01E3}"/>
              </a:ext>
            </a:extLst>
          </p:cNvPr>
          <p:cNvGrpSpPr/>
          <p:nvPr/>
        </p:nvGrpSpPr>
        <p:grpSpPr>
          <a:xfrm>
            <a:off x="3252677" y="5777109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AE4496A-9C60-4532-859E-BBCDFC373E7F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AE4496A-9C60-4532-859E-BBCDFC373E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229C810-15B7-4558-BC69-6CB79524BB3B}"/>
                    </a:ext>
                  </a:extLst>
                </p:cNvPr>
                <p:cNvSpPr txBox="1"/>
                <p:nvPr/>
              </p:nvSpPr>
              <p:spPr>
                <a:xfrm>
                  <a:off x="2245472" y="4873985"/>
                  <a:ext cx="2260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229C810-15B7-4558-BC69-6CB79524BB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2" y="4873985"/>
                  <a:ext cx="22602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CDCBA81-0F8C-4171-ACB5-11398631C680}"/>
              </a:ext>
            </a:extLst>
          </p:cNvPr>
          <p:cNvGrpSpPr/>
          <p:nvPr/>
        </p:nvGrpSpPr>
        <p:grpSpPr>
          <a:xfrm>
            <a:off x="3699270" y="5753169"/>
            <a:ext cx="409652" cy="369332"/>
            <a:chOff x="2859431" y="5058848"/>
            <a:chExt cx="409652" cy="36933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21F4DD4-0927-4A83-8406-963AB4F92A02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DEC5AD4-6180-4DB1-B815-5E4EF8BDBB96}"/>
                </a:ext>
              </a:extLst>
            </p:cNvPr>
            <p:cNvSpPr txBox="1"/>
            <p:nvPr/>
          </p:nvSpPr>
          <p:spPr>
            <a:xfrm>
              <a:off x="2910426" y="50588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403E946-53AB-4AE5-A961-4097D93D6F18}"/>
              </a:ext>
            </a:extLst>
          </p:cNvPr>
          <p:cNvGrpSpPr/>
          <p:nvPr/>
        </p:nvGrpSpPr>
        <p:grpSpPr>
          <a:xfrm>
            <a:off x="2349865" y="5777013"/>
            <a:ext cx="409652" cy="369332"/>
            <a:chOff x="3946858" y="5733265"/>
            <a:chExt cx="409652" cy="369332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0323194-C98B-4C48-B3EC-17FE8DAA723B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52BA0CC-ECCE-483D-859E-102CA7584A0B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8541625-7C94-4298-BA54-587545E5601B}"/>
              </a:ext>
            </a:extLst>
          </p:cNvPr>
          <p:cNvGrpSpPr/>
          <p:nvPr/>
        </p:nvGrpSpPr>
        <p:grpSpPr>
          <a:xfrm>
            <a:off x="2797837" y="5777013"/>
            <a:ext cx="409652" cy="369332"/>
            <a:chOff x="4434586" y="5733265"/>
            <a:chExt cx="409652" cy="36933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78B0FE8-E74D-4FE6-A916-ABE8BD0E6D61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031D379-D454-4246-8E2C-8C5953D8E8CF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C29F25F4-0079-44EE-A182-8049F693E08E}"/>
              </a:ext>
            </a:extLst>
          </p:cNvPr>
          <p:cNvSpPr/>
          <p:nvPr/>
        </p:nvSpPr>
        <p:spPr>
          <a:xfrm>
            <a:off x="4148895" y="5773348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C28D64-208B-4E6F-AB4D-38AFBA36A12B}"/>
              </a:ext>
            </a:extLst>
          </p:cNvPr>
          <p:cNvGrpSpPr/>
          <p:nvPr/>
        </p:nvGrpSpPr>
        <p:grpSpPr>
          <a:xfrm>
            <a:off x="5916169" y="5782387"/>
            <a:ext cx="490840" cy="338554"/>
            <a:chOff x="5916169" y="5888403"/>
            <a:chExt cx="490840" cy="33855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54BFE61-F50B-4BCA-8B34-E8900A0F2520}"/>
                </a:ext>
              </a:extLst>
            </p:cNvPr>
            <p:cNvSpPr/>
            <p:nvPr/>
          </p:nvSpPr>
          <p:spPr>
            <a:xfrm>
              <a:off x="5950151" y="58885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291A3E6-E740-4FD0-964D-C74E654E19AE}"/>
                </a:ext>
              </a:extLst>
            </p:cNvPr>
            <p:cNvSpPr txBox="1"/>
            <p:nvPr/>
          </p:nvSpPr>
          <p:spPr>
            <a:xfrm>
              <a:off x="5916169" y="5888403"/>
              <a:ext cx="4908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Ans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4E8B7C7-7466-446B-9890-CF30DAC06E27}"/>
              </a:ext>
            </a:extLst>
          </p:cNvPr>
          <p:cNvSpPr txBox="1"/>
          <p:nvPr/>
        </p:nvSpPr>
        <p:spPr>
          <a:xfrm>
            <a:off x="4215406" y="57531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B603909-9E2A-4B6D-A928-BE439535C85B}"/>
              </a:ext>
            </a:extLst>
          </p:cNvPr>
          <p:cNvSpPr/>
          <p:nvPr/>
        </p:nvSpPr>
        <p:spPr>
          <a:xfrm>
            <a:off x="4602465" y="5778419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2C19960-9095-48EA-BCF7-ABC5D5A66933}"/>
                  </a:ext>
                </a:extLst>
              </p:cNvPr>
              <p:cNvSpPr txBox="1"/>
              <p:nvPr/>
            </p:nvSpPr>
            <p:spPr>
              <a:xfrm>
                <a:off x="4603442" y="5766064"/>
                <a:ext cx="410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2C19960-9095-48EA-BCF7-ABC5D5A66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442" y="5766064"/>
                <a:ext cx="41069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CF40B60-7935-4B05-B98D-83419AFC8D24}"/>
              </a:ext>
            </a:extLst>
          </p:cNvPr>
          <p:cNvGrpSpPr/>
          <p:nvPr/>
        </p:nvGrpSpPr>
        <p:grpSpPr>
          <a:xfrm>
            <a:off x="5007030" y="5779387"/>
            <a:ext cx="506870" cy="329862"/>
            <a:chOff x="5007030" y="5885403"/>
            <a:chExt cx="506870" cy="329862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8B1D6CE-A64B-4B7A-A4C9-5BD93197B506}"/>
                </a:ext>
              </a:extLst>
            </p:cNvPr>
            <p:cNvSpPr txBox="1"/>
            <p:nvPr/>
          </p:nvSpPr>
          <p:spPr>
            <a:xfrm>
              <a:off x="5007030" y="5898584"/>
              <a:ext cx="506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shift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29F5F2F-2E79-4081-9E37-3BD2A57ACB83}"/>
                </a:ext>
              </a:extLst>
            </p:cNvPr>
            <p:cNvSpPr/>
            <p:nvPr/>
          </p:nvSpPr>
          <p:spPr>
            <a:xfrm>
              <a:off x="5051559" y="588540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34F942C-CC2D-4736-9B7B-2621513FE592}"/>
              </a:ext>
            </a:extLst>
          </p:cNvPr>
          <p:cNvGrpSpPr/>
          <p:nvPr/>
        </p:nvGrpSpPr>
        <p:grpSpPr>
          <a:xfrm>
            <a:off x="5492100" y="5772904"/>
            <a:ext cx="433132" cy="347319"/>
            <a:chOff x="5492100" y="5878920"/>
            <a:chExt cx="433132" cy="347319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AD96472-89B9-4843-9B8E-E88E853EE047}"/>
                </a:ext>
              </a:extLst>
            </p:cNvPr>
            <p:cNvSpPr/>
            <p:nvPr/>
          </p:nvSpPr>
          <p:spPr>
            <a:xfrm>
              <a:off x="5495561" y="5878920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73710A-3B67-42CC-9483-592DC203ACE3}"/>
                </a:ext>
              </a:extLst>
            </p:cNvPr>
            <p:cNvSpPr txBox="1"/>
            <p:nvPr/>
          </p:nvSpPr>
          <p:spPr>
            <a:xfrm>
              <a:off x="5492100" y="5887685"/>
              <a:ext cx="433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Sin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F88C1A1-247F-4DEF-A3BD-67EAB85B9737}"/>
              </a:ext>
            </a:extLst>
          </p:cNvPr>
          <p:cNvGrpSpPr/>
          <p:nvPr/>
        </p:nvGrpSpPr>
        <p:grpSpPr>
          <a:xfrm>
            <a:off x="6403020" y="5780126"/>
            <a:ext cx="628417" cy="468305"/>
            <a:chOff x="6734810" y="5221654"/>
            <a:chExt cx="628417" cy="46830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AF87A09-437C-4393-9E86-639EE8E86DEC}"/>
                </a:ext>
              </a:extLst>
            </p:cNvPr>
            <p:cNvSpPr txBox="1"/>
            <p:nvPr/>
          </p:nvSpPr>
          <p:spPr>
            <a:xfrm>
              <a:off x="7317508" y="5320627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>
                <a:solidFill>
                  <a:srgbClr val="FF0000"/>
                </a:solidFill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94171BA-863B-40C1-9C6B-21F58E6D24CD}"/>
                </a:ext>
              </a:extLst>
            </p:cNvPr>
            <p:cNvGrpSpPr/>
            <p:nvPr/>
          </p:nvGrpSpPr>
          <p:grpSpPr>
            <a:xfrm>
              <a:off x="6734810" y="5221654"/>
              <a:ext cx="409652" cy="338554"/>
              <a:chOff x="3817911" y="6021261"/>
              <a:chExt cx="409652" cy="338554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100F309-BADB-46B0-AEEA-79FFF4951DE3}"/>
                  </a:ext>
                </a:extLst>
              </p:cNvPr>
              <p:cNvSpPr/>
              <p:nvPr/>
            </p:nvSpPr>
            <p:spPr>
              <a:xfrm>
                <a:off x="3817911" y="6021421"/>
                <a:ext cx="409652" cy="32986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E8C699E2-8F6D-4ADE-9CDC-ACE5ED0A90A3}"/>
                      </a:ext>
                    </a:extLst>
                  </p:cNvPr>
                  <p:cNvSpPr txBox="1"/>
                  <p:nvPr/>
                </p:nvSpPr>
                <p:spPr>
                  <a:xfrm>
                    <a:off x="3836937" y="6021261"/>
                    <a:ext cx="38504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GB" sz="1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E8C699E2-8F6D-4ADE-9CDC-ACE5ED0A90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6937" y="6021261"/>
                    <a:ext cx="385041" cy="33855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5524C05-F59C-4E1F-A5DE-2FE68F8A880B}"/>
              </a:ext>
            </a:extLst>
          </p:cNvPr>
          <p:cNvCxnSpPr>
            <a:cxnSpLocks/>
          </p:cNvCxnSpPr>
          <p:nvPr/>
        </p:nvCxnSpPr>
        <p:spPr>
          <a:xfrm flipH="1">
            <a:off x="4704522" y="4704522"/>
            <a:ext cx="3739287" cy="84275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D88F4637-097B-4DA2-85F0-1F19303D9515}"/>
              </a:ext>
            </a:extLst>
          </p:cNvPr>
          <p:cNvSpPr txBox="1"/>
          <p:nvPr/>
        </p:nvSpPr>
        <p:spPr>
          <a:xfrm rot="20843449">
            <a:off x="6184987" y="4682247"/>
            <a:ext cx="138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type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457D1AF-3092-4E99-96E8-280AF6742087}"/>
              </a:ext>
            </a:extLst>
          </p:cNvPr>
          <p:cNvCxnSpPr>
            <a:cxnSpLocks/>
          </p:cNvCxnSpPr>
          <p:nvPr/>
        </p:nvCxnSpPr>
        <p:spPr>
          <a:xfrm>
            <a:off x="6954558" y="5961679"/>
            <a:ext cx="1489250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C2F008-D640-43ED-A502-2679C2B0E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</p:pic>
      <p:sp>
        <p:nvSpPr>
          <p:cNvPr id="93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5657165" y="3739135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42003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val 86">
            <a:extLst>
              <a:ext uri="{FF2B5EF4-FFF2-40B4-BE49-F238E27FC236}">
                <a16:creationId xmlns:a16="http://schemas.microsoft.com/office/drawing/2014/main" id="{29EE40FF-EDBB-408B-8FBA-F3964F62EDBA}"/>
              </a:ext>
            </a:extLst>
          </p:cNvPr>
          <p:cNvSpPr/>
          <p:nvPr/>
        </p:nvSpPr>
        <p:spPr>
          <a:xfrm>
            <a:off x="5819056" y="1016818"/>
            <a:ext cx="959686" cy="9596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AF71F77-AF9A-47A0-8AD8-4A9F01418208}"/>
              </a:ext>
            </a:extLst>
          </p:cNvPr>
          <p:cNvSpPr/>
          <p:nvPr/>
        </p:nvSpPr>
        <p:spPr>
          <a:xfrm>
            <a:off x="4760545" y="2235551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409024D-D5EF-4FDE-8E45-3F7945CAA61E}"/>
              </a:ext>
            </a:extLst>
          </p:cNvPr>
          <p:cNvSpPr/>
          <p:nvPr/>
        </p:nvSpPr>
        <p:spPr>
          <a:xfrm>
            <a:off x="9357512" y="1313175"/>
            <a:ext cx="897579" cy="897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C33739C4-C063-4F74-A150-9DBFC8C0BA2C}"/>
              </a:ext>
            </a:extLst>
          </p:cNvPr>
          <p:cNvSpPr/>
          <p:nvPr/>
        </p:nvSpPr>
        <p:spPr>
          <a:xfrm rot="4099220">
            <a:off x="4592349" y="1344519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900DCA-5B27-4BE9-AA85-F5B56E8B4B47}"/>
              </a:ext>
            </a:extLst>
          </p:cNvPr>
          <p:cNvGrpSpPr/>
          <p:nvPr/>
        </p:nvGrpSpPr>
        <p:grpSpPr>
          <a:xfrm>
            <a:off x="9723645" y="1465343"/>
            <a:ext cx="133734" cy="186733"/>
            <a:chOff x="6037514" y="5274365"/>
            <a:chExt cx="192220" cy="3048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3F1D6F-0BF1-4099-A58B-B0E6450566F6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647E86-5948-456C-8D50-E38847F1EA40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E67126-C5B9-47EC-83FB-B67044584E32}"/>
                  </a:ext>
                </a:extLst>
              </p:cNvPr>
              <p:cNvSpPr txBox="1"/>
              <p:nvPr/>
            </p:nvSpPr>
            <p:spPr>
              <a:xfrm>
                <a:off x="5195038" y="181979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E67126-C5B9-47EC-83FB-B67044584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038" y="1819793"/>
                <a:ext cx="251094" cy="369332"/>
              </a:xfrm>
              <a:prstGeom prst="rect">
                <a:avLst/>
              </a:prstGeom>
              <a:blipFill>
                <a:blip r:embed="rId4"/>
                <a:stretch>
                  <a:fillRect l="-26829" r="-26829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B2142F5-3E50-481A-84E8-F5EF55982F75}"/>
              </a:ext>
            </a:extLst>
          </p:cNvPr>
          <p:cNvSpPr txBox="1"/>
          <p:nvPr/>
        </p:nvSpPr>
        <p:spPr>
          <a:xfrm>
            <a:off x="900545" y="419664"/>
            <a:ext cx="25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Find angle QPR  (P)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54811A-E6BD-4111-8F8B-73892CF13ACA}"/>
              </a:ext>
            </a:extLst>
          </p:cNvPr>
          <p:cNvGrpSpPr/>
          <p:nvPr/>
        </p:nvGrpSpPr>
        <p:grpSpPr>
          <a:xfrm>
            <a:off x="455933" y="556845"/>
            <a:ext cx="3631158" cy="2964740"/>
            <a:chOff x="455933" y="917073"/>
            <a:chExt cx="3631158" cy="296474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E5C26E-0DEF-454A-B715-AE27B6AD3991}"/>
                </a:ext>
              </a:extLst>
            </p:cNvPr>
            <p:cNvGrpSpPr/>
            <p:nvPr/>
          </p:nvGrpSpPr>
          <p:grpSpPr>
            <a:xfrm>
              <a:off x="455933" y="917073"/>
              <a:ext cx="3631158" cy="2964740"/>
              <a:chOff x="884859" y="1390826"/>
              <a:chExt cx="4009646" cy="319121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40F65D4-588E-444C-B473-6B67A19779CE}"/>
                  </a:ext>
                </a:extLst>
              </p:cNvPr>
              <p:cNvGrpSpPr/>
              <p:nvPr/>
            </p:nvGrpSpPr>
            <p:grpSpPr>
              <a:xfrm rot="2723484">
                <a:off x="1762434" y="1385439"/>
                <a:ext cx="2469203" cy="2479977"/>
                <a:chOff x="1629937" y="1330025"/>
                <a:chExt cx="2469203" cy="2479977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6661DCFD-9B28-4AFD-A9F7-29D97CFE3A50}"/>
                    </a:ext>
                  </a:extLst>
                </p:cNvPr>
                <p:cNvGrpSpPr/>
                <p:nvPr/>
              </p:nvGrpSpPr>
              <p:grpSpPr>
                <a:xfrm>
                  <a:off x="1629937" y="1330025"/>
                  <a:ext cx="2469203" cy="2473277"/>
                  <a:chOff x="2182991" y="2229370"/>
                  <a:chExt cx="1856885" cy="2473277"/>
                </a:xfrm>
              </p:grpSpPr>
              <p:sp>
                <p:nvSpPr>
                  <p:cNvPr id="21" name="Right Triangle 20">
                    <a:extLst>
                      <a:ext uri="{FF2B5EF4-FFF2-40B4-BE49-F238E27FC236}">
                        <a16:creationId xmlns:a16="http://schemas.microsoft.com/office/drawing/2014/main" id="{76188E1B-57AA-4F42-8A03-5F7581648CEC}"/>
                      </a:ext>
                    </a:extLst>
                  </p:cNvPr>
                  <p:cNvSpPr/>
                  <p:nvPr/>
                </p:nvSpPr>
                <p:spPr>
                  <a:xfrm flipH="1">
                    <a:off x="2182991" y="2229370"/>
                    <a:ext cx="1690255" cy="2473277"/>
                  </a:xfrm>
                  <a:prstGeom prst="rtTriangle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A387BE5-263B-4229-87FF-B46253D0A478}"/>
                      </a:ext>
                    </a:extLst>
                  </p:cNvPr>
                  <p:cNvSpPr txBox="1"/>
                  <p:nvPr/>
                </p:nvSpPr>
                <p:spPr>
                  <a:xfrm>
                    <a:off x="3900955" y="3526316"/>
                    <a:ext cx="13892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endParaRPr lang="en-GB" dirty="0"/>
                  </a:p>
                </p:txBody>
              </p: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34F04D0-BCC0-4F83-A34D-AE4FA79636A3}"/>
                    </a:ext>
                  </a:extLst>
                </p:cNvPr>
                <p:cNvSpPr/>
                <p:nvPr/>
              </p:nvSpPr>
              <p:spPr>
                <a:xfrm>
                  <a:off x="3556866" y="3484420"/>
                  <a:ext cx="325582" cy="32558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DCCF56-1803-4F2B-B525-0EE1D6A176DE}"/>
                  </a:ext>
                </a:extLst>
              </p:cNvPr>
              <p:cNvSpPr txBox="1"/>
              <p:nvPr/>
            </p:nvSpPr>
            <p:spPr>
              <a:xfrm>
                <a:off x="884859" y="2407631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BF1399-A351-49E5-BD28-C233708D728E}"/>
                  </a:ext>
                </a:extLst>
              </p:cNvPr>
              <p:cNvSpPr txBox="1"/>
              <p:nvPr/>
            </p:nvSpPr>
            <p:spPr>
              <a:xfrm>
                <a:off x="2682548" y="4212709"/>
                <a:ext cx="340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Q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FA2A938-5447-4925-B5B8-101F4A26C53D}"/>
                  </a:ext>
                </a:extLst>
              </p:cNvPr>
              <p:cNvSpPr txBox="1"/>
              <p:nvPr/>
            </p:nvSpPr>
            <p:spPr>
              <a:xfrm>
                <a:off x="4584805" y="2304117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9D08F9-9380-472A-9568-328CC58773BE}"/>
                </a:ext>
              </a:extLst>
            </p:cNvPr>
            <p:cNvSpPr txBox="1"/>
            <p:nvPr/>
          </p:nvSpPr>
          <p:spPr>
            <a:xfrm>
              <a:off x="845454" y="2734163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5.4cm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884121-4A64-4C79-9B1F-E4818EE0F333}"/>
                </a:ext>
              </a:extLst>
            </p:cNvPr>
            <p:cNvSpPr txBox="1"/>
            <p:nvPr/>
          </p:nvSpPr>
          <p:spPr>
            <a:xfrm>
              <a:off x="1884147" y="160261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6.1cm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7A484B-CE42-40E7-8040-E27D40E806F9}"/>
              </a:ext>
            </a:extLst>
          </p:cNvPr>
          <p:cNvGrpSpPr/>
          <p:nvPr/>
        </p:nvGrpSpPr>
        <p:grpSpPr>
          <a:xfrm>
            <a:off x="4360412" y="604330"/>
            <a:ext cx="3631158" cy="2964740"/>
            <a:chOff x="455933" y="917073"/>
            <a:chExt cx="3631158" cy="29647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8765900-3208-491B-957C-018EA9002EB3}"/>
                </a:ext>
              </a:extLst>
            </p:cNvPr>
            <p:cNvGrpSpPr/>
            <p:nvPr/>
          </p:nvGrpSpPr>
          <p:grpSpPr>
            <a:xfrm>
              <a:off x="455933" y="917073"/>
              <a:ext cx="3631158" cy="2964740"/>
              <a:chOff x="884859" y="1390826"/>
              <a:chExt cx="4009646" cy="319121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5518FA4-5EDF-4278-825B-07EAA7F88214}"/>
                  </a:ext>
                </a:extLst>
              </p:cNvPr>
              <p:cNvGrpSpPr/>
              <p:nvPr/>
            </p:nvGrpSpPr>
            <p:grpSpPr>
              <a:xfrm rot="2723484">
                <a:off x="1762434" y="1385439"/>
                <a:ext cx="2469203" cy="2479977"/>
                <a:chOff x="1629937" y="1330025"/>
                <a:chExt cx="2469203" cy="2479977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F7D7B667-C9B1-45BD-976E-E93D9462EC62}"/>
                    </a:ext>
                  </a:extLst>
                </p:cNvPr>
                <p:cNvGrpSpPr/>
                <p:nvPr/>
              </p:nvGrpSpPr>
              <p:grpSpPr>
                <a:xfrm>
                  <a:off x="1629937" y="1330025"/>
                  <a:ext cx="2469203" cy="2473277"/>
                  <a:chOff x="2182991" y="2229370"/>
                  <a:chExt cx="1856885" cy="2473277"/>
                </a:xfrm>
              </p:grpSpPr>
              <p:sp>
                <p:nvSpPr>
                  <p:cNvPr id="44" name="Right Triangle 43">
                    <a:extLst>
                      <a:ext uri="{FF2B5EF4-FFF2-40B4-BE49-F238E27FC236}">
                        <a16:creationId xmlns:a16="http://schemas.microsoft.com/office/drawing/2014/main" id="{15C8831A-7264-4290-8527-859587E8D93A}"/>
                      </a:ext>
                    </a:extLst>
                  </p:cNvPr>
                  <p:cNvSpPr/>
                  <p:nvPr/>
                </p:nvSpPr>
                <p:spPr>
                  <a:xfrm flipH="1">
                    <a:off x="2182991" y="2229370"/>
                    <a:ext cx="1690255" cy="2473277"/>
                  </a:xfrm>
                  <a:prstGeom prst="rtTriangle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872F690-0946-4157-A307-BAB2C8CF1D8E}"/>
                      </a:ext>
                    </a:extLst>
                  </p:cNvPr>
                  <p:cNvSpPr txBox="1"/>
                  <p:nvPr/>
                </p:nvSpPr>
                <p:spPr>
                  <a:xfrm>
                    <a:off x="3900955" y="3526316"/>
                    <a:ext cx="13892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endParaRPr lang="en-GB" dirty="0"/>
                  </a:p>
                </p:txBody>
              </p:sp>
            </p:grp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C5A6D26-5CC8-4173-8C01-6EA016259F5F}"/>
                    </a:ext>
                  </a:extLst>
                </p:cNvPr>
                <p:cNvSpPr/>
                <p:nvPr/>
              </p:nvSpPr>
              <p:spPr>
                <a:xfrm>
                  <a:off x="3556866" y="3484420"/>
                  <a:ext cx="325582" cy="32558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5649B6B-5E00-4033-9AAB-DEF3772431A4}"/>
                  </a:ext>
                </a:extLst>
              </p:cNvPr>
              <p:cNvSpPr txBox="1"/>
              <p:nvPr/>
            </p:nvSpPr>
            <p:spPr>
              <a:xfrm>
                <a:off x="884859" y="2407631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74AA49-2039-4F71-86BA-4BA4B19EE6BB}"/>
                  </a:ext>
                </a:extLst>
              </p:cNvPr>
              <p:cNvSpPr txBox="1"/>
              <p:nvPr/>
            </p:nvSpPr>
            <p:spPr>
              <a:xfrm>
                <a:off x="2682548" y="4212709"/>
                <a:ext cx="340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Q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FE43042-35DE-4EBA-AE66-441B7C811CEF}"/>
                  </a:ext>
                </a:extLst>
              </p:cNvPr>
              <p:cNvSpPr txBox="1"/>
              <p:nvPr/>
            </p:nvSpPr>
            <p:spPr>
              <a:xfrm>
                <a:off x="4584805" y="2304117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406946-D0EC-4D1F-8FE0-04702C0B9C41}"/>
                </a:ext>
              </a:extLst>
            </p:cNvPr>
            <p:cNvSpPr txBox="1"/>
            <p:nvPr/>
          </p:nvSpPr>
          <p:spPr>
            <a:xfrm>
              <a:off x="845454" y="2734163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5.4cm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279638-6903-4EC2-B778-71776DE19C34}"/>
                </a:ext>
              </a:extLst>
            </p:cNvPr>
            <p:cNvSpPr txBox="1"/>
            <p:nvPr/>
          </p:nvSpPr>
          <p:spPr>
            <a:xfrm>
              <a:off x="1884147" y="160261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6.1cm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AED64A3-E9B2-435A-B15C-5F5E27C174A8}"/>
              </a:ext>
            </a:extLst>
          </p:cNvPr>
          <p:cNvSpPr txBox="1"/>
          <p:nvPr/>
        </p:nvSpPr>
        <p:spPr>
          <a:xfrm>
            <a:off x="6950320" y="228873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9091B5-C637-4469-9E35-E148555D22CE}"/>
              </a:ext>
            </a:extLst>
          </p:cNvPr>
          <p:cNvSpPr txBox="1"/>
          <p:nvPr/>
        </p:nvSpPr>
        <p:spPr>
          <a:xfrm>
            <a:off x="5240391" y="260506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5A512A-CC8E-43B2-A16B-E6157C39BCDB}"/>
              </a:ext>
            </a:extLst>
          </p:cNvPr>
          <p:cNvSpPr txBox="1"/>
          <p:nvPr/>
        </p:nvSpPr>
        <p:spPr>
          <a:xfrm>
            <a:off x="6455563" y="132585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ACC375B-A452-4DAB-9AEB-F406D6C1BB7F}"/>
              </a:ext>
            </a:extLst>
          </p:cNvPr>
          <p:cNvCxnSpPr/>
          <p:nvPr/>
        </p:nvCxnSpPr>
        <p:spPr>
          <a:xfrm>
            <a:off x="5507520" y="2040309"/>
            <a:ext cx="1355131" cy="333626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A43F889A-8290-4126-A3DA-D93955BD49A9}"/>
              </a:ext>
            </a:extLst>
          </p:cNvPr>
          <p:cNvSpPr txBox="1"/>
          <p:nvPr/>
        </p:nvSpPr>
        <p:spPr>
          <a:xfrm>
            <a:off x="8443808" y="1558183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20EFAD9-C148-4F6F-992C-88DF58CBD7F9}"/>
              </a:ext>
            </a:extLst>
          </p:cNvPr>
          <p:cNvSpPr txBox="1"/>
          <p:nvPr/>
        </p:nvSpPr>
        <p:spPr>
          <a:xfrm>
            <a:off x="7993463" y="2410531"/>
            <a:ext cx="382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have A and H so tick the As and Hs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2C3053A-754D-4D77-9ABF-E371FA52880E}"/>
              </a:ext>
            </a:extLst>
          </p:cNvPr>
          <p:cNvSpPr txBox="1"/>
          <p:nvPr/>
        </p:nvSpPr>
        <p:spPr>
          <a:xfrm>
            <a:off x="7993463" y="2855250"/>
            <a:ext cx="340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want the one that has A and H</a:t>
            </a:r>
          </a:p>
          <a:p>
            <a:r>
              <a:rPr lang="en-GB" dirty="0"/>
              <a:t>So we are going to use </a:t>
            </a:r>
            <a:r>
              <a:rPr lang="en-GB" b="1" dirty="0"/>
              <a:t>Cosine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8CF6407-BFC3-4665-A126-2930052985AD}"/>
                  </a:ext>
                </a:extLst>
              </p:cNvPr>
              <p:cNvSpPr txBox="1"/>
              <p:nvPr/>
            </p:nvSpPr>
            <p:spPr>
              <a:xfrm>
                <a:off x="8657538" y="3647053"/>
                <a:ext cx="99065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8CF6407-BFC3-4665-A126-293005298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538" y="3647053"/>
                <a:ext cx="990656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681C998-B3E0-48B6-A95D-74EFAD16AB71}"/>
                  </a:ext>
                </a:extLst>
              </p:cNvPr>
              <p:cNvSpPr txBox="1"/>
              <p:nvPr/>
            </p:nvSpPr>
            <p:spPr>
              <a:xfrm>
                <a:off x="8657538" y="4371533"/>
                <a:ext cx="1136530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5.4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6.1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681C998-B3E0-48B6-A95D-74EFAD16A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538" y="4371533"/>
                <a:ext cx="1136530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1055817-245A-408D-A2DC-1D1CFA7DA37D}"/>
                  </a:ext>
                </a:extLst>
              </p:cNvPr>
              <p:cNvSpPr txBox="1"/>
              <p:nvPr/>
            </p:nvSpPr>
            <p:spPr>
              <a:xfrm>
                <a:off x="8655677" y="5185731"/>
                <a:ext cx="15212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=0.8852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1055817-245A-408D-A2DC-1D1CFA7DA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677" y="5185731"/>
                <a:ext cx="1521250" cy="276999"/>
              </a:xfrm>
              <a:prstGeom prst="rect">
                <a:avLst/>
              </a:prstGeom>
              <a:blipFill>
                <a:blip r:embed="rId7"/>
                <a:stretch>
                  <a:fillRect l="-3614" r="-4016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DDF807E0-FB76-46F7-9FE9-2E0A5B93668B}"/>
              </a:ext>
            </a:extLst>
          </p:cNvPr>
          <p:cNvSpPr txBox="1"/>
          <p:nvPr/>
        </p:nvSpPr>
        <p:spPr>
          <a:xfrm>
            <a:off x="10235748" y="5186507"/>
            <a:ext cx="1301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Now type  </a:t>
            </a:r>
            <a:r>
              <a:rPr lang="en-GB" sz="1400" b="1" dirty="0">
                <a:solidFill>
                  <a:srgbClr val="FF0000"/>
                </a:solidFill>
              </a:rPr>
              <a:t>shift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Cos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Ans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</a:t>
            </a:r>
            <a:r>
              <a:rPr lang="en-GB" b="1" dirty="0">
                <a:solidFill>
                  <a:srgbClr val="FF0000"/>
                </a:solidFill>
              </a:rPr>
              <a:t>=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CB3563-788C-4EB5-B3B5-0E2F4BB26D07}"/>
              </a:ext>
            </a:extLst>
          </p:cNvPr>
          <p:cNvCxnSpPr/>
          <p:nvPr/>
        </p:nvCxnSpPr>
        <p:spPr>
          <a:xfrm>
            <a:off x="9071187" y="6099049"/>
            <a:ext cx="9455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A7ACE06-238A-4474-AB12-EDF6549D3174}"/>
              </a:ext>
            </a:extLst>
          </p:cNvPr>
          <p:cNvGrpSpPr/>
          <p:nvPr/>
        </p:nvGrpSpPr>
        <p:grpSpPr>
          <a:xfrm>
            <a:off x="9930243" y="1465017"/>
            <a:ext cx="133734" cy="186733"/>
            <a:chOff x="6037514" y="5274365"/>
            <a:chExt cx="192220" cy="30480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60860F8-1390-4C5B-926A-94E0CABF7409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72367C9-8AD9-419F-A85A-986CF3E1241F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2DB1681-8DD0-4E07-BA29-56681BF574CA}"/>
              </a:ext>
            </a:extLst>
          </p:cNvPr>
          <p:cNvGrpSpPr/>
          <p:nvPr/>
        </p:nvGrpSpPr>
        <p:grpSpPr>
          <a:xfrm>
            <a:off x="9009277" y="1460853"/>
            <a:ext cx="133734" cy="186733"/>
            <a:chOff x="6037514" y="5274365"/>
            <a:chExt cx="192220" cy="30480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725C24F-0A41-436A-A921-75CA2C9B250A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6B306D0-0A32-403F-8EBE-7D899FA5D06E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FAE3385-4873-443E-81E3-294C020CA41C}"/>
              </a:ext>
            </a:extLst>
          </p:cNvPr>
          <p:cNvGrpSpPr/>
          <p:nvPr/>
        </p:nvGrpSpPr>
        <p:grpSpPr>
          <a:xfrm>
            <a:off x="10779620" y="1464615"/>
            <a:ext cx="133734" cy="186733"/>
            <a:chOff x="6037514" y="5274365"/>
            <a:chExt cx="192220" cy="3048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C8E7C30-9403-401E-A9C4-7E9BCC71A4D9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B677CC1-B020-40C9-A691-0A06CE475F85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DA52A60-C2BC-49A6-BC82-FC33ADE11747}"/>
              </a:ext>
            </a:extLst>
          </p:cNvPr>
          <p:cNvGrpSpPr/>
          <p:nvPr/>
        </p:nvGrpSpPr>
        <p:grpSpPr>
          <a:xfrm>
            <a:off x="9011419" y="5787611"/>
            <a:ext cx="1059636" cy="296296"/>
            <a:chOff x="5499403" y="3879568"/>
            <a:chExt cx="1059636" cy="296296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6D07B1F-C0AD-4E46-A438-278938314F20}"/>
                </a:ext>
              </a:extLst>
            </p:cNvPr>
            <p:cNvSpPr/>
            <p:nvPr/>
          </p:nvSpPr>
          <p:spPr>
            <a:xfrm>
              <a:off x="6492778" y="3879568"/>
              <a:ext cx="66261" cy="662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6E2807E-7025-44DC-8CA5-E153C39BCE08}"/>
                    </a:ext>
                  </a:extLst>
                </p:cNvPr>
                <p:cNvSpPr txBox="1"/>
                <p:nvPr/>
              </p:nvSpPr>
              <p:spPr>
                <a:xfrm>
                  <a:off x="5499403" y="3898865"/>
                  <a:ext cx="9986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𝟐𝟕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6E2807E-7025-44DC-8CA5-E153C39BCE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403" y="3898865"/>
                  <a:ext cx="99867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878" r="-5488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283E0C9-3F2F-416F-82E2-A33B4427ED62}"/>
              </a:ext>
            </a:extLst>
          </p:cNvPr>
          <p:cNvSpPr txBox="1"/>
          <p:nvPr/>
        </p:nvSpPr>
        <p:spPr>
          <a:xfrm>
            <a:off x="8041525" y="704107"/>
            <a:ext cx="3300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A2570B5-D9E7-4DA6-AADF-10171512FF3A}"/>
              </a:ext>
            </a:extLst>
          </p:cNvPr>
          <p:cNvGrpSpPr/>
          <p:nvPr/>
        </p:nvGrpSpPr>
        <p:grpSpPr>
          <a:xfrm>
            <a:off x="3159917" y="5777109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715756-05A8-4B7C-B32A-7898308ECD15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715756-05A8-4B7C-B32A-7898308EC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D873A46-9FEC-4B33-ABFA-5D18E7137CCA}"/>
                    </a:ext>
                  </a:extLst>
                </p:cNvPr>
                <p:cNvSpPr txBox="1"/>
                <p:nvPr/>
              </p:nvSpPr>
              <p:spPr>
                <a:xfrm>
                  <a:off x="2245472" y="4873985"/>
                  <a:ext cx="2260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D873A46-9FEC-4B33-ABFA-5D18E7137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2" y="4873985"/>
                  <a:ext cx="22602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9DF13B8-415E-4BCF-BFA7-E8048298799A}"/>
              </a:ext>
            </a:extLst>
          </p:cNvPr>
          <p:cNvGrpSpPr/>
          <p:nvPr/>
        </p:nvGrpSpPr>
        <p:grpSpPr>
          <a:xfrm>
            <a:off x="3606510" y="5753169"/>
            <a:ext cx="409652" cy="369332"/>
            <a:chOff x="2859431" y="5058848"/>
            <a:chExt cx="409652" cy="369332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1DB91B6-8687-4678-BCD7-9D63130F6506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70C3619-F826-4CA5-BE8A-2FC2277C2255}"/>
                </a:ext>
              </a:extLst>
            </p:cNvPr>
            <p:cNvSpPr txBox="1"/>
            <p:nvPr/>
          </p:nvSpPr>
          <p:spPr>
            <a:xfrm>
              <a:off x="2910426" y="50588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FBBB96A-36AA-46D0-94F7-21C5D953CC5F}"/>
              </a:ext>
            </a:extLst>
          </p:cNvPr>
          <p:cNvGrpSpPr/>
          <p:nvPr/>
        </p:nvGrpSpPr>
        <p:grpSpPr>
          <a:xfrm>
            <a:off x="1806529" y="5777013"/>
            <a:ext cx="409652" cy="369332"/>
            <a:chOff x="3946858" y="5733265"/>
            <a:chExt cx="409652" cy="369332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89B5302-5509-41B8-8219-75B3407850C5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2B963AA-DD34-4F77-8BB0-0ECAA3753E87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463DE11-078E-47B9-8551-1F945A92B12E}"/>
              </a:ext>
            </a:extLst>
          </p:cNvPr>
          <p:cNvGrpSpPr/>
          <p:nvPr/>
        </p:nvGrpSpPr>
        <p:grpSpPr>
          <a:xfrm>
            <a:off x="2705079" y="5777013"/>
            <a:ext cx="409652" cy="369332"/>
            <a:chOff x="4434586" y="5733265"/>
            <a:chExt cx="409652" cy="369332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AEF15B3-1C1C-4379-A038-574067DEDBDF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CE33020-B9E0-4279-9C0C-AA6C8EE665EE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6906902-1FAE-4A57-9E18-FD45EAC278FC}"/>
              </a:ext>
            </a:extLst>
          </p:cNvPr>
          <p:cNvGrpSpPr/>
          <p:nvPr/>
        </p:nvGrpSpPr>
        <p:grpSpPr>
          <a:xfrm>
            <a:off x="6273982" y="5782387"/>
            <a:ext cx="490840" cy="338554"/>
            <a:chOff x="5916169" y="5888403"/>
            <a:chExt cx="490840" cy="338554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A01EB01-EAA4-4C9A-95AE-9099D8687D9B}"/>
                </a:ext>
              </a:extLst>
            </p:cNvPr>
            <p:cNvSpPr/>
            <p:nvPr/>
          </p:nvSpPr>
          <p:spPr>
            <a:xfrm>
              <a:off x="5950151" y="58885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749F71C-FF82-41CF-9B04-8851F62C8384}"/>
                </a:ext>
              </a:extLst>
            </p:cNvPr>
            <p:cNvSpPr txBox="1"/>
            <p:nvPr/>
          </p:nvSpPr>
          <p:spPr>
            <a:xfrm>
              <a:off x="5916169" y="5888403"/>
              <a:ext cx="4908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Ans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3A61F0-DF2F-4771-A503-FBF5D758E977}"/>
              </a:ext>
            </a:extLst>
          </p:cNvPr>
          <p:cNvGrpSpPr/>
          <p:nvPr/>
        </p:nvGrpSpPr>
        <p:grpSpPr>
          <a:xfrm>
            <a:off x="4506708" y="5753169"/>
            <a:ext cx="409652" cy="369332"/>
            <a:chOff x="4148895" y="5753169"/>
            <a:chExt cx="409652" cy="36933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5DC5363-C495-4E41-80A0-9188B0D1A459}"/>
                </a:ext>
              </a:extLst>
            </p:cNvPr>
            <p:cNvSpPr/>
            <p:nvPr/>
          </p:nvSpPr>
          <p:spPr>
            <a:xfrm>
              <a:off x="4148895" y="5773348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64EB27D-7000-4E6B-A002-1620A484B07A}"/>
                </a:ext>
              </a:extLst>
            </p:cNvPr>
            <p:cNvSpPr txBox="1"/>
            <p:nvPr/>
          </p:nvSpPr>
          <p:spPr>
            <a:xfrm>
              <a:off x="4215406" y="57531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5ADDA5-1825-44FB-8CC5-475BD479EE7E}"/>
              </a:ext>
            </a:extLst>
          </p:cNvPr>
          <p:cNvGrpSpPr/>
          <p:nvPr/>
        </p:nvGrpSpPr>
        <p:grpSpPr>
          <a:xfrm>
            <a:off x="4960278" y="5766280"/>
            <a:ext cx="425438" cy="369332"/>
            <a:chOff x="4602465" y="5766280"/>
            <a:chExt cx="425438" cy="369332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7D962F6-FC2E-45C9-85E7-A51074E18B64}"/>
                </a:ext>
              </a:extLst>
            </p:cNvPr>
            <p:cNvSpPr/>
            <p:nvPr/>
          </p:nvSpPr>
          <p:spPr>
            <a:xfrm>
              <a:off x="4602465" y="5778419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22903E4-9E4E-4892-BA50-1789443B146B}"/>
                    </a:ext>
                  </a:extLst>
                </p:cNvPr>
                <p:cNvSpPr txBox="1"/>
                <p:nvPr/>
              </p:nvSpPr>
              <p:spPr>
                <a:xfrm>
                  <a:off x="4617213" y="5766280"/>
                  <a:ext cx="4106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22903E4-9E4E-4892-BA50-1789443B14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7213" y="5766280"/>
                  <a:ext cx="41069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4B2B5B4-C197-4E00-9A6F-B567E719BD20}"/>
              </a:ext>
            </a:extLst>
          </p:cNvPr>
          <p:cNvGrpSpPr/>
          <p:nvPr/>
        </p:nvGrpSpPr>
        <p:grpSpPr>
          <a:xfrm>
            <a:off x="5364843" y="5779387"/>
            <a:ext cx="506870" cy="329862"/>
            <a:chOff x="5007030" y="5885403"/>
            <a:chExt cx="506870" cy="32986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FAA6B76-7E07-4838-9BE5-2D8A14D83A99}"/>
                </a:ext>
              </a:extLst>
            </p:cNvPr>
            <p:cNvSpPr txBox="1"/>
            <p:nvPr/>
          </p:nvSpPr>
          <p:spPr>
            <a:xfrm>
              <a:off x="5007030" y="5898584"/>
              <a:ext cx="506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shift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62251D8-B139-4851-AA2C-4C6F759F70B9}"/>
                </a:ext>
              </a:extLst>
            </p:cNvPr>
            <p:cNvSpPr/>
            <p:nvPr/>
          </p:nvSpPr>
          <p:spPr>
            <a:xfrm>
              <a:off x="5051559" y="588540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A312969-B3A9-4393-AB35-AE53B16EB83B}"/>
              </a:ext>
            </a:extLst>
          </p:cNvPr>
          <p:cNvGrpSpPr/>
          <p:nvPr/>
        </p:nvGrpSpPr>
        <p:grpSpPr>
          <a:xfrm>
            <a:off x="5823409" y="5772904"/>
            <a:ext cx="482824" cy="347319"/>
            <a:chOff x="5465596" y="5878920"/>
            <a:chExt cx="482824" cy="347319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BC37022-8239-44D1-80E4-702901AC1C53}"/>
                </a:ext>
              </a:extLst>
            </p:cNvPr>
            <p:cNvSpPr/>
            <p:nvPr/>
          </p:nvSpPr>
          <p:spPr>
            <a:xfrm>
              <a:off x="5495561" y="5878920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11F8CDD-D6D4-4650-BA78-2AF0FB594D4C}"/>
                </a:ext>
              </a:extLst>
            </p:cNvPr>
            <p:cNvSpPr txBox="1"/>
            <p:nvPr/>
          </p:nvSpPr>
          <p:spPr>
            <a:xfrm>
              <a:off x="5465596" y="5887685"/>
              <a:ext cx="482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Cos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CBCD1C9-8015-4937-982E-9B0CF7E17EEC}"/>
              </a:ext>
            </a:extLst>
          </p:cNvPr>
          <p:cNvGrpSpPr/>
          <p:nvPr/>
        </p:nvGrpSpPr>
        <p:grpSpPr>
          <a:xfrm>
            <a:off x="6760833" y="5780126"/>
            <a:ext cx="628417" cy="468305"/>
            <a:chOff x="6734810" y="5221654"/>
            <a:chExt cx="628417" cy="46830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4055AE6-7709-4D10-BD52-F5694DAFD4EC}"/>
                </a:ext>
              </a:extLst>
            </p:cNvPr>
            <p:cNvSpPr txBox="1"/>
            <p:nvPr/>
          </p:nvSpPr>
          <p:spPr>
            <a:xfrm>
              <a:off x="7317508" y="5320627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>
                <a:solidFill>
                  <a:srgbClr val="FF0000"/>
                </a:solidFill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8EE0481-FA05-4380-801C-ED48895D4C1B}"/>
                </a:ext>
              </a:extLst>
            </p:cNvPr>
            <p:cNvGrpSpPr/>
            <p:nvPr/>
          </p:nvGrpSpPr>
          <p:grpSpPr>
            <a:xfrm>
              <a:off x="6734810" y="5221654"/>
              <a:ext cx="409652" cy="338554"/>
              <a:chOff x="3817911" y="6021261"/>
              <a:chExt cx="409652" cy="338554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70924C2-D9E5-411C-9052-1AAFB94567E3}"/>
                  </a:ext>
                </a:extLst>
              </p:cNvPr>
              <p:cNvSpPr/>
              <p:nvPr/>
            </p:nvSpPr>
            <p:spPr>
              <a:xfrm>
                <a:off x="3817911" y="6021421"/>
                <a:ext cx="409652" cy="32986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9CD43514-E287-4FAA-98DF-AC2A50E78C91}"/>
                      </a:ext>
                    </a:extLst>
                  </p:cNvPr>
                  <p:cNvSpPr txBox="1"/>
                  <p:nvPr/>
                </p:nvSpPr>
                <p:spPr>
                  <a:xfrm>
                    <a:off x="3836937" y="6021261"/>
                    <a:ext cx="38504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GB" sz="1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9CD43514-E287-4FAA-98DF-AC2A50E78C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6937" y="6021261"/>
                    <a:ext cx="385041" cy="33855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EC664D-A5D5-4D14-9469-D1FC4ADBE0CC}"/>
              </a:ext>
            </a:extLst>
          </p:cNvPr>
          <p:cNvGrpSpPr/>
          <p:nvPr/>
        </p:nvGrpSpPr>
        <p:grpSpPr>
          <a:xfrm>
            <a:off x="2252052" y="5719002"/>
            <a:ext cx="409652" cy="387318"/>
            <a:chOff x="2398106" y="4344600"/>
            <a:chExt cx="409652" cy="387318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1844E8A-4514-469D-A30D-0B870DFBFB5A}"/>
                </a:ext>
              </a:extLst>
            </p:cNvPr>
            <p:cNvSpPr txBox="1"/>
            <p:nvPr/>
          </p:nvSpPr>
          <p:spPr>
            <a:xfrm>
              <a:off x="2559967" y="4344600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.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7DC7E36-7B94-44F3-9300-5094042B2C3C}"/>
                </a:ext>
              </a:extLst>
            </p:cNvPr>
            <p:cNvSpPr/>
            <p:nvPr/>
          </p:nvSpPr>
          <p:spPr>
            <a:xfrm>
              <a:off x="2398106" y="440205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935249-50A2-462A-B106-E97DBEBA6CCE}"/>
              </a:ext>
            </a:extLst>
          </p:cNvPr>
          <p:cNvGrpSpPr/>
          <p:nvPr/>
        </p:nvGrpSpPr>
        <p:grpSpPr>
          <a:xfrm>
            <a:off x="4054466" y="5704277"/>
            <a:ext cx="409652" cy="400570"/>
            <a:chOff x="4425875" y="3569070"/>
            <a:chExt cx="409652" cy="400570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B520788-C211-460F-B74A-BA3692D1A87E}"/>
                </a:ext>
              </a:extLst>
            </p:cNvPr>
            <p:cNvSpPr txBox="1"/>
            <p:nvPr/>
          </p:nvSpPr>
          <p:spPr>
            <a:xfrm>
              <a:off x="4587736" y="3569070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.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FAB9A84-5A52-4851-B367-C490C4E364A3}"/>
                </a:ext>
              </a:extLst>
            </p:cNvPr>
            <p:cNvSpPr/>
            <p:nvPr/>
          </p:nvSpPr>
          <p:spPr>
            <a:xfrm>
              <a:off x="4425875" y="3639778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572A478-33D9-422D-81FE-1DDAD6A878E4}"/>
              </a:ext>
            </a:extLst>
          </p:cNvPr>
          <p:cNvCxnSpPr>
            <a:cxnSpLocks/>
          </p:cNvCxnSpPr>
          <p:nvPr/>
        </p:nvCxnSpPr>
        <p:spPr>
          <a:xfrm flipH="1">
            <a:off x="4704522" y="4704522"/>
            <a:ext cx="3739287" cy="842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5AF79002-9114-4945-8F29-32F395409946}"/>
              </a:ext>
            </a:extLst>
          </p:cNvPr>
          <p:cNvSpPr txBox="1"/>
          <p:nvPr/>
        </p:nvSpPr>
        <p:spPr>
          <a:xfrm rot="20843449">
            <a:off x="6184987" y="4682247"/>
            <a:ext cx="138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type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6EFD7C4-61DF-4F32-9423-D20B72C242F9}"/>
              </a:ext>
            </a:extLst>
          </p:cNvPr>
          <p:cNvCxnSpPr>
            <a:cxnSpLocks/>
          </p:cNvCxnSpPr>
          <p:nvPr/>
        </p:nvCxnSpPr>
        <p:spPr>
          <a:xfrm>
            <a:off x="7354958" y="5967593"/>
            <a:ext cx="1168199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E1415D-51C2-4A26-A908-D6D2133D8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79068" y="3961586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19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2440645" y="458231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9962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640</Words>
  <Application>Microsoft Office PowerPoint</Application>
  <PresentationFormat>Widescreen</PresentationFormat>
  <Paragraphs>221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 Theme</vt:lpstr>
      <vt:lpstr>Trigonometry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Trigonometry</dc:title>
  <dc:creator>P Cantrell - Maths Teacher</dc:creator>
  <cp:lastModifiedBy>P Cantrell - Maths Teacher</cp:lastModifiedBy>
  <cp:revision>81</cp:revision>
  <dcterms:created xsi:type="dcterms:W3CDTF">2020-05-23T14:35:07Z</dcterms:created>
  <dcterms:modified xsi:type="dcterms:W3CDTF">2020-06-02T15:33:58Z</dcterms:modified>
</cp:coreProperties>
</file>