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72" r:id="rId8"/>
    <p:sldId id="262" r:id="rId9"/>
    <p:sldId id="264" r:id="rId10"/>
    <p:sldId id="269" r:id="rId11"/>
    <p:sldId id="265" r:id="rId12"/>
    <p:sldId id="270" r:id="rId13"/>
    <p:sldId id="271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E09E-5A62-4A8E-98B7-D0673DC7D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7A8BFA-4DF2-45F3-BB7C-6140748D7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2B480-450B-4AA7-81C8-581FF9A2C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EEC76-AF88-45F6-8232-D48AD88C8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06E19-7565-4ADF-982C-AC015B3B4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97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9D1E-3C32-4CF3-9A6E-62DB9215B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10D75-AC94-42E6-9BAD-254DAAD47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05E6B-1209-4552-9BEC-B28A01943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C60B5-5E97-43E2-A249-378E63A2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76958-0B42-4FB5-BE2C-9F6DF72EA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634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B8F5F7-4497-4276-8CA6-317855C1B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63708F-0BF3-4DD2-A04F-3EEFDDB94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B299B-7E71-4952-A531-1472B023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18AD6-636E-488E-9A89-B4D0B796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D6AB-BB30-4AFF-9E22-E2D7B9B1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892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AFFAD-4610-479F-87DF-719BAF378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CACD5-B347-4B52-A5D1-9B858BF43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82FC-75C8-4D95-88A0-F49BC519E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C1AC0-856C-47ED-9FE2-EF96D00D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6AD59-2AE9-4408-8996-AF137AD4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17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A3DA-34FD-4C96-93B0-F2DA63FC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90ECF-28E2-418E-B3D1-ABB200984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517D9-A82E-495D-8151-BA5CA2E58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99A35-127A-40AC-BDE0-CDD56286F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58482-CE53-40A1-9BFB-97CF77D74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402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11C0-E9C3-47E7-A5F0-64C1107B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0A849-F6BD-4902-9926-1D1E03046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4E78C-CFE0-4BDC-980A-A60426A4F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2AFAE-9FDC-4EF7-8022-F76FA5B2D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09CE2-CBA8-4666-BC26-D16D29BDA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454B1-5F2A-4D9D-BAF7-6B52A372E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8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9561B-BDFB-4E8B-8742-2DB4FE75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4B310-769D-431D-BC92-0CF2D26C6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D8273-9D80-4300-9A33-EBC1C006B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DF3DC-7A5F-45D9-84ED-7B9905956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3CA045-A4B0-482E-A3E5-2495A499EA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67198C-08ED-4091-BFBD-C9C68E86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A34B27-73EA-4580-85A5-38ECF518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7BBA7-F1BE-433B-9A97-BBB881A8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997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99C2-C494-4E37-83D8-1D3ADD01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5B0286-8D3B-4372-A65D-1875D90D2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8DA4F-062B-4532-990E-8F1725CF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4341B-095D-4F90-9CF6-37822413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734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B0217-9F1A-48D0-8C8C-F555B2943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10F88-9EC2-4A2C-9409-05BE4EA2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C7BDA-34B6-44B6-92BC-22DB8D583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55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29C2-97BC-4AC5-A151-97AAE8980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1B217-F829-4036-86E4-DD35A78BC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F2FDF-2634-4B9F-AEF6-A3B00F667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1BF5E-7B12-412F-9D1A-241174A70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9DCF7-22C3-4DD7-AF77-007566CB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CF60B-7CE8-4BD6-B234-23A39A813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362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A9B67-DFC1-4A78-B2C5-B78AB39E2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E450EA-1F4F-40AD-9028-8264BE67F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7A334-3167-4715-A0B9-F05F10B5C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CA932-022E-4263-972A-D734B405B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F9F9C-115A-4125-93FC-C7AC0029F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E856F-AB35-45A9-8076-C36C31E7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12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4D420-D4F1-4E5B-A109-6226FA83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EFD89-677D-4185-BF69-E2BFB3E28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6C3C8-F113-49F3-96AA-893BAD689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8331F-BC0C-44B6-AF40-12E7A5AE3C7C}" type="datetimeFigureOut">
              <a:rPr lang="en-GB" smtClean="0"/>
              <a:t>30/06/2020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637C1-FB7F-45BA-A3D7-D78753AF0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999ED-F16E-4C99-8E67-B0066D9C5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695F9-07D7-4E7F-B0DA-DCC3EC9539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8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11" Type="http://schemas.openxmlformats.org/officeDocument/2006/relationships/image" Target="../media/image1.png"/><Relationship Id="rId5" Type="http://schemas.openxmlformats.org/officeDocument/2006/relationships/image" Target="../media/image180.png"/><Relationship Id="rId10" Type="http://schemas.openxmlformats.org/officeDocument/2006/relationships/image" Target="../media/image11.png"/><Relationship Id="rId4" Type="http://schemas.openxmlformats.org/officeDocument/2006/relationships/image" Target="../media/image170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11" Type="http://schemas.openxmlformats.org/officeDocument/2006/relationships/image" Target="../media/image1.png"/><Relationship Id="rId5" Type="http://schemas.openxmlformats.org/officeDocument/2006/relationships/image" Target="../media/image24.png"/><Relationship Id="rId10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0.png"/><Relationship Id="rId11" Type="http://schemas.openxmlformats.org/officeDocument/2006/relationships/image" Target="../media/image1.png"/><Relationship Id="rId5" Type="http://schemas.openxmlformats.org/officeDocument/2006/relationships/image" Target="../media/image50.png"/><Relationship Id="rId10" Type="http://schemas.openxmlformats.org/officeDocument/2006/relationships/image" Target="../media/image51.png"/><Relationship Id="rId4" Type="http://schemas.openxmlformats.org/officeDocument/2006/relationships/image" Target="../media/image40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4C07523-6A56-43D3-829C-471E8693CBA4}"/>
              </a:ext>
            </a:extLst>
          </p:cNvPr>
          <p:cNvGrpSpPr/>
          <p:nvPr/>
        </p:nvGrpSpPr>
        <p:grpSpPr>
          <a:xfrm>
            <a:off x="1752141" y="2173357"/>
            <a:ext cx="8742356" cy="1537252"/>
            <a:chOff x="2240498" y="2173357"/>
            <a:chExt cx="8326659" cy="15372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3E004B4-B74A-4DD8-BDA8-DF79551AAD39}"/>
                </a:ext>
              </a:extLst>
            </p:cNvPr>
            <p:cNvSpPr/>
            <p:nvPr/>
          </p:nvSpPr>
          <p:spPr>
            <a:xfrm>
              <a:off x="2240498" y="2173357"/>
              <a:ext cx="8295861" cy="15372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33A84D-D9DC-4918-BF07-8BCA2A836558}"/>
                </a:ext>
              </a:extLst>
            </p:cNvPr>
            <p:cNvSpPr txBox="1"/>
            <p:nvPr/>
          </p:nvSpPr>
          <p:spPr>
            <a:xfrm>
              <a:off x="2619212" y="2544417"/>
              <a:ext cx="794794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Trigonometry in three dimensions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98380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C948CF2-57C5-4971-A4C0-7E51C0157F5D}"/>
              </a:ext>
            </a:extLst>
          </p:cNvPr>
          <p:cNvSpPr/>
          <p:nvPr/>
        </p:nvSpPr>
        <p:spPr>
          <a:xfrm>
            <a:off x="7582486" y="960170"/>
            <a:ext cx="4149969" cy="8545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0FAEF-6C87-419A-85A0-82E949A44BFE}"/>
              </a:ext>
            </a:extLst>
          </p:cNvPr>
          <p:cNvSpPr txBox="1"/>
          <p:nvPr/>
        </p:nvSpPr>
        <p:spPr>
          <a:xfrm>
            <a:off x="7746096" y="1048540"/>
            <a:ext cx="38367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Triangles ABC and AOE are right angled</a:t>
            </a:r>
          </a:p>
          <a:p>
            <a:r>
              <a:rPr lang="en-GB" dirty="0"/>
              <a:t>Triangles.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936967-E9EE-4D5D-9B63-3ABF0F4220E0}"/>
              </a:ext>
            </a:extLst>
          </p:cNvPr>
          <p:cNvSpPr txBox="1"/>
          <p:nvPr/>
        </p:nvSpPr>
        <p:spPr>
          <a:xfrm>
            <a:off x="9387777" y="5044521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4B8AF7-3501-4658-AA9D-E7714515D612}"/>
              </a:ext>
            </a:extLst>
          </p:cNvPr>
          <p:cNvGrpSpPr/>
          <p:nvPr/>
        </p:nvGrpSpPr>
        <p:grpSpPr>
          <a:xfrm>
            <a:off x="1083213" y="1002374"/>
            <a:ext cx="6972915" cy="5440629"/>
            <a:chOff x="1083213" y="1002374"/>
            <a:chExt cx="6972915" cy="544062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3727E65-2221-4F30-8BD4-6518B7046918}"/>
                </a:ext>
              </a:extLst>
            </p:cNvPr>
            <p:cNvCxnSpPr/>
            <p:nvPr/>
          </p:nvCxnSpPr>
          <p:spPr>
            <a:xfrm flipH="1">
              <a:off x="2608282" y="3584820"/>
              <a:ext cx="1888435" cy="1557131"/>
            </a:xfrm>
            <a:prstGeom prst="lin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5A09BEE-E3B4-4980-870F-330EFC396E7E}"/>
                </a:ext>
              </a:extLst>
            </p:cNvPr>
            <p:cNvSpPr/>
            <p:nvPr/>
          </p:nvSpPr>
          <p:spPr>
            <a:xfrm>
              <a:off x="1476755" y="4020819"/>
              <a:ext cx="2114960" cy="211496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3A0A65C-F1B3-45FD-A8B9-213488362ED7}"/>
                </a:ext>
              </a:extLst>
            </p:cNvPr>
            <p:cNvSpPr/>
            <p:nvPr/>
          </p:nvSpPr>
          <p:spPr>
            <a:xfrm>
              <a:off x="2591716" y="1351823"/>
              <a:ext cx="2597427" cy="3790121"/>
            </a:xfrm>
            <a:custGeom>
              <a:avLst/>
              <a:gdLst>
                <a:gd name="connsiteX0" fmla="*/ 2570922 w 2597427"/>
                <a:gd name="connsiteY0" fmla="*/ 0 h 3790121"/>
                <a:gd name="connsiteX1" fmla="*/ 2597427 w 2597427"/>
                <a:gd name="connsiteY1" fmla="*/ 3008243 h 3790121"/>
                <a:gd name="connsiteX2" fmla="*/ 0 w 2597427"/>
                <a:gd name="connsiteY2" fmla="*/ 3790121 h 3790121"/>
                <a:gd name="connsiteX3" fmla="*/ 2570922 w 2597427"/>
                <a:gd name="connsiteY3" fmla="*/ 0 h 3790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7427" h="3790121">
                  <a:moveTo>
                    <a:pt x="2570922" y="0"/>
                  </a:moveTo>
                  <a:lnTo>
                    <a:pt x="2597427" y="3008243"/>
                  </a:lnTo>
                  <a:lnTo>
                    <a:pt x="0" y="3790121"/>
                  </a:lnTo>
                  <a:lnTo>
                    <a:pt x="2570922" y="0"/>
                  </a:ln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E00C95-CEE8-40E0-AC06-37004D6435CB}"/>
                </a:ext>
              </a:extLst>
            </p:cNvPr>
            <p:cNvSpPr txBox="1"/>
            <p:nvPr/>
          </p:nvSpPr>
          <p:spPr>
            <a:xfrm>
              <a:off x="5180998" y="3992420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</a:t>
              </a:r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E33DCFD-4069-4091-BA82-D3C12C4B680A}"/>
                </a:ext>
              </a:extLst>
            </p:cNvPr>
            <p:cNvCxnSpPr/>
            <p:nvPr/>
          </p:nvCxnSpPr>
          <p:spPr>
            <a:xfrm flipH="1">
              <a:off x="4483465" y="3584820"/>
              <a:ext cx="327328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C754B38-447E-4829-B544-6511B1B96D41}"/>
                </a:ext>
              </a:extLst>
            </p:cNvPr>
            <p:cNvCxnSpPr/>
            <p:nvPr/>
          </p:nvCxnSpPr>
          <p:spPr>
            <a:xfrm flipH="1">
              <a:off x="5868317" y="3584819"/>
              <a:ext cx="1888435" cy="15571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288E466-DD98-4948-A1A6-B1596F616B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6717" y="1318698"/>
              <a:ext cx="675862" cy="227937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FC991F-E8ED-4A54-8B44-753E96B0934B}"/>
                </a:ext>
              </a:extLst>
            </p:cNvPr>
            <p:cNvCxnSpPr>
              <a:cxnSpLocks/>
            </p:cNvCxnSpPr>
            <p:nvPr/>
          </p:nvCxnSpPr>
          <p:spPr>
            <a:xfrm>
              <a:off x="5172578" y="1331950"/>
              <a:ext cx="2584174" cy="22528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A65C5B-2596-4FAE-B66A-9D1C5B994273}"/>
                </a:ext>
              </a:extLst>
            </p:cNvPr>
            <p:cNvSpPr txBox="1"/>
            <p:nvPr/>
          </p:nvSpPr>
          <p:spPr>
            <a:xfrm>
              <a:off x="4147838" y="517680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45cm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C4E7F0-E6B4-4984-9682-D99B7E5C10F8}"/>
                </a:ext>
              </a:extLst>
            </p:cNvPr>
            <p:cNvSpPr txBox="1"/>
            <p:nvPr/>
          </p:nvSpPr>
          <p:spPr>
            <a:xfrm>
              <a:off x="6762840" y="434768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38cm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C24C70-DA7B-46A7-879B-4AA89E196992}"/>
                </a:ext>
              </a:extLst>
            </p:cNvPr>
            <p:cNvSpPr txBox="1"/>
            <p:nvPr/>
          </p:nvSpPr>
          <p:spPr>
            <a:xfrm>
              <a:off x="6488627" y="222488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40cm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1F7FC13-B94F-4550-88F2-FE51900C2498}"/>
                </a:ext>
              </a:extLst>
            </p:cNvPr>
            <p:cNvSpPr txBox="1"/>
            <p:nvPr/>
          </p:nvSpPr>
          <p:spPr>
            <a:xfrm>
              <a:off x="2310449" y="507410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BD46C3-812A-4637-9853-F89C8A35E3E5}"/>
                </a:ext>
              </a:extLst>
            </p:cNvPr>
            <p:cNvSpPr txBox="1"/>
            <p:nvPr/>
          </p:nvSpPr>
          <p:spPr>
            <a:xfrm>
              <a:off x="5882026" y="5112994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D66D6C6-C502-4F84-8E33-480157783851}"/>
                </a:ext>
              </a:extLst>
            </p:cNvPr>
            <p:cNvSpPr txBox="1"/>
            <p:nvPr/>
          </p:nvSpPr>
          <p:spPr>
            <a:xfrm>
              <a:off x="7748030" y="3424204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EBA753-D09C-4E20-8474-6EDF06498B65}"/>
                </a:ext>
              </a:extLst>
            </p:cNvPr>
            <p:cNvSpPr txBox="1"/>
            <p:nvPr/>
          </p:nvSpPr>
          <p:spPr>
            <a:xfrm>
              <a:off x="4195891" y="3356357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D78895C-2D36-4B51-BDB2-0E6A9DF2D4F4}"/>
                </a:ext>
              </a:extLst>
            </p:cNvPr>
            <p:cNvSpPr txBox="1"/>
            <p:nvPr/>
          </p:nvSpPr>
          <p:spPr>
            <a:xfrm>
              <a:off x="5022125" y="1002374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F205F80-24EA-4063-BCDF-3025DC199CFB}"/>
                </a:ext>
              </a:extLst>
            </p:cNvPr>
            <p:cNvSpPr txBox="1"/>
            <p:nvPr/>
          </p:nvSpPr>
          <p:spPr>
            <a:xfrm>
              <a:off x="3259170" y="284190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40cm</a:t>
              </a: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0E5A081-C304-45F2-849F-6C45193324B9}"/>
                </a:ext>
              </a:extLst>
            </p:cNvPr>
            <p:cNvSpPr/>
            <p:nvPr/>
          </p:nvSpPr>
          <p:spPr>
            <a:xfrm>
              <a:off x="4807064" y="3944917"/>
              <a:ext cx="376716" cy="527402"/>
            </a:xfrm>
            <a:custGeom>
              <a:avLst/>
              <a:gdLst>
                <a:gd name="connsiteX0" fmla="*/ 562708 w 562708"/>
                <a:gd name="connsiteY0" fmla="*/ 0 h 787791"/>
                <a:gd name="connsiteX1" fmla="*/ 14068 w 562708"/>
                <a:gd name="connsiteY1" fmla="*/ 168812 h 787791"/>
                <a:gd name="connsiteX2" fmla="*/ 0 w 562708"/>
                <a:gd name="connsiteY2" fmla="*/ 787791 h 787791"/>
                <a:gd name="connsiteX3" fmla="*/ 562708 w 562708"/>
                <a:gd name="connsiteY3" fmla="*/ 618978 h 787791"/>
                <a:gd name="connsiteX4" fmla="*/ 562708 w 562708"/>
                <a:gd name="connsiteY4" fmla="*/ 0 h 787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708" h="787791">
                  <a:moveTo>
                    <a:pt x="562708" y="0"/>
                  </a:moveTo>
                  <a:lnTo>
                    <a:pt x="14068" y="168812"/>
                  </a:lnTo>
                  <a:lnTo>
                    <a:pt x="0" y="787791"/>
                  </a:lnTo>
                  <a:lnTo>
                    <a:pt x="562708" y="618978"/>
                  </a:lnTo>
                  <a:lnTo>
                    <a:pt x="56270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26D4D906-F5D3-4158-BE03-1756FC2D2063}"/>
                </a:ext>
              </a:extLst>
            </p:cNvPr>
            <p:cNvSpPr/>
            <p:nvPr/>
          </p:nvSpPr>
          <p:spPr>
            <a:xfrm>
              <a:off x="5410194" y="4894210"/>
              <a:ext cx="751858" cy="254388"/>
            </a:xfrm>
            <a:custGeom>
              <a:avLst/>
              <a:gdLst>
                <a:gd name="connsiteX0" fmla="*/ 1871003 w 1871003"/>
                <a:gd name="connsiteY0" fmla="*/ 0 h 633046"/>
                <a:gd name="connsiteX1" fmla="*/ 745587 w 1871003"/>
                <a:gd name="connsiteY1" fmla="*/ 0 h 633046"/>
                <a:gd name="connsiteX2" fmla="*/ 0 w 1871003"/>
                <a:gd name="connsiteY2" fmla="*/ 633046 h 633046"/>
                <a:gd name="connsiteX3" fmla="*/ 1125415 w 1871003"/>
                <a:gd name="connsiteY3" fmla="*/ 633046 h 633046"/>
                <a:gd name="connsiteX4" fmla="*/ 1871003 w 1871003"/>
                <a:gd name="connsiteY4" fmla="*/ 0 h 63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1003" h="633046">
                  <a:moveTo>
                    <a:pt x="1871003" y="0"/>
                  </a:moveTo>
                  <a:lnTo>
                    <a:pt x="745587" y="0"/>
                  </a:lnTo>
                  <a:lnTo>
                    <a:pt x="0" y="633046"/>
                  </a:lnTo>
                  <a:lnTo>
                    <a:pt x="1125415" y="633046"/>
                  </a:lnTo>
                  <a:lnTo>
                    <a:pt x="1871003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F83035C3-CFF6-4D12-B5F3-81F995B66580}"/>
                </a:ext>
              </a:extLst>
            </p:cNvPr>
            <p:cNvCxnSpPr>
              <a:cxnSpLocks/>
              <a:endCxn id="78" idx="3"/>
            </p:cNvCxnSpPr>
            <p:nvPr/>
          </p:nvCxnSpPr>
          <p:spPr>
            <a:xfrm>
              <a:off x="4509157" y="3583227"/>
              <a:ext cx="1353282" cy="1565371"/>
            </a:xfrm>
            <a:prstGeom prst="line">
              <a:avLst/>
            </a:prstGeom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B95F40E-0B2F-47A4-BF3A-3EB601E0343C}"/>
                </a:ext>
              </a:extLst>
            </p:cNvPr>
            <p:cNvCxnSpPr>
              <a:stCxn id="41" idx="2"/>
              <a:endCxn id="78" idx="3"/>
            </p:cNvCxnSpPr>
            <p:nvPr/>
          </p:nvCxnSpPr>
          <p:spPr>
            <a:xfrm>
              <a:off x="5170563" y="1371706"/>
              <a:ext cx="691876" cy="37768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D710DC5-A226-4492-AB10-2AD406CDCB94}"/>
                </a:ext>
              </a:extLst>
            </p:cNvPr>
            <p:cNvCxnSpPr/>
            <p:nvPr/>
          </p:nvCxnSpPr>
          <p:spPr>
            <a:xfrm flipV="1">
              <a:off x="5171762" y="1331950"/>
              <a:ext cx="0" cy="304468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ADD85B8-2191-4455-B10B-D46B79F104B8}"/>
                </a:ext>
              </a:extLst>
            </p:cNvPr>
            <p:cNvSpPr/>
            <p:nvPr/>
          </p:nvSpPr>
          <p:spPr>
            <a:xfrm>
              <a:off x="1083213" y="3699803"/>
              <a:ext cx="2686929" cy="2743200"/>
            </a:xfrm>
            <a:custGeom>
              <a:avLst/>
              <a:gdLst>
                <a:gd name="connsiteX0" fmla="*/ 1519310 w 2686929"/>
                <a:gd name="connsiteY0" fmla="*/ 1463040 h 2743200"/>
                <a:gd name="connsiteX1" fmla="*/ 2166424 w 2686929"/>
                <a:gd name="connsiteY1" fmla="*/ 506437 h 2743200"/>
                <a:gd name="connsiteX2" fmla="*/ 773723 w 2686929"/>
                <a:gd name="connsiteY2" fmla="*/ 0 h 2743200"/>
                <a:gd name="connsiteX3" fmla="*/ 0 w 2686929"/>
                <a:gd name="connsiteY3" fmla="*/ 1237957 h 2743200"/>
                <a:gd name="connsiteX4" fmla="*/ 253218 w 2686929"/>
                <a:gd name="connsiteY4" fmla="*/ 2166425 h 2743200"/>
                <a:gd name="connsiteX5" fmla="*/ 801858 w 2686929"/>
                <a:gd name="connsiteY5" fmla="*/ 2644727 h 2743200"/>
                <a:gd name="connsiteX6" fmla="*/ 1969477 w 2686929"/>
                <a:gd name="connsiteY6" fmla="*/ 2743200 h 2743200"/>
                <a:gd name="connsiteX7" fmla="*/ 2686929 w 2686929"/>
                <a:gd name="connsiteY7" fmla="*/ 1969477 h 2743200"/>
                <a:gd name="connsiteX8" fmla="*/ 2560320 w 2686929"/>
                <a:gd name="connsiteY8" fmla="*/ 1153551 h 2743200"/>
                <a:gd name="connsiteX9" fmla="*/ 1519310 w 2686929"/>
                <a:gd name="connsiteY9" fmla="*/ 1463040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86929" h="2743200">
                  <a:moveTo>
                    <a:pt x="1519310" y="1463040"/>
                  </a:moveTo>
                  <a:lnTo>
                    <a:pt x="2166424" y="506437"/>
                  </a:lnTo>
                  <a:lnTo>
                    <a:pt x="773723" y="0"/>
                  </a:lnTo>
                  <a:lnTo>
                    <a:pt x="0" y="1237957"/>
                  </a:lnTo>
                  <a:lnTo>
                    <a:pt x="253218" y="2166425"/>
                  </a:lnTo>
                  <a:lnTo>
                    <a:pt x="801858" y="2644727"/>
                  </a:lnTo>
                  <a:lnTo>
                    <a:pt x="1969477" y="2743200"/>
                  </a:lnTo>
                  <a:lnTo>
                    <a:pt x="2686929" y="1969477"/>
                  </a:lnTo>
                  <a:lnTo>
                    <a:pt x="2560320" y="1153551"/>
                  </a:lnTo>
                  <a:lnTo>
                    <a:pt x="1519310" y="14630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170A00-8127-456B-9894-0A5CB5002FCA}"/>
                </a:ext>
              </a:extLst>
            </p:cNvPr>
            <p:cNvCxnSpPr/>
            <p:nvPr/>
          </p:nvCxnSpPr>
          <p:spPr>
            <a:xfrm flipH="1">
              <a:off x="2595030" y="5141951"/>
              <a:ext cx="32732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787C778-30C2-4F8F-92FB-4FEA4CBC1CE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8043" y="3595618"/>
              <a:ext cx="5099987" cy="15256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6DE88DC-2F0C-4E11-B239-88179605B50F}"/>
                </a:ext>
              </a:extLst>
            </p:cNvPr>
            <p:cNvCxnSpPr/>
            <p:nvPr/>
          </p:nvCxnSpPr>
          <p:spPr>
            <a:xfrm flipH="1">
              <a:off x="2595030" y="1318698"/>
              <a:ext cx="2577548" cy="38232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E93589-150C-46AA-844F-AADB280C2EAE}"/>
                  </a:ext>
                </a:extLst>
              </p:cNvPr>
              <p:cNvSpPr txBox="1"/>
              <p:nvPr/>
            </p:nvSpPr>
            <p:spPr>
              <a:xfrm>
                <a:off x="3025156" y="4567281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E93589-150C-46AA-844F-AADB280C2E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156" y="4567281"/>
                <a:ext cx="251094" cy="369332"/>
              </a:xfrm>
              <a:prstGeom prst="rect">
                <a:avLst/>
              </a:prstGeom>
              <a:blipFill>
                <a:blip r:embed="rId4"/>
                <a:stretch>
                  <a:fillRect l="-26829" r="-26829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181E837E-3866-411D-9C9C-CDEBAA48B802}"/>
              </a:ext>
            </a:extLst>
          </p:cNvPr>
          <p:cNvSpPr txBox="1"/>
          <p:nvPr/>
        </p:nvSpPr>
        <p:spPr>
          <a:xfrm>
            <a:off x="2290568" y="502520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3B372D-0D32-46B9-9C76-70EBD359F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6724" y="4409263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34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A0A65C-F1B3-45FD-A8B9-213488362ED7}"/>
              </a:ext>
            </a:extLst>
          </p:cNvPr>
          <p:cNvSpPr/>
          <p:nvPr/>
        </p:nvSpPr>
        <p:spPr>
          <a:xfrm>
            <a:off x="1212735" y="1872324"/>
            <a:ext cx="2597427" cy="3790121"/>
          </a:xfrm>
          <a:custGeom>
            <a:avLst/>
            <a:gdLst>
              <a:gd name="connsiteX0" fmla="*/ 2570922 w 2597427"/>
              <a:gd name="connsiteY0" fmla="*/ 0 h 3790121"/>
              <a:gd name="connsiteX1" fmla="*/ 2597427 w 2597427"/>
              <a:gd name="connsiteY1" fmla="*/ 3008243 h 3790121"/>
              <a:gd name="connsiteX2" fmla="*/ 0 w 2597427"/>
              <a:gd name="connsiteY2" fmla="*/ 3790121 h 3790121"/>
              <a:gd name="connsiteX3" fmla="*/ 2570922 w 2597427"/>
              <a:gd name="connsiteY3" fmla="*/ 0 h 379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427" h="3790121">
                <a:moveTo>
                  <a:pt x="2570922" y="0"/>
                </a:moveTo>
                <a:lnTo>
                  <a:pt x="2597427" y="3008243"/>
                </a:lnTo>
                <a:lnTo>
                  <a:pt x="0" y="3790121"/>
                </a:lnTo>
                <a:lnTo>
                  <a:pt x="2570922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727E65-2221-4F30-8BD4-6518B7046918}"/>
              </a:ext>
            </a:extLst>
          </p:cNvPr>
          <p:cNvCxnSpPr/>
          <p:nvPr/>
        </p:nvCxnSpPr>
        <p:spPr>
          <a:xfrm flipH="1">
            <a:off x="1229301" y="4105321"/>
            <a:ext cx="1888435" cy="155713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4DFFDC33-5F41-4BCF-B332-BBEE9DD5FEBC}"/>
              </a:ext>
            </a:extLst>
          </p:cNvPr>
          <p:cNvGrpSpPr/>
          <p:nvPr/>
        </p:nvGrpSpPr>
        <p:grpSpPr>
          <a:xfrm>
            <a:off x="6807351" y="535657"/>
            <a:ext cx="4421282" cy="2789501"/>
            <a:chOff x="7301132" y="858129"/>
            <a:chExt cx="4421282" cy="2541971"/>
          </a:xfrm>
          <a:noFill/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6E009F-ACFC-449D-87D8-794DF3C19679}"/>
                </a:ext>
              </a:extLst>
            </p:cNvPr>
            <p:cNvSpPr/>
            <p:nvPr/>
          </p:nvSpPr>
          <p:spPr>
            <a:xfrm>
              <a:off x="7301132" y="858129"/>
              <a:ext cx="4421282" cy="23998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66244B8-60BE-43A2-9022-212C737E9528}"/>
                    </a:ext>
                  </a:extLst>
                </p:cNvPr>
                <p:cNvSpPr txBox="1"/>
                <p:nvPr/>
              </p:nvSpPr>
              <p:spPr>
                <a:xfrm>
                  <a:off x="7494718" y="1044189"/>
                  <a:ext cx="4091056" cy="2355911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Triangles ABC (shown in blue) and AOE in </a:t>
                  </a:r>
                </a:p>
                <a:p>
                  <a:r>
                    <a:rPr lang="en-GB" dirty="0"/>
                    <a:t>grey are both right angled triangles.  You </a:t>
                  </a:r>
                </a:p>
                <a:p>
                  <a:r>
                    <a:rPr lang="en-GB" dirty="0"/>
                    <a:t>can see the right angles shown on the </a:t>
                  </a:r>
                </a:p>
                <a:p>
                  <a:r>
                    <a:rPr lang="en-GB" dirty="0"/>
                    <a:t>diagram.</a:t>
                  </a:r>
                </a:p>
                <a:p>
                  <a:endParaRPr lang="en-GB" dirty="0"/>
                </a:p>
                <a:p>
                  <a:r>
                    <a:rPr lang="en-GB" dirty="0"/>
                    <a:t>We are going to use these two shaded </a:t>
                  </a:r>
                </a:p>
                <a:p>
                  <a:r>
                    <a:rPr lang="en-GB" dirty="0"/>
                    <a:t>triangles to find the angle edge AE, </a:t>
                  </a:r>
                </a:p>
                <a:p>
                  <a:r>
                    <a:rPr lang="en-GB" dirty="0"/>
                    <a:t>makes with the base  ABCD, shown as </a:t>
                  </a:r>
                  <a14:m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endParaRPr lang="en-GB" dirty="0">
                    <a:ea typeface="Cambria Math" panose="02040503050406030204" pitchFamily="18" charset="0"/>
                  </a:endParaRPr>
                </a:p>
                <a:p>
                  <a:r>
                    <a:rPr lang="en-GB" dirty="0"/>
                    <a:t>on the diagram.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66244B8-60BE-43A2-9022-212C737E9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4718" y="1044189"/>
                  <a:ext cx="4091056" cy="2355911"/>
                </a:xfrm>
                <a:prstGeom prst="rect">
                  <a:avLst/>
                </a:prstGeom>
                <a:blipFill>
                  <a:blip r:embed="rId4"/>
                  <a:stretch>
                    <a:fillRect l="-1190" t="-1179" r="-298" b="-283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1E00C95-CEE8-40E0-AC06-37004D6435CB}"/>
              </a:ext>
            </a:extLst>
          </p:cNvPr>
          <p:cNvSpPr txBox="1"/>
          <p:nvPr/>
        </p:nvSpPr>
        <p:spPr>
          <a:xfrm>
            <a:off x="3802017" y="4512921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33DCFD-4069-4091-BA82-D3C12C4B680A}"/>
              </a:ext>
            </a:extLst>
          </p:cNvPr>
          <p:cNvCxnSpPr/>
          <p:nvPr/>
        </p:nvCxnSpPr>
        <p:spPr>
          <a:xfrm flipH="1">
            <a:off x="3104484" y="4105321"/>
            <a:ext cx="327328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70A00-8127-456B-9894-0A5CB5002FCA}"/>
              </a:ext>
            </a:extLst>
          </p:cNvPr>
          <p:cNvCxnSpPr/>
          <p:nvPr/>
        </p:nvCxnSpPr>
        <p:spPr>
          <a:xfrm flipH="1">
            <a:off x="1216049" y="5662452"/>
            <a:ext cx="32732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754B38-447E-4829-B544-6511B1B96D41}"/>
              </a:ext>
            </a:extLst>
          </p:cNvPr>
          <p:cNvCxnSpPr/>
          <p:nvPr/>
        </p:nvCxnSpPr>
        <p:spPr>
          <a:xfrm flipH="1">
            <a:off x="4489336" y="4105320"/>
            <a:ext cx="1888435" cy="15571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88E466-DD98-4948-A1A6-B1596F616B08}"/>
              </a:ext>
            </a:extLst>
          </p:cNvPr>
          <p:cNvCxnSpPr>
            <a:cxnSpLocks/>
          </p:cNvCxnSpPr>
          <p:nvPr/>
        </p:nvCxnSpPr>
        <p:spPr>
          <a:xfrm flipH="1">
            <a:off x="3117736" y="1839199"/>
            <a:ext cx="675862" cy="2279375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FC991F-E8ED-4A54-8B44-753E96B0934B}"/>
              </a:ext>
            </a:extLst>
          </p:cNvPr>
          <p:cNvCxnSpPr>
            <a:cxnSpLocks/>
          </p:cNvCxnSpPr>
          <p:nvPr/>
        </p:nvCxnSpPr>
        <p:spPr>
          <a:xfrm>
            <a:off x="3793597" y="1852451"/>
            <a:ext cx="2584174" cy="2252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5A65C5B-2596-4FAE-B66A-9D1C5B994273}"/>
              </a:ext>
            </a:extLst>
          </p:cNvPr>
          <p:cNvSpPr txBox="1"/>
          <p:nvPr/>
        </p:nvSpPr>
        <p:spPr>
          <a:xfrm>
            <a:off x="2768857" y="5697305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C4E7F0-E6B4-4984-9682-D99B7E5C10F8}"/>
              </a:ext>
            </a:extLst>
          </p:cNvPr>
          <p:cNvSpPr txBox="1"/>
          <p:nvPr/>
        </p:nvSpPr>
        <p:spPr>
          <a:xfrm>
            <a:off x="5383859" y="4868181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38cm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C24C70-DA7B-46A7-879B-4AA89E196992}"/>
              </a:ext>
            </a:extLst>
          </p:cNvPr>
          <p:cNvSpPr txBox="1"/>
          <p:nvPr/>
        </p:nvSpPr>
        <p:spPr>
          <a:xfrm>
            <a:off x="5109646" y="274538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F7FC13-B94F-4550-88F2-FE51900C2498}"/>
              </a:ext>
            </a:extLst>
          </p:cNvPr>
          <p:cNvSpPr txBox="1"/>
          <p:nvPr/>
        </p:nvSpPr>
        <p:spPr>
          <a:xfrm>
            <a:off x="931468" y="559460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D46C3-812A-4637-9853-F89C8A35E3E5}"/>
              </a:ext>
            </a:extLst>
          </p:cNvPr>
          <p:cNvSpPr txBox="1"/>
          <p:nvPr/>
        </p:nvSpPr>
        <p:spPr>
          <a:xfrm>
            <a:off x="4503045" y="563349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66D6C6-C502-4F84-8E33-480157783851}"/>
              </a:ext>
            </a:extLst>
          </p:cNvPr>
          <p:cNvSpPr txBox="1"/>
          <p:nvPr/>
        </p:nvSpPr>
        <p:spPr>
          <a:xfrm>
            <a:off x="6369049" y="394470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EBA753-D09C-4E20-8474-6EDF06498B65}"/>
              </a:ext>
            </a:extLst>
          </p:cNvPr>
          <p:cNvSpPr txBox="1"/>
          <p:nvPr/>
        </p:nvSpPr>
        <p:spPr>
          <a:xfrm>
            <a:off x="2816910" y="387685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78895C-2D36-4B51-BDB2-0E6A9DF2D4F4}"/>
              </a:ext>
            </a:extLst>
          </p:cNvPr>
          <p:cNvSpPr txBox="1"/>
          <p:nvPr/>
        </p:nvSpPr>
        <p:spPr>
          <a:xfrm>
            <a:off x="3643144" y="1522875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87C778-30C2-4F8F-92FB-4FEA4CBC1CE4}"/>
              </a:ext>
            </a:extLst>
          </p:cNvPr>
          <p:cNvCxnSpPr>
            <a:cxnSpLocks/>
          </p:cNvCxnSpPr>
          <p:nvPr/>
        </p:nvCxnSpPr>
        <p:spPr>
          <a:xfrm flipV="1">
            <a:off x="1269062" y="4116119"/>
            <a:ext cx="5099987" cy="1525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F205F80-24EA-4063-BCDF-3025DC199CFB}"/>
              </a:ext>
            </a:extLst>
          </p:cNvPr>
          <p:cNvSpPr txBox="1"/>
          <p:nvPr/>
        </p:nvSpPr>
        <p:spPr>
          <a:xfrm>
            <a:off x="1880189" y="336240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00E5A081-C304-45F2-849F-6C45193324B9}"/>
              </a:ext>
            </a:extLst>
          </p:cNvPr>
          <p:cNvSpPr/>
          <p:nvPr/>
        </p:nvSpPr>
        <p:spPr>
          <a:xfrm>
            <a:off x="3428083" y="4465418"/>
            <a:ext cx="376716" cy="527402"/>
          </a:xfrm>
          <a:custGeom>
            <a:avLst/>
            <a:gdLst>
              <a:gd name="connsiteX0" fmla="*/ 562708 w 562708"/>
              <a:gd name="connsiteY0" fmla="*/ 0 h 787791"/>
              <a:gd name="connsiteX1" fmla="*/ 14068 w 562708"/>
              <a:gd name="connsiteY1" fmla="*/ 168812 h 787791"/>
              <a:gd name="connsiteX2" fmla="*/ 0 w 562708"/>
              <a:gd name="connsiteY2" fmla="*/ 787791 h 787791"/>
              <a:gd name="connsiteX3" fmla="*/ 562708 w 562708"/>
              <a:gd name="connsiteY3" fmla="*/ 618978 h 787791"/>
              <a:gd name="connsiteX4" fmla="*/ 562708 w 562708"/>
              <a:gd name="connsiteY4" fmla="*/ 0 h 7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8" h="787791">
                <a:moveTo>
                  <a:pt x="562708" y="0"/>
                </a:moveTo>
                <a:lnTo>
                  <a:pt x="14068" y="168812"/>
                </a:lnTo>
                <a:lnTo>
                  <a:pt x="0" y="787791"/>
                </a:lnTo>
                <a:lnTo>
                  <a:pt x="562708" y="618978"/>
                </a:lnTo>
                <a:lnTo>
                  <a:pt x="562708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6D4D906-F5D3-4158-BE03-1756FC2D2063}"/>
              </a:ext>
            </a:extLst>
          </p:cNvPr>
          <p:cNvSpPr/>
          <p:nvPr/>
        </p:nvSpPr>
        <p:spPr>
          <a:xfrm>
            <a:off x="4031213" y="5414711"/>
            <a:ext cx="751858" cy="254388"/>
          </a:xfrm>
          <a:custGeom>
            <a:avLst/>
            <a:gdLst>
              <a:gd name="connsiteX0" fmla="*/ 1871003 w 1871003"/>
              <a:gd name="connsiteY0" fmla="*/ 0 h 633046"/>
              <a:gd name="connsiteX1" fmla="*/ 745587 w 1871003"/>
              <a:gd name="connsiteY1" fmla="*/ 0 h 633046"/>
              <a:gd name="connsiteX2" fmla="*/ 0 w 1871003"/>
              <a:gd name="connsiteY2" fmla="*/ 633046 h 633046"/>
              <a:gd name="connsiteX3" fmla="*/ 1125415 w 1871003"/>
              <a:gd name="connsiteY3" fmla="*/ 633046 h 633046"/>
              <a:gd name="connsiteX4" fmla="*/ 1871003 w 1871003"/>
              <a:gd name="connsiteY4" fmla="*/ 0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003" h="633046">
                <a:moveTo>
                  <a:pt x="1871003" y="0"/>
                </a:moveTo>
                <a:lnTo>
                  <a:pt x="745587" y="0"/>
                </a:lnTo>
                <a:lnTo>
                  <a:pt x="0" y="633046"/>
                </a:lnTo>
                <a:lnTo>
                  <a:pt x="1125415" y="633046"/>
                </a:lnTo>
                <a:lnTo>
                  <a:pt x="1871003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10DC5-A226-4492-AB10-2AD406CDCB94}"/>
              </a:ext>
            </a:extLst>
          </p:cNvPr>
          <p:cNvCxnSpPr/>
          <p:nvPr/>
        </p:nvCxnSpPr>
        <p:spPr>
          <a:xfrm flipV="1">
            <a:off x="3792781" y="1852451"/>
            <a:ext cx="0" cy="3044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B452922-3FA9-45F5-9D11-100B46CF30E4}"/>
              </a:ext>
            </a:extLst>
          </p:cNvPr>
          <p:cNvSpPr txBox="1"/>
          <p:nvPr/>
        </p:nvSpPr>
        <p:spPr>
          <a:xfrm>
            <a:off x="9149627" y="4986973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CB1C6E-B08B-4D7C-9A26-23B7DECF596A}"/>
              </a:ext>
            </a:extLst>
          </p:cNvPr>
          <p:cNvSpPr/>
          <p:nvPr/>
        </p:nvSpPr>
        <p:spPr>
          <a:xfrm>
            <a:off x="225077" y="4671229"/>
            <a:ext cx="2006066" cy="20060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67CD78-256E-4F0D-A034-D39CE7FDE868}"/>
              </a:ext>
            </a:extLst>
          </p:cNvPr>
          <p:cNvSpPr/>
          <p:nvPr/>
        </p:nvSpPr>
        <p:spPr>
          <a:xfrm>
            <a:off x="154745" y="4487594"/>
            <a:ext cx="2349305" cy="2321169"/>
          </a:xfrm>
          <a:custGeom>
            <a:avLst/>
            <a:gdLst>
              <a:gd name="connsiteX0" fmla="*/ 1055077 w 2349305"/>
              <a:gd name="connsiteY0" fmla="*/ 1195754 h 2321169"/>
              <a:gd name="connsiteX1" fmla="*/ 1744394 w 2349305"/>
              <a:gd name="connsiteY1" fmla="*/ 182880 h 2321169"/>
              <a:gd name="connsiteX2" fmla="*/ 647114 w 2349305"/>
              <a:gd name="connsiteY2" fmla="*/ 0 h 2321169"/>
              <a:gd name="connsiteX3" fmla="*/ 14068 w 2349305"/>
              <a:gd name="connsiteY3" fmla="*/ 281354 h 2321169"/>
              <a:gd name="connsiteX4" fmla="*/ 0 w 2349305"/>
              <a:gd name="connsiteY4" fmla="*/ 2250831 h 2321169"/>
              <a:gd name="connsiteX5" fmla="*/ 1927274 w 2349305"/>
              <a:gd name="connsiteY5" fmla="*/ 2321169 h 2321169"/>
              <a:gd name="connsiteX6" fmla="*/ 2349305 w 2349305"/>
              <a:gd name="connsiteY6" fmla="*/ 815926 h 2321169"/>
              <a:gd name="connsiteX7" fmla="*/ 1055077 w 2349305"/>
              <a:gd name="connsiteY7" fmla="*/ 1195754 h 232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9305" h="2321169">
                <a:moveTo>
                  <a:pt x="1055077" y="1195754"/>
                </a:moveTo>
                <a:lnTo>
                  <a:pt x="1744394" y="182880"/>
                </a:lnTo>
                <a:lnTo>
                  <a:pt x="647114" y="0"/>
                </a:lnTo>
                <a:lnTo>
                  <a:pt x="14068" y="281354"/>
                </a:lnTo>
                <a:lnTo>
                  <a:pt x="0" y="2250831"/>
                </a:lnTo>
                <a:lnTo>
                  <a:pt x="1927274" y="2321169"/>
                </a:lnTo>
                <a:lnTo>
                  <a:pt x="2349305" y="815926"/>
                </a:lnTo>
                <a:lnTo>
                  <a:pt x="1055077" y="11957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1C571-F10F-463E-955F-5CCADD3F0BA7}"/>
              </a:ext>
            </a:extLst>
          </p:cNvPr>
          <p:cNvSpPr/>
          <p:nvPr/>
        </p:nvSpPr>
        <p:spPr>
          <a:xfrm>
            <a:off x="1235932" y="4125193"/>
            <a:ext cx="5118647" cy="1537252"/>
          </a:xfrm>
          <a:custGeom>
            <a:avLst/>
            <a:gdLst>
              <a:gd name="connsiteX0" fmla="*/ 0 w 5075583"/>
              <a:gd name="connsiteY0" fmla="*/ 1537252 h 1537252"/>
              <a:gd name="connsiteX1" fmla="*/ 3220278 w 5075583"/>
              <a:gd name="connsiteY1" fmla="*/ 1537252 h 1537252"/>
              <a:gd name="connsiteX2" fmla="*/ 5075583 w 5075583"/>
              <a:gd name="connsiteY2" fmla="*/ 0 h 1537252"/>
              <a:gd name="connsiteX3" fmla="*/ 0 w 5075583"/>
              <a:gd name="connsiteY3" fmla="*/ 1537252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5583" h="1537252">
                <a:moveTo>
                  <a:pt x="0" y="1537252"/>
                </a:moveTo>
                <a:lnTo>
                  <a:pt x="3220278" y="1537252"/>
                </a:lnTo>
                <a:lnTo>
                  <a:pt x="5075583" y="0"/>
                </a:lnTo>
                <a:lnTo>
                  <a:pt x="0" y="15372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DE88DC-2F0C-4E11-B239-88179605B50F}"/>
              </a:ext>
            </a:extLst>
          </p:cNvPr>
          <p:cNvCxnSpPr/>
          <p:nvPr/>
        </p:nvCxnSpPr>
        <p:spPr>
          <a:xfrm flipH="1">
            <a:off x="1216049" y="1839199"/>
            <a:ext cx="2577548" cy="3823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5050FB-62C9-4342-9B14-81655594570C}"/>
                  </a:ext>
                </a:extLst>
              </p:cNvPr>
              <p:cNvSpPr txBox="1"/>
              <p:nvPr/>
            </p:nvSpPr>
            <p:spPr>
              <a:xfrm>
                <a:off x="1642303" y="5030190"/>
                <a:ext cx="29424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5050FB-62C9-4342-9B14-816555945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303" y="5030190"/>
                <a:ext cx="294248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F872C34-09D3-4ED1-87F8-B4943E9FA69E}"/>
              </a:ext>
            </a:extLst>
          </p:cNvPr>
          <p:cNvSpPr/>
          <p:nvPr/>
        </p:nvSpPr>
        <p:spPr>
          <a:xfrm>
            <a:off x="4045625" y="5414715"/>
            <a:ext cx="751858" cy="254388"/>
          </a:xfrm>
          <a:custGeom>
            <a:avLst/>
            <a:gdLst>
              <a:gd name="connsiteX0" fmla="*/ 1871003 w 1871003"/>
              <a:gd name="connsiteY0" fmla="*/ 0 h 633046"/>
              <a:gd name="connsiteX1" fmla="*/ 745587 w 1871003"/>
              <a:gd name="connsiteY1" fmla="*/ 0 h 633046"/>
              <a:gd name="connsiteX2" fmla="*/ 0 w 1871003"/>
              <a:gd name="connsiteY2" fmla="*/ 633046 h 633046"/>
              <a:gd name="connsiteX3" fmla="*/ 1125415 w 1871003"/>
              <a:gd name="connsiteY3" fmla="*/ 633046 h 633046"/>
              <a:gd name="connsiteX4" fmla="*/ 1871003 w 1871003"/>
              <a:gd name="connsiteY4" fmla="*/ 0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003" h="633046">
                <a:moveTo>
                  <a:pt x="1871003" y="0"/>
                </a:moveTo>
                <a:lnTo>
                  <a:pt x="745587" y="0"/>
                </a:lnTo>
                <a:lnTo>
                  <a:pt x="0" y="633046"/>
                </a:lnTo>
                <a:lnTo>
                  <a:pt x="1125415" y="633046"/>
                </a:lnTo>
                <a:lnTo>
                  <a:pt x="1871003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83035C3-CFF6-4D12-B5F3-81F995B66580}"/>
              </a:ext>
            </a:extLst>
          </p:cNvPr>
          <p:cNvCxnSpPr>
            <a:cxnSpLocks/>
            <a:endCxn id="78" idx="3"/>
          </p:cNvCxnSpPr>
          <p:nvPr/>
        </p:nvCxnSpPr>
        <p:spPr>
          <a:xfrm>
            <a:off x="3130176" y="4103728"/>
            <a:ext cx="1353282" cy="1565371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B95F40E-0B2F-47A4-BF3A-3EB601E0343C}"/>
              </a:ext>
            </a:extLst>
          </p:cNvPr>
          <p:cNvCxnSpPr>
            <a:stCxn id="41" idx="2"/>
            <a:endCxn id="78" idx="3"/>
          </p:cNvCxnSpPr>
          <p:nvPr/>
        </p:nvCxnSpPr>
        <p:spPr>
          <a:xfrm>
            <a:off x="3791582" y="1892207"/>
            <a:ext cx="691876" cy="377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6F12E56-95B0-49E6-8F20-94501580BE3F}"/>
              </a:ext>
            </a:extLst>
          </p:cNvPr>
          <p:cNvSpPr txBox="1"/>
          <p:nvPr/>
        </p:nvSpPr>
        <p:spPr>
          <a:xfrm>
            <a:off x="901651" y="554190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116D89-9CB0-4EEB-B1C3-BFA95ABCD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8574" y="4346449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964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6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>
            <a:extLst>
              <a:ext uri="{FF2B5EF4-FFF2-40B4-BE49-F238E27FC236}">
                <a16:creationId xmlns:a16="http://schemas.microsoft.com/office/drawing/2014/main" id="{A66244B8-60BE-43A2-9022-212C737E9528}"/>
              </a:ext>
            </a:extLst>
          </p:cNvPr>
          <p:cNvSpPr txBox="1"/>
          <p:nvPr/>
        </p:nvSpPr>
        <p:spPr>
          <a:xfrm>
            <a:off x="2583259" y="170453"/>
            <a:ext cx="7561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First we are going to use triangle ABC shown in blue to find the length of AC.  </a:t>
            </a:r>
          </a:p>
          <a:p>
            <a:r>
              <a:rPr lang="en-GB" dirty="0"/>
              <a:t>I’ve redrawn the triangle below.  We will then halve AC to get the length of AO.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BD13B7-5D10-45E2-9B47-95964D85BE25}"/>
              </a:ext>
            </a:extLst>
          </p:cNvPr>
          <p:cNvGrpSpPr/>
          <p:nvPr/>
        </p:nvGrpSpPr>
        <p:grpSpPr>
          <a:xfrm>
            <a:off x="8538557" y="1206462"/>
            <a:ext cx="2078401" cy="1622581"/>
            <a:chOff x="8073904" y="2133068"/>
            <a:chExt cx="2561049" cy="1999378"/>
          </a:xfrm>
        </p:grpSpPr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82F4ED77-9F59-4993-ACD1-34D28577FED5}"/>
                </a:ext>
              </a:extLst>
            </p:cNvPr>
            <p:cNvSpPr/>
            <p:nvPr/>
          </p:nvSpPr>
          <p:spPr>
            <a:xfrm flipH="1">
              <a:off x="8073904" y="2133068"/>
              <a:ext cx="1786597" cy="1597211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D30BA5-8F96-4B32-A80D-ED44F5F88DE8}"/>
                </a:ext>
              </a:extLst>
            </p:cNvPr>
            <p:cNvSpPr/>
            <p:nvPr/>
          </p:nvSpPr>
          <p:spPr>
            <a:xfrm>
              <a:off x="9600873" y="3461868"/>
              <a:ext cx="266628" cy="2666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0324178-DD6D-456B-B6E7-0B48EE9F1DA1}"/>
                </a:ext>
              </a:extLst>
            </p:cNvPr>
            <p:cNvSpPr txBox="1"/>
            <p:nvPr/>
          </p:nvSpPr>
          <p:spPr>
            <a:xfrm>
              <a:off x="8868265" y="3331335"/>
              <a:ext cx="379645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C4E916F-35B8-40DB-9331-0BF661AD5985}"/>
                </a:ext>
              </a:extLst>
            </p:cNvPr>
            <p:cNvSpPr txBox="1"/>
            <p:nvPr/>
          </p:nvSpPr>
          <p:spPr>
            <a:xfrm>
              <a:off x="9541180" y="2769011"/>
              <a:ext cx="393470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E4E828A-6B3E-406F-A2A5-B5BBEFF9BFB6}"/>
                </a:ext>
              </a:extLst>
            </p:cNvPr>
            <p:cNvSpPr txBox="1"/>
            <p:nvPr/>
          </p:nvSpPr>
          <p:spPr>
            <a:xfrm>
              <a:off x="8708569" y="2558031"/>
              <a:ext cx="361866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DE32937-6679-43BD-9C87-F01F5556540D}"/>
                </a:ext>
              </a:extLst>
            </p:cNvPr>
            <p:cNvSpPr txBox="1"/>
            <p:nvPr/>
          </p:nvSpPr>
          <p:spPr>
            <a:xfrm>
              <a:off x="8721535" y="3715273"/>
              <a:ext cx="792472" cy="417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45cm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FC74AF-F744-43F9-8610-B303B1DBEBDE}"/>
                </a:ext>
              </a:extLst>
            </p:cNvPr>
            <p:cNvSpPr txBox="1"/>
            <p:nvPr/>
          </p:nvSpPr>
          <p:spPr>
            <a:xfrm>
              <a:off x="9842481" y="2799788"/>
              <a:ext cx="792472" cy="417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38cm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B75084-BCDC-4629-A2B5-0185F0F80CFF}"/>
              </a:ext>
            </a:extLst>
          </p:cNvPr>
          <p:cNvGrpSpPr/>
          <p:nvPr/>
        </p:nvGrpSpPr>
        <p:grpSpPr>
          <a:xfrm>
            <a:off x="8364524" y="3019688"/>
            <a:ext cx="2352255" cy="1690362"/>
            <a:chOff x="7897555" y="4309069"/>
            <a:chExt cx="2352255" cy="16903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E7F4EEA-616C-4EE9-9FDF-402A4BFF02E0}"/>
                    </a:ext>
                  </a:extLst>
                </p:cNvPr>
                <p:cNvSpPr txBox="1"/>
                <p:nvPr/>
              </p:nvSpPr>
              <p:spPr>
                <a:xfrm>
                  <a:off x="8142720" y="4309069"/>
                  <a:ext cx="13353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E7F4EEA-616C-4EE9-9FDF-402A4BFF02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42720" y="4309069"/>
                  <a:ext cx="133530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283" t="-4444" r="-1370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11982F9-EC09-4C6F-A381-5D9A2EC69045}"/>
                    </a:ext>
                  </a:extLst>
                </p:cNvPr>
                <p:cNvSpPr txBox="1"/>
                <p:nvPr/>
              </p:nvSpPr>
              <p:spPr>
                <a:xfrm>
                  <a:off x="7897555" y="4801130"/>
                  <a:ext cx="158203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45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38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B11982F9-EC09-4C6F-A381-5D9A2EC690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7555" y="4801130"/>
                  <a:ext cx="158203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3462" t="-4444" r="-769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7F8A1BD-B6C4-4B5E-AFB5-236251C1E94E}"/>
                    </a:ext>
                  </a:extLst>
                </p:cNvPr>
                <p:cNvSpPr txBox="1"/>
                <p:nvPr/>
              </p:nvSpPr>
              <p:spPr>
                <a:xfrm>
                  <a:off x="8662069" y="5256874"/>
                  <a:ext cx="109164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=3469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7F8A1BD-B6C4-4B5E-AFB5-236251C1E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069" y="5256874"/>
                  <a:ext cx="1091646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2793" t="-4444" r="-4469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95D6A9F-6810-4E1E-810F-AF7E84FE746F}"/>
                    </a:ext>
                  </a:extLst>
                </p:cNvPr>
                <p:cNvSpPr txBox="1"/>
                <p:nvPr/>
              </p:nvSpPr>
              <p:spPr>
                <a:xfrm>
                  <a:off x="8748502" y="5722432"/>
                  <a:ext cx="15013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=59.898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A95D6A9F-6810-4E1E-810F-AF7E84FE74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8502" y="5722432"/>
                  <a:ext cx="1501308" cy="276999"/>
                </a:xfrm>
                <a:prstGeom prst="rect">
                  <a:avLst/>
                </a:prstGeom>
                <a:blipFill>
                  <a:blip r:embed="rId7"/>
                  <a:stretch>
                    <a:fillRect r="-813" b="-88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316F4D-946F-4DF6-8AEE-A3F442D205F5}"/>
                  </a:ext>
                </a:extLst>
              </p:cNvPr>
              <p:cNvSpPr txBox="1"/>
              <p:nvPr/>
            </p:nvSpPr>
            <p:spPr>
              <a:xfrm>
                <a:off x="9096911" y="4847534"/>
                <a:ext cx="16062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=59.898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316F4D-946F-4DF6-8AEE-A3F442D205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6911" y="4847534"/>
                <a:ext cx="1606209" cy="276999"/>
              </a:xfrm>
              <a:prstGeom prst="rect">
                <a:avLst/>
              </a:prstGeom>
              <a:blipFill>
                <a:blip r:embed="rId8"/>
                <a:stretch>
                  <a:fillRect l="-3030" r="-3409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ADC2C49-A866-4CEE-9D15-10DAFF073A6F}"/>
              </a:ext>
            </a:extLst>
          </p:cNvPr>
          <p:cNvCxnSpPr/>
          <p:nvPr/>
        </p:nvCxnSpPr>
        <p:spPr>
          <a:xfrm>
            <a:off x="9129038" y="5138597"/>
            <a:ext cx="157408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8DD9DC0-0243-456D-AA74-0427AC93C087}"/>
              </a:ext>
            </a:extLst>
          </p:cNvPr>
          <p:cNvSpPr txBox="1"/>
          <p:nvPr/>
        </p:nvSpPr>
        <p:spPr>
          <a:xfrm>
            <a:off x="6954942" y="5420773"/>
            <a:ext cx="377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Now we divide 59.898 by 2 to find AO.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9604CD-A942-42D2-BA09-B5055C7B7345}"/>
                  </a:ext>
                </a:extLst>
              </p:cNvPr>
              <p:cNvSpPr txBox="1"/>
              <p:nvPr/>
            </p:nvSpPr>
            <p:spPr>
              <a:xfrm>
                <a:off x="7036541" y="5920831"/>
                <a:ext cx="1771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𝐀𝐎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𝟐𝟗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𝟒𝟒𝟗𝐜𝐦</m:t>
                      </m:r>
                    </m:oMath>
                  </m:oMathPara>
                </a14:m>
                <a:endParaRPr lang="en-GB" b="1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19604CD-A942-42D2-BA09-B5055C7B7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541" y="5920831"/>
                <a:ext cx="1771319" cy="276999"/>
              </a:xfrm>
              <a:prstGeom prst="rect">
                <a:avLst/>
              </a:prstGeom>
              <a:blipFill>
                <a:blip r:embed="rId9"/>
                <a:stretch>
                  <a:fillRect l="-2405" r="-3093"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F4A5EA8-735A-406A-B355-82F0AC7AC9EF}"/>
              </a:ext>
            </a:extLst>
          </p:cNvPr>
          <p:cNvCxnSpPr/>
          <p:nvPr/>
        </p:nvCxnSpPr>
        <p:spPr>
          <a:xfrm>
            <a:off x="7036541" y="6197830"/>
            <a:ext cx="177131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A0A65C-F1B3-45FD-A8B9-213488362ED7}"/>
              </a:ext>
            </a:extLst>
          </p:cNvPr>
          <p:cNvSpPr/>
          <p:nvPr/>
        </p:nvSpPr>
        <p:spPr>
          <a:xfrm>
            <a:off x="1423119" y="1425892"/>
            <a:ext cx="2597427" cy="3790121"/>
          </a:xfrm>
          <a:custGeom>
            <a:avLst/>
            <a:gdLst>
              <a:gd name="connsiteX0" fmla="*/ 2570922 w 2597427"/>
              <a:gd name="connsiteY0" fmla="*/ 0 h 3790121"/>
              <a:gd name="connsiteX1" fmla="*/ 2597427 w 2597427"/>
              <a:gd name="connsiteY1" fmla="*/ 3008243 h 3790121"/>
              <a:gd name="connsiteX2" fmla="*/ 0 w 2597427"/>
              <a:gd name="connsiteY2" fmla="*/ 3790121 h 3790121"/>
              <a:gd name="connsiteX3" fmla="*/ 2570922 w 2597427"/>
              <a:gd name="connsiteY3" fmla="*/ 0 h 379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427" h="3790121">
                <a:moveTo>
                  <a:pt x="2570922" y="0"/>
                </a:moveTo>
                <a:lnTo>
                  <a:pt x="2597427" y="3008243"/>
                </a:lnTo>
                <a:lnTo>
                  <a:pt x="0" y="3790121"/>
                </a:lnTo>
                <a:lnTo>
                  <a:pt x="2570922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1C571-F10F-463E-955F-5CCADD3F0BA7}"/>
              </a:ext>
            </a:extLst>
          </p:cNvPr>
          <p:cNvSpPr/>
          <p:nvPr/>
        </p:nvSpPr>
        <p:spPr>
          <a:xfrm>
            <a:off x="1460384" y="3678761"/>
            <a:ext cx="5118647" cy="1537252"/>
          </a:xfrm>
          <a:custGeom>
            <a:avLst/>
            <a:gdLst>
              <a:gd name="connsiteX0" fmla="*/ 0 w 5075583"/>
              <a:gd name="connsiteY0" fmla="*/ 1537252 h 1537252"/>
              <a:gd name="connsiteX1" fmla="*/ 3220278 w 5075583"/>
              <a:gd name="connsiteY1" fmla="*/ 1537252 h 1537252"/>
              <a:gd name="connsiteX2" fmla="*/ 5075583 w 5075583"/>
              <a:gd name="connsiteY2" fmla="*/ 0 h 1537252"/>
              <a:gd name="connsiteX3" fmla="*/ 0 w 5075583"/>
              <a:gd name="connsiteY3" fmla="*/ 1537252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5583" h="1537252">
                <a:moveTo>
                  <a:pt x="0" y="1537252"/>
                </a:moveTo>
                <a:lnTo>
                  <a:pt x="3220278" y="1537252"/>
                </a:lnTo>
                <a:lnTo>
                  <a:pt x="5075583" y="0"/>
                </a:lnTo>
                <a:lnTo>
                  <a:pt x="0" y="1537252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E00C95-CEE8-40E0-AC06-37004D6435CB}"/>
              </a:ext>
            </a:extLst>
          </p:cNvPr>
          <p:cNvSpPr txBox="1"/>
          <p:nvPr/>
        </p:nvSpPr>
        <p:spPr>
          <a:xfrm>
            <a:off x="4026469" y="4066489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33DCFD-4069-4091-BA82-D3C12C4B680A}"/>
              </a:ext>
            </a:extLst>
          </p:cNvPr>
          <p:cNvCxnSpPr/>
          <p:nvPr/>
        </p:nvCxnSpPr>
        <p:spPr>
          <a:xfrm flipH="1">
            <a:off x="3328936" y="3658889"/>
            <a:ext cx="32732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70A00-8127-456B-9894-0A5CB5002FCA}"/>
              </a:ext>
            </a:extLst>
          </p:cNvPr>
          <p:cNvCxnSpPr/>
          <p:nvPr/>
        </p:nvCxnSpPr>
        <p:spPr>
          <a:xfrm flipH="1">
            <a:off x="1440501" y="5216020"/>
            <a:ext cx="32732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727E65-2221-4F30-8BD4-6518B7046918}"/>
              </a:ext>
            </a:extLst>
          </p:cNvPr>
          <p:cNvCxnSpPr/>
          <p:nvPr/>
        </p:nvCxnSpPr>
        <p:spPr>
          <a:xfrm flipH="1">
            <a:off x="1453753" y="3658889"/>
            <a:ext cx="1888435" cy="155713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754B38-447E-4829-B544-6511B1B96D41}"/>
              </a:ext>
            </a:extLst>
          </p:cNvPr>
          <p:cNvCxnSpPr/>
          <p:nvPr/>
        </p:nvCxnSpPr>
        <p:spPr>
          <a:xfrm flipH="1">
            <a:off x="4713788" y="3658888"/>
            <a:ext cx="1888435" cy="15571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88E466-DD98-4948-A1A6-B1596F616B08}"/>
              </a:ext>
            </a:extLst>
          </p:cNvPr>
          <p:cNvCxnSpPr>
            <a:cxnSpLocks/>
          </p:cNvCxnSpPr>
          <p:nvPr/>
        </p:nvCxnSpPr>
        <p:spPr>
          <a:xfrm flipH="1">
            <a:off x="3342188" y="1392767"/>
            <a:ext cx="675862" cy="22793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DE88DC-2F0C-4E11-B239-88179605B50F}"/>
              </a:ext>
            </a:extLst>
          </p:cNvPr>
          <p:cNvCxnSpPr/>
          <p:nvPr/>
        </p:nvCxnSpPr>
        <p:spPr>
          <a:xfrm flipH="1">
            <a:off x="1440501" y="1392767"/>
            <a:ext cx="2577548" cy="3823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FC991F-E8ED-4A54-8B44-753E96B0934B}"/>
              </a:ext>
            </a:extLst>
          </p:cNvPr>
          <p:cNvCxnSpPr>
            <a:cxnSpLocks/>
          </p:cNvCxnSpPr>
          <p:nvPr/>
        </p:nvCxnSpPr>
        <p:spPr>
          <a:xfrm>
            <a:off x="4018049" y="1406019"/>
            <a:ext cx="2584174" cy="2252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5A65C5B-2596-4FAE-B66A-9D1C5B994273}"/>
              </a:ext>
            </a:extLst>
          </p:cNvPr>
          <p:cNvSpPr txBox="1"/>
          <p:nvPr/>
        </p:nvSpPr>
        <p:spPr>
          <a:xfrm>
            <a:off x="2993309" y="5250873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C4E7F0-E6B4-4984-9682-D99B7E5C10F8}"/>
              </a:ext>
            </a:extLst>
          </p:cNvPr>
          <p:cNvSpPr txBox="1"/>
          <p:nvPr/>
        </p:nvSpPr>
        <p:spPr>
          <a:xfrm>
            <a:off x="5608311" y="4421749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38cm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C24C70-DA7B-46A7-879B-4AA89E196992}"/>
              </a:ext>
            </a:extLst>
          </p:cNvPr>
          <p:cNvSpPr txBox="1"/>
          <p:nvPr/>
        </p:nvSpPr>
        <p:spPr>
          <a:xfrm>
            <a:off x="5334098" y="229895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F7FC13-B94F-4550-88F2-FE51900C2498}"/>
              </a:ext>
            </a:extLst>
          </p:cNvPr>
          <p:cNvSpPr txBox="1"/>
          <p:nvPr/>
        </p:nvSpPr>
        <p:spPr>
          <a:xfrm>
            <a:off x="1112845" y="511856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D46C3-812A-4637-9853-F89C8A35E3E5}"/>
              </a:ext>
            </a:extLst>
          </p:cNvPr>
          <p:cNvSpPr txBox="1"/>
          <p:nvPr/>
        </p:nvSpPr>
        <p:spPr>
          <a:xfrm>
            <a:off x="4727497" y="5187063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66D6C6-C502-4F84-8E33-480157783851}"/>
              </a:ext>
            </a:extLst>
          </p:cNvPr>
          <p:cNvSpPr txBox="1"/>
          <p:nvPr/>
        </p:nvSpPr>
        <p:spPr>
          <a:xfrm>
            <a:off x="6593501" y="349827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EBA753-D09C-4E20-8474-6EDF06498B65}"/>
              </a:ext>
            </a:extLst>
          </p:cNvPr>
          <p:cNvSpPr txBox="1"/>
          <p:nvPr/>
        </p:nvSpPr>
        <p:spPr>
          <a:xfrm>
            <a:off x="3041362" y="343042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78895C-2D36-4B51-BDB2-0E6A9DF2D4F4}"/>
              </a:ext>
            </a:extLst>
          </p:cNvPr>
          <p:cNvSpPr txBox="1"/>
          <p:nvPr/>
        </p:nvSpPr>
        <p:spPr>
          <a:xfrm>
            <a:off x="3867596" y="1076443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87C778-30C2-4F8F-92FB-4FEA4CBC1CE4}"/>
              </a:ext>
            </a:extLst>
          </p:cNvPr>
          <p:cNvCxnSpPr>
            <a:cxnSpLocks/>
          </p:cNvCxnSpPr>
          <p:nvPr/>
        </p:nvCxnSpPr>
        <p:spPr>
          <a:xfrm flipV="1">
            <a:off x="1493514" y="3669687"/>
            <a:ext cx="5099987" cy="1525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F205F80-24EA-4063-BCDF-3025DC199CFB}"/>
              </a:ext>
            </a:extLst>
          </p:cNvPr>
          <p:cNvSpPr txBox="1"/>
          <p:nvPr/>
        </p:nvSpPr>
        <p:spPr>
          <a:xfrm>
            <a:off x="2104641" y="2915972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83035C3-CFF6-4D12-B5F3-81F995B66580}"/>
              </a:ext>
            </a:extLst>
          </p:cNvPr>
          <p:cNvCxnSpPr>
            <a:cxnSpLocks/>
            <a:endCxn id="78" idx="3"/>
          </p:cNvCxnSpPr>
          <p:nvPr/>
        </p:nvCxnSpPr>
        <p:spPr>
          <a:xfrm>
            <a:off x="3354628" y="3657296"/>
            <a:ext cx="1353282" cy="15653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10DC5-A226-4492-AB10-2AD406CDCB94}"/>
              </a:ext>
            </a:extLst>
          </p:cNvPr>
          <p:cNvCxnSpPr>
            <a:cxnSpLocks/>
          </p:cNvCxnSpPr>
          <p:nvPr/>
        </p:nvCxnSpPr>
        <p:spPr>
          <a:xfrm flipH="1" flipV="1">
            <a:off x="4003966" y="1442457"/>
            <a:ext cx="15268" cy="30049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01DD2A5-7ACE-4E03-8198-21A1A2D68E84}"/>
              </a:ext>
            </a:extLst>
          </p:cNvPr>
          <p:cNvSpPr txBox="1"/>
          <p:nvPr/>
        </p:nvSpPr>
        <p:spPr>
          <a:xfrm>
            <a:off x="4540922" y="3835090"/>
            <a:ext cx="314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BCB180-270D-435A-97D4-91A1481F2F5D}"/>
              </a:ext>
            </a:extLst>
          </p:cNvPr>
          <p:cNvSpPr txBox="1"/>
          <p:nvPr/>
        </p:nvSpPr>
        <p:spPr>
          <a:xfrm>
            <a:off x="2693679" y="5119371"/>
            <a:ext cx="332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9501B18-3AAF-4CE4-B5F8-FA223AC4703B}"/>
              </a:ext>
            </a:extLst>
          </p:cNvPr>
          <p:cNvSpPr txBox="1"/>
          <p:nvPr/>
        </p:nvSpPr>
        <p:spPr>
          <a:xfrm>
            <a:off x="5381756" y="4555387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B746510-0EA7-4B9D-B0CF-3F87BAFB14C0}"/>
              </a:ext>
            </a:extLst>
          </p:cNvPr>
          <p:cNvSpPr txBox="1"/>
          <p:nvPr/>
        </p:nvSpPr>
        <p:spPr>
          <a:xfrm>
            <a:off x="1771929" y="5911760"/>
            <a:ext cx="191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AO = 29.449cm. </a:t>
            </a:r>
            <a:r>
              <a:rPr lang="en-GB" sz="1600" dirty="0"/>
              <a:t>This</a:t>
            </a:r>
          </a:p>
          <a:p>
            <a:r>
              <a:rPr lang="en-GB" sz="1600" dirty="0"/>
              <a:t>we have just found.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99843A2-D441-49E4-BE76-416CBA73468D}"/>
              </a:ext>
            </a:extLst>
          </p:cNvPr>
          <p:cNvCxnSpPr>
            <a:cxnSpLocks/>
          </p:cNvCxnSpPr>
          <p:nvPr/>
        </p:nvCxnSpPr>
        <p:spPr>
          <a:xfrm flipH="1" flipV="1">
            <a:off x="2583259" y="4968279"/>
            <a:ext cx="90883" cy="927837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35BDBA7A-2545-4FA2-B7B7-F35C2A8812AA}"/>
              </a:ext>
            </a:extLst>
          </p:cNvPr>
          <p:cNvSpPr txBox="1"/>
          <p:nvPr/>
        </p:nvSpPr>
        <p:spPr>
          <a:xfrm>
            <a:off x="8265234" y="235454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5D3C87-3F0E-4579-BC45-1FD37864910C}"/>
              </a:ext>
            </a:extLst>
          </p:cNvPr>
          <p:cNvSpPr txBox="1"/>
          <p:nvPr/>
        </p:nvSpPr>
        <p:spPr>
          <a:xfrm>
            <a:off x="9980216" y="232605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E37B93D-E224-4351-A4CA-818BD9410E8E}"/>
              </a:ext>
            </a:extLst>
          </p:cNvPr>
          <p:cNvSpPr txBox="1"/>
          <p:nvPr/>
        </p:nvSpPr>
        <p:spPr>
          <a:xfrm>
            <a:off x="9991152" y="100849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7BD961-5C30-4F48-9C21-AD1FFE5258A1}"/>
              </a:ext>
            </a:extLst>
          </p:cNvPr>
          <p:cNvSpPr txBox="1"/>
          <p:nvPr/>
        </p:nvSpPr>
        <p:spPr>
          <a:xfrm>
            <a:off x="10615968" y="6180299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sp>
        <p:nvSpPr>
          <p:cNvPr id="59" name="Arc 58">
            <a:extLst>
              <a:ext uri="{FF2B5EF4-FFF2-40B4-BE49-F238E27FC236}">
                <a16:creationId xmlns:a16="http://schemas.microsoft.com/office/drawing/2014/main" id="{A6B17D9C-53BB-425E-9A1E-E08C497CB4CD}"/>
              </a:ext>
            </a:extLst>
          </p:cNvPr>
          <p:cNvSpPr/>
          <p:nvPr/>
        </p:nvSpPr>
        <p:spPr>
          <a:xfrm rot="406423">
            <a:off x="1474452" y="4514103"/>
            <a:ext cx="803769" cy="831839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2E12442-DE2F-4F37-8B12-836C2EAF0CBD}"/>
                  </a:ext>
                </a:extLst>
              </p:cNvPr>
              <p:cNvSpPr txBox="1"/>
              <p:nvPr/>
            </p:nvSpPr>
            <p:spPr>
              <a:xfrm>
                <a:off x="1819544" y="467749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2E12442-DE2F-4F37-8B12-836C2EAF0C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544" y="4677496"/>
                <a:ext cx="251094" cy="369332"/>
              </a:xfrm>
              <a:prstGeom prst="rect">
                <a:avLst/>
              </a:prstGeom>
              <a:blipFill>
                <a:blip r:embed="rId10"/>
                <a:stretch>
                  <a:fillRect l="-26190" r="-23810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00E5A081-C304-45F2-849F-6C45193324B9}"/>
              </a:ext>
            </a:extLst>
          </p:cNvPr>
          <p:cNvSpPr/>
          <p:nvPr/>
        </p:nvSpPr>
        <p:spPr>
          <a:xfrm>
            <a:off x="3624399" y="4018986"/>
            <a:ext cx="376716" cy="527402"/>
          </a:xfrm>
          <a:custGeom>
            <a:avLst/>
            <a:gdLst>
              <a:gd name="connsiteX0" fmla="*/ 562708 w 562708"/>
              <a:gd name="connsiteY0" fmla="*/ 0 h 787791"/>
              <a:gd name="connsiteX1" fmla="*/ 14068 w 562708"/>
              <a:gd name="connsiteY1" fmla="*/ 168812 h 787791"/>
              <a:gd name="connsiteX2" fmla="*/ 0 w 562708"/>
              <a:gd name="connsiteY2" fmla="*/ 787791 h 787791"/>
              <a:gd name="connsiteX3" fmla="*/ 562708 w 562708"/>
              <a:gd name="connsiteY3" fmla="*/ 618978 h 787791"/>
              <a:gd name="connsiteX4" fmla="*/ 562708 w 562708"/>
              <a:gd name="connsiteY4" fmla="*/ 0 h 7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8" h="787791">
                <a:moveTo>
                  <a:pt x="562708" y="0"/>
                </a:moveTo>
                <a:lnTo>
                  <a:pt x="14068" y="168812"/>
                </a:lnTo>
                <a:lnTo>
                  <a:pt x="0" y="787791"/>
                </a:lnTo>
                <a:lnTo>
                  <a:pt x="562708" y="618978"/>
                </a:lnTo>
                <a:lnTo>
                  <a:pt x="56270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6D4D906-F5D3-4158-BE03-1756FC2D2063}"/>
              </a:ext>
            </a:extLst>
          </p:cNvPr>
          <p:cNvSpPr/>
          <p:nvPr/>
        </p:nvSpPr>
        <p:spPr>
          <a:xfrm>
            <a:off x="4255665" y="4968279"/>
            <a:ext cx="751858" cy="254388"/>
          </a:xfrm>
          <a:custGeom>
            <a:avLst/>
            <a:gdLst>
              <a:gd name="connsiteX0" fmla="*/ 1871003 w 1871003"/>
              <a:gd name="connsiteY0" fmla="*/ 0 h 633046"/>
              <a:gd name="connsiteX1" fmla="*/ 745587 w 1871003"/>
              <a:gd name="connsiteY1" fmla="*/ 0 h 633046"/>
              <a:gd name="connsiteX2" fmla="*/ 0 w 1871003"/>
              <a:gd name="connsiteY2" fmla="*/ 633046 h 633046"/>
              <a:gd name="connsiteX3" fmla="*/ 1125415 w 1871003"/>
              <a:gd name="connsiteY3" fmla="*/ 633046 h 633046"/>
              <a:gd name="connsiteX4" fmla="*/ 1871003 w 1871003"/>
              <a:gd name="connsiteY4" fmla="*/ 0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003" h="633046">
                <a:moveTo>
                  <a:pt x="1871003" y="0"/>
                </a:moveTo>
                <a:lnTo>
                  <a:pt x="745587" y="0"/>
                </a:lnTo>
                <a:lnTo>
                  <a:pt x="0" y="633046"/>
                </a:lnTo>
                <a:lnTo>
                  <a:pt x="1125415" y="633046"/>
                </a:lnTo>
                <a:lnTo>
                  <a:pt x="1871003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B95F40E-0B2F-47A4-BF3A-3EB601E0343C}"/>
              </a:ext>
            </a:extLst>
          </p:cNvPr>
          <p:cNvCxnSpPr>
            <a:stCxn id="41" idx="2"/>
            <a:endCxn id="78" idx="3"/>
          </p:cNvCxnSpPr>
          <p:nvPr/>
        </p:nvCxnSpPr>
        <p:spPr>
          <a:xfrm>
            <a:off x="4016034" y="1445775"/>
            <a:ext cx="691876" cy="37768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C06DBC-A310-4D88-8A78-4B98921D8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40085" y="5556395"/>
            <a:ext cx="609600" cy="60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899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3A0A65C-F1B3-45FD-A8B9-213488362ED7}"/>
              </a:ext>
            </a:extLst>
          </p:cNvPr>
          <p:cNvSpPr/>
          <p:nvPr/>
        </p:nvSpPr>
        <p:spPr>
          <a:xfrm>
            <a:off x="1447515" y="1075057"/>
            <a:ext cx="2597427" cy="3790121"/>
          </a:xfrm>
          <a:custGeom>
            <a:avLst/>
            <a:gdLst>
              <a:gd name="connsiteX0" fmla="*/ 2570922 w 2597427"/>
              <a:gd name="connsiteY0" fmla="*/ 0 h 3790121"/>
              <a:gd name="connsiteX1" fmla="*/ 2597427 w 2597427"/>
              <a:gd name="connsiteY1" fmla="*/ 3008243 h 3790121"/>
              <a:gd name="connsiteX2" fmla="*/ 0 w 2597427"/>
              <a:gd name="connsiteY2" fmla="*/ 3790121 h 3790121"/>
              <a:gd name="connsiteX3" fmla="*/ 2570922 w 2597427"/>
              <a:gd name="connsiteY3" fmla="*/ 0 h 379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7427" h="3790121">
                <a:moveTo>
                  <a:pt x="2570922" y="0"/>
                </a:moveTo>
                <a:lnTo>
                  <a:pt x="2597427" y="3008243"/>
                </a:lnTo>
                <a:lnTo>
                  <a:pt x="0" y="3790121"/>
                </a:lnTo>
                <a:lnTo>
                  <a:pt x="2570922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E00C95-CEE8-40E0-AC06-37004D6435CB}"/>
              </a:ext>
            </a:extLst>
          </p:cNvPr>
          <p:cNvSpPr txBox="1"/>
          <p:nvPr/>
        </p:nvSpPr>
        <p:spPr>
          <a:xfrm>
            <a:off x="4050865" y="3715654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33DCFD-4069-4091-BA82-D3C12C4B680A}"/>
              </a:ext>
            </a:extLst>
          </p:cNvPr>
          <p:cNvCxnSpPr/>
          <p:nvPr/>
        </p:nvCxnSpPr>
        <p:spPr>
          <a:xfrm flipH="1">
            <a:off x="3353332" y="3308054"/>
            <a:ext cx="327328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727E65-2221-4F30-8BD4-6518B7046918}"/>
              </a:ext>
            </a:extLst>
          </p:cNvPr>
          <p:cNvCxnSpPr/>
          <p:nvPr/>
        </p:nvCxnSpPr>
        <p:spPr>
          <a:xfrm flipH="1">
            <a:off x="1478149" y="3308054"/>
            <a:ext cx="1888435" cy="155713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754B38-447E-4829-B544-6511B1B96D41}"/>
              </a:ext>
            </a:extLst>
          </p:cNvPr>
          <p:cNvCxnSpPr/>
          <p:nvPr/>
        </p:nvCxnSpPr>
        <p:spPr>
          <a:xfrm flipH="1">
            <a:off x="4738184" y="3308053"/>
            <a:ext cx="1888435" cy="15571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88E466-DD98-4948-A1A6-B1596F616B08}"/>
              </a:ext>
            </a:extLst>
          </p:cNvPr>
          <p:cNvCxnSpPr>
            <a:cxnSpLocks/>
          </p:cNvCxnSpPr>
          <p:nvPr/>
        </p:nvCxnSpPr>
        <p:spPr>
          <a:xfrm flipH="1">
            <a:off x="3366584" y="1041932"/>
            <a:ext cx="675862" cy="22793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FC991F-E8ED-4A54-8B44-753E96B0934B}"/>
              </a:ext>
            </a:extLst>
          </p:cNvPr>
          <p:cNvCxnSpPr>
            <a:cxnSpLocks/>
          </p:cNvCxnSpPr>
          <p:nvPr/>
        </p:nvCxnSpPr>
        <p:spPr>
          <a:xfrm>
            <a:off x="4042445" y="1055184"/>
            <a:ext cx="2584174" cy="2252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5A65C5B-2596-4FAE-B66A-9D1C5B994273}"/>
              </a:ext>
            </a:extLst>
          </p:cNvPr>
          <p:cNvSpPr txBox="1"/>
          <p:nvPr/>
        </p:nvSpPr>
        <p:spPr>
          <a:xfrm>
            <a:off x="3017705" y="490003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45cm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C4E7F0-E6B4-4984-9682-D99B7E5C10F8}"/>
              </a:ext>
            </a:extLst>
          </p:cNvPr>
          <p:cNvSpPr txBox="1"/>
          <p:nvPr/>
        </p:nvSpPr>
        <p:spPr>
          <a:xfrm>
            <a:off x="5632707" y="4070914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38cm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C24C70-DA7B-46A7-879B-4AA89E196992}"/>
              </a:ext>
            </a:extLst>
          </p:cNvPr>
          <p:cNvSpPr txBox="1"/>
          <p:nvPr/>
        </p:nvSpPr>
        <p:spPr>
          <a:xfrm>
            <a:off x="5358494" y="194811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F7FC13-B94F-4550-88F2-FE51900C2498}"/>
              </a:ext>
            </a:extLst>
          </p:cNvPr>
          <p:cNvSpPr txBox="1"/>
          <p:nvPr/>
        </p:nvSpPr>
        <p:spPr>
          <a:xfrm>
            <a:off x="1180316" y="479733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BD46C3-812A-4637-9853-F89C8A35E3E5}"/>
              </a:ext>
            </a:extLst>
          </p:cNvPr>
          <p:cNvSpPr txBox="1"/>
          <p:nvPr/>
        </p:nvSpPr>
        <p:spPr>
          <a:xfrm>
            <a:off x="4751893" y="4836228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66D6C6-C502-4F84-8E33-480157783851}"/>
              </a:ext>
            </a:extLst>
          </p:cNvPr>
          <p:cNvSpPr txBox="1"/>
          <p:nvPr/>
        </p:nvSpPr>
        <p:spPr>
          <a:xfrm>
            <a:off x="6617897" y="314743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EBA753-D09C-4E20-8474-6EDF06498B65}"/>
              </a:ext>
            </a:extLst>
          </p:cNvPr>
          <p:cNvSpPr txBox="1"/>
          <p:nvPr/>
        </p:nvSpPr>
        <p:spPr>
          <a:xfrm>
            <a:off x="3065758" y="3079591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78895C-2D36-4B51-BDB2-0E6A9DF2D4F4}"/>
              </a:ext>
            </a:extLst>
          </p:cNvPr>
          <p:cNvSpPr txBox="1"/>
          <p:nvPr/>
        </p:nvSpPr>
        <p:spPr>
          <a:xfrm>
            <a:off x="3891992" y="725608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205F80-24EA-4063-BCDF-3025DC199CFB}"/>
              </a:ext>
            </a:extLst>
          </p:cNvPr>
          <p:cNvSpPr txBox="1"/>
          <p:nvPr/>
        </p:nvSpPr>
        <p:spPr>
          <a:xfrm>
            <a:off x="2129037" y="2565137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40cm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710DC5-A226-4492-AB10-2AD406CDCB94}"/>
              </a:ext>
            </a:extLst>
          </p:cNvPr>
          <p:cNvCxnSpPr/>
          <p:nvPr/>
        </p:nvCxnSpPr>
        <p:spPr>
          <a:xfrm flipV="1">
            <a:off x="4041629" y="1055184"/>
            <a:ext cx="0" cy="30446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17DC6B-FD4C-44A3-9E69-312B2A5D489A}"/>
              </a:ext>
            </a:extLst>
          </p:cNvPr>
          <p:cNvSpPr txBox="1"/>
          <p:nvPr/>
        </p:nvSpPr>
        <p:spPr>
          <a:xfrm rot="20606610">
            <a:off x="2363794" y="4069395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29.449cm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02B1FF-7594-474A-9A13-B705B150CABC}"/>
              </a:ext>
            </a:extLst>
          </p:cNvPr>
          <p:cNvCxnSpPr>
            <a:cxnSpLocks/>
          </p:cNvCxnSpPr>
          <p:nvPr/>
        </p:nvCxnSpPr>
        <p:spPr>
          <a:xfrm flipV="1">
            <a:off x="2645616" y="4569088"/>
            <a:ext cx="101610" cy="10106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B9D3B4-CA83-4030-9E2D-11FE6CEB47CC}"/>
              </a:ext>
            </a:extLst>
          </p:cNvPr>
          <p:cNvGrpSpPr/>
          <p:nvPr/>
        </p:nvGrpSpPr>
        <p:grpSpPr>
          <a:xfrm>
            <a:off x="8286666" y="1253604"/>
            <a:ext cx="1786843" cy="1608513"/>
            <a:chOff x="8073904" y="2133068"/>
            <a:chExt cx="2201786" cy="1982043"/>
          </a:xfrm>
        </p:grpSpPr>
        <p:sp>
          <p:nvSpPr>
            <p:cNvPr id="44" name="Right Triangle 43">
              <a:extLst>
                <a:ext uri="{FF2B5EF4-FFF2-40B4-BE49-F238E27FC236}">
                  <a16:creationId xmlns:a16="http://schemas.microsoft.com/office/drawing/2014/main" id="{01E0A91F-5816-46E0-A1BF-DAD8C660AD98}"/>
                </a:ext>
              </a:extLst>
            </p:cNvPr>
            <p:cNvSpPr/>
            <p:nvPr/>
          </p:nvSpPr>
          <p:spPr>
            <a:xfrm flipH="1">
              <a:off x="8073904" y="2133068"/>
              <a:ext cx="1786597" cy="1597211"/>
            </a:xfrm>
            <a:prstGeom prst="rt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C8BEF06-A5D7-4CA0-A8B2-DF116997127D}"/>
                </a:ext>
              </a:extLst>
            </p:cNvPr>
            <p:cNvSpPr/>
            <p:nvPr/>
          </p:nvSpPr>
          <p:spPr>
            <a:xfrm>
              <a:off x="9583538" y="3461868"/>
              <a:ext cx="266628" cy="2666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8FD4F7C-2308-4528-842C-B872E766A3CE}"/>
                </a:ext>
              </a:extLst>
            </p:cNvPr>
            <p:cNvSpPr txBox="1"/>
            <p:nvPr/>
          </p:nvSpPr>
          <p:spPr>
            <a:xfrm>
              <a:off x="8868265" y="3331335"/>
              <a:ext cx="411249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277AFBA-1DEA-4A35-96BF-68676DED6DDA}"/>
                </a:ext>
              </a:extLst>
            </p:cNvPr>
            <p:cNvSpPr txBox="1"/>
            <p:nvPr/>
          </p:nvSpPr>
          <p:spPr>
            <a:xfrm>
              <a:off x="9838764" y="2753020"/>
              <a:ext cx="436926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O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00D8FD-B6A8-4022-A83E-895C6563E0E4}"/>
                </a:ext>
              </a:extLst>
            </p:cNvPr>
            <p:cNvSpPr txBox="1"/>
            <p:nvPr/>
          </p:nvSpPr>
          <p:spPr>
            <a:xfrm>
              <a:off x="8698567" y="2453887"/>
              <a:ext cx="425074" cy="493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518421-C8A6-4587-BDD7-2E5970AA110B}"/>
                </a:ext>
              </a:extLst>
            </p:cNvPr>
            <p:cNvSpPr txBox="1"/>
            <p:nvPr/>
          </p:nvSpPr>
          <p:spPr>
            <a:xfrm>
              <a:off x="8461511" y="3697938"/>
              <a:ext cx="1240855" cy="417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29.449cm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DD71877-AF1F-450B-A426-EB4FE9C495C4}"/>
                </a:ext>
              </a:extLst>
            </p:cNvPr>
            <p:cNvSpPr txBox="1"/>
            <p:nvPr/>
          </p:nvSpPr>
          <p:spPr>
            <a:xfrm>
              <a:off x="8075793" y="2746270"/>
              <a:ext cx="792472" cy="4171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40cm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70CCA4C-5850-463A-944C-6F65DB2398ED}"/>
              </a:ext>
            </a:extLst>
          </p:cNvPr>
          <p:cNvSpPr txBox="1"/>
          <p:nvPr/>
        </p:nvSpPr>
        <p:spPr>
          <a:xfrm>
            <a:off x="7978897" y="239464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177024-59AD-477A-8B48-C1B8315DB52F}"/>
              </a:ext>
            </a:extLst>
          </p:cNvPr>
          <p:cNvSpPr txBox="1"/>
          <p:nvPr/>
        </p:nvSpPr>
        <p:spPr>
          <a:xfrm>
            <a:off x="9740079" y="2352872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D438E7-EE27-4BC3-8A02-263FC5FACA8C}"/>
              </a:ext>
            </a:extLst>
          </p:cNvPr>
          <p:cNvSpPr txBox="1"/>
          <p:nvPr/>
        </p:nvSpPr>
        <p:spPr>
          <a:xfrm>
            <a:off x="9735409" y="1023851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826291-3ABA-4A44-87CE-6E317F105E58}"/>
              </a:ext>
            </a:extLst>
          </p:cNvPr>
          <p:cNvSpPr txBox="1"/>
          <p:nvPr/>
        </p:nvSpPr>
        <p:spPr>
          <a:xfrm>
            <a:off x="5613996" y="5513841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9C01D5-AB0A-41A6-A993-9DFB20243CA7}"/>
                  </a:ext>
                </a:extLst>
              </p:cNvPr>
              <p:cNvSpPr txBox="1"/>
              <p:nvPr/>
            </p:nvSpPr>
            <p:spPr>
              <a:xfrm>
                <a:off x="5179382" y="245635"/>
                <a:ext cx="522245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Now we can use trigonometry for triangle AOE shown</a:t>
                </a:r>
              </a:p>
              <a:p>
                <a:r>
                  <a:rPr lang="en-GB" dirty="0"/>
                  <a:t>In blue to find angle EAO,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GB" dirty="0"/>
                  <a:t> in the diagram.</a:t>
                </a:r>
              </a:p>
              <a:p>
                <a:r>
                  <a:rPr lang="en-GB" dirty="0"/>
                  <a:t>I’ve labelled the triangle O,A and H.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9C01D5-AB0A-41A6-A993-9DFB20243C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9382" y="245635"/>
                <a:ext cx="5222455" cy="923330"/>
              </a:xfrm>
              <a:prstGeom prst="rect">
                <a:avLst/>
              </a:prstGeom>
              <a:blipFill>
                <a:blip r:embed="rId4"/>
                <a:stretch>
                  <a:fillRect l="-1051" t="-3289" r="-234" b="-9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88710D4-DD26-455C-9926-609CCF124F8A}"/>
              </a:ext>
            </a:extLst>
          </p:cNvPr>
          <p:cNvSpPr txBox="1"/>
          <p:nvPr/>
        </p:nvSpPr>
        <p:spPr>
          <a:xfrm>
            <a:off x="4003452" y="2559326"/>
            <a:ext cx="354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9889E87-4104-4D79-810D-1C2E4CE4D72D}"/>
              </a:ext>
            </a:extLst>
          </p:cNvPr>
          <p:cNvSpPr txBox="1"/>
          <p:nvPr/>
        </p:nvSpPr>
        <p:spPr>
          <a:xfrm>
            <a:off x="2279952" y="2853914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AADB914-52A5-4438-89C7-775A6424DEF1}"/>
              </a:ext>
            </a:extLst>
          </p:cNvPr>
          <p:cNvSpPr txBox="1"/>
          <p:nvPr/>
        </p:nvSpPr>
        <p:spPr>
          <a:xfrm>
            <a:off x="2962412" y="433042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428872-5C8D-4B66-A91A-55CAAACD828F}"/>
                  </a:ext>
                </a:extLst>
              </p:cNvPr>
              <p:cNvSpPr txBox="1"/>
              <p:nvPr/>
            </p:nvSpPr>
            <p:spPr>
              <a:xfrm>
                <a:off x="8523748" y="2308740"/>
                <a:ext cx="1894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E428872-5C8D-4B66-A91A-55CAAACD8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3748" y="2308740"/>
                <a:ext cx="189475" cy="276999"/>
              </a:xfrm>
              <a:prstGeom prst="rect">
                <a:avLst/>
              </a:prstGeom>
              <a:blipFill>
                <a:blip r:embed="rId5"/>
                <a:stretch>
                  <a:fillRect l="-29032" r="-25806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09FF1A38-F6AF-4A41-BEFD-E2DF1B39C15B}"/>
              </a:ext>
            </a:extLst>
          </p:cNvPr>
          <p:cNvSpPr/>
          <p:nvPr/>
        </p:nvSpPr>
        <p:spPr>
          <a:xfrm rot="1361410">
            <a:off x="8336452" y="2193475"/>
            <a:ext cx="515852" cy="52056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D110F3B-5680-445A-BF1F-1ADC9F6BDE1C}"/>
              </a:ext>
            </a:extLst>
          </p:cNvPr>
          <p:cNvSpPr/>
          <p:nvPr/>
        </p:nvSpPr>
        <p:spPr>
          <a:xfrm>
            <a:off x="8733980" y="2900088"/>
            <a:ext cx="644852" cy="6448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8D8CBF-4893-4D80-9F93-222D75D4C01E}"/>
              </a:ext>
            </a:extLst>
          </p:cNvPr>
          <p:cNvSpPr txBox="1"/>
          <p:nvPr/>
        </p:nvSpPr>
        <p:spPr>
          <a:xfrm>
            <a:off x="8097761" y="3077856"/>
            <a:ext cx="1801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SOH   CAH  TOA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14B8477-08D3-4225-AA1E-F4F480DEEEB7}"/>
              </a:ext>
            </a:extLst>
          </p:cNvPr>
          <p:cNvSpPr/>
          <p:nvPr/>
        </p:nvSpPr>
        <p:spPr>
          <a:xfrm>
            <a:off x="9638974" y="2986416"/>
            <a:ext cx="121919" cy="182880"/>
          </a:xfrm>
          <a:custGeom>
            <a:avLst/>
            <a:gdLst>
              <a:gd name="connsiteX0" fmla="*/ 0 w 140676"/>
              <a:gd name="connsiteY0" fmla="*/ 126610 h 211016"/>
              <a:gd name="connsiteX1" fmla="*/ 70338 w 140676"/>
              <a:gd name="connsiteY1" fmla="*/ 211016 h 211016"/>
              <a:gd name="connsiteX2" fmla="*/ 140676 w 140676"/>
              <a:gd name="connsiteY2" fmla="*/ 0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6" h="211016">
                <a:moveTo>
                  <a:pt x="0" y="126610"/>
                </a:moveTo>
                <a:lnTo>
                  <a:pt x="70338" y="211016"/>
                </a:lnTo>
                <a:lnTo>
                  <a:pt x="14067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0FE8F416-8CCD-4E29-8726-DE4C0EFB471A}"/>
              </a:ext>
            </a:extLst>
          </p:cNvPr>
          <p:cNvSpPr/>
          <p:nvPr/>
        </p:nvSpPr>
        <p:spPr>
          <a:xfrm>
            <a:off x="8948222" y="2975865"/>
            <a:ext cx="121919" cy="182880"/>
          </a:xfrm>
          <a:custGeom>
            <a:avLst/>
            <a:gdLst>
              <a:gd name="connsiteX0" fmla="*/ 0 w 140676"/>
              <a:gd name="connsiteY0" fmla="*/ 126610 h 211016"/>
              <a:gd name="connsiteX1" fmla="*/ 70338 w 140676"/>
              <a:gd name="connsiteY1" fmla="*/ 211016 h 211016"/>
              <a:gd name="connsiteX2" fmla="*/ 140676 w 140676"/>
              <a:gd name="connsiteY2" fmla="*/ 0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6" h="211016">
                <a:moveTo>
                  <a:pt x="0" y="126610"/>
                </a:moveTo>
                <a:lnTo>
                  <a:pt x="70338" y="211016"/>
                </a:lnTo>
                <a:lnTo>
                  <a:pt x="14067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FE04F32-BB64-46DE-8B1D-1AAC2A01F484}"/>
              </a:ext>
            </a:extLst>
          </p:cNvPr>
          <p:cNvSpPr/>
          <p:nvPr/>
        </p:nvSpPr>
        <p:spPr>
          <a:xfrm>
            <a:off x="9092567" y="2986416"/>
            <a:ext cx="121919" cy="182880"/>
          </a:xfrm>
          <a:custGeom>
            <a:avLst/>
            <a:gdLst>
              <a:gd name="connsiteX0" fmla="*/ 0 w 140676"/>
              <a:gd name="connsiteY0" fmla="*/ 126610 h 211016"/>
              <a:gd name="connsiteX1" fmla="*/ 70338 w 140676"/>
              <a:gd name="connsiteY1" fmla="*/ 211016 h 211016"/>
              <a:gd name="connsiteX2" fmla="*/ 140676 w 140676"/>
              <a:gd name="connsiteY2" fmla="*/ 0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6" h="211016">
                <a:moveTo>
                  <a:pt x="0" y="126610"/>
                </a:moveTo>
                <a:lnTo>
                  <a:pt x="70338" y="211016"/>
                </a:lnTo>
                <a:lnTo>
                  <a:pt x="14067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8785F802-E5F8-4733-8D85-804704262317}"/>
              </a:ext>
            </a:extLst>
          </p:cNvPr>
          <p:cNvSpPr/>
          <p:nvPr/>
        </p:nvSpPr>
        <p:spPr>
          <a:xfrm>
            <a:off x="8490712" y="2986416"/>
            <a:ext cx="121919" cy="182880"/>
          </a:xfrm>
          <a:custGeom>
            <a:avLst/>
            <a:gdLst>
              <a:gd name="connsiteX0" fmla="*/ 0 w 140676"/>
              <a:gd name="connsiteY0" fmla="*/ 126610 h 211016"/>
              <a:gd name="connsiteX1" fmla="*/ 70338 w 140676"/>
              <a:gd name="connsiteY1" fmla="*/ 211016 h 211016"/>
              <a:gd name="connsiteX2" fmla="*/ 140676 w 140676"/>
              <a:gd name="connsiteY2" fmla="*/ 0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6" h="211016">
                <a:moveTo>
                  <a:pt x="0" y="126610"/>
                </a:moveTo>
                <a:lnTo>
                  <a:pt x="70338" y="211016"/>
                </a:lnTo>
                <a:lnTo>
                  <a:pt x="14067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DFEBE36-255D-4A8F-9C57-9137CCDC8AD0}"/>
                  </a:ext>
                </a:extLst>
              </p:cNvPr>
              <p:cNvSpPr txBox="1"/>
              <p:nvPr/>
            </p:nvSpPr>
            <p:spPr>
              <a:xfrm>
                <a:off x="8412958" y="3736698"/>
                <a:ext cx="1069203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DFEBE36-255D-4A8F-9C57-9137CCDC8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2958" y="3736698"/>
                <a:ext cx="1069203" cy="5186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1C4234C-998F-4062-A986-EF8001804AE4}"/>
                  </a:ext>
                </a:extLst>
              </p:cNvPr>
              <p:cNvSpPr txBox="1"/>
              <p:nvPr/>
            </p:nvSpPr>
            <p:spPr>
              <a:xfrm>
                <a:off x="8438982" y="4331255"/>
                <a:ext cx="1521250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29.449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41C4234C-998F-4062-A986-EF8001804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982" y="4331255"/>
                <a:ext cx="1521250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8BA38AA-865B-4522-8A35-6031514100E9}"/>
                  </a:ext>
                </a:extLst>
              </p:cNvPr>
              <p:cNvSpPr/>
              <p:nvPr/>
            </p:nvSpPr>
            <p:spPr>
              <a:xfrm>
                <a:off x="8345054" y="5000480"/>
                <a:ext cx="17059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os</m:t>
                      </m:r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=0.7362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8BA38AA-865B-4522-8A35-6031514100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5054" y="5000480"/>
                <a:ext cx="170591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151EF3C0-B14E-4C89-AE2B-CAABBAF4064F}"/>
              </a:ext>
            </a:extLst>
          </p:cNvPr>
          <p:cNvGrpSpPr/>
          <p:nvPr/>
        </p:nvGrpSpPr>
        <p:grpSpPr>
          <a:xfrm>
            <a:off x="8769869" y="5499349"/>
            <a:ext cx="934752" cy="276999"/>
            <a:chOff x="9800811" y="5481934"/>
            <a:chExt cx="934752" cy="276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287EB8B-F5EB-41E2-90DC-8A4FC315540E}"/>
                    </a:ext>
                  </a:extLst>
                </p:cNvPr>
                <p:cNvSpPr txBox="1"/>
                <p:nvPr/>
              </p:nvSpPr>
              <p:spPr>
                <a:xfrm>
                  <a:off x="9800811" y="5481934"/>
                  <a:ext cx="92365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=42.6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287EB8B-F5EB-41E2-90DC-8A4FC31554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0811" y="5481934"/>
                  <a:ext cx="923651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5960" r="-5960" b="-652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2F4816D-0437-40B4-B05A-05F2A2FC7D01}"/>
                </a:ext>
              </a:extLst>
            </p:cNvPr>
            <p:cNvSpPr/>
            <p:nvPr/>
          </p:nvSpPr>
          <p:spPr>
            <a:xfrm flipV="1">
              <a:off x="10689844" y="5506978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71D74777-CBE3-4E0C-819B-5ED3CBDD34C3}"/>
              </a:ext>
            </a:extLst>
          </p:cNvPr>
          <p:cNvCxnSpPr/>
          <p:nvPr/>
        </p:nvCxnSpPr>
        <p:spPr>
          <a:xfrm>
            <a:off x="8787553" y="5787933"/>
            <a:ext cx="88048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30F9D7C4-63E9-41C7-BE9E-A3EF844035D5}"/>
              </a:ext>
            </a:extLst>
          </p:cNvPr>
          <p:cNvSpPr txBox="1"/>
          <p:nvPr/>
        </p:nvSpPr>
        <p:spPr>
          <a:xfrm>
            <a:off x="10197599" y="5068506"/>
            <a:ext cx="4956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300" dirty="0">
                <a:solidFill>
                  <a:srgbClr val="FF0000"/>
                </a:solidFill>
              </a:rPr>
              <a:t>Cos</a:t>
            </a:r>
          </a:p>
          <a:p>
            <a:r>
              <a:rPr lang="en-GB" sz="1300" dirty="0">
                <a:solidFill>
                  <a:srgbClr val="FF0000"/>
                </a:solidFill>
              </a:rPr>
              <a:t>Ans</a:t>
            </a:r>
          </a:p>
          <a:p>
            <a:r>
              <a:rPr lang="en-GB" sz="1300" dirty="0">
                <a:solidFill>
                  <a:srgbClr val="FF0000"/>
                </a:solidFill>
              </a:rPr>
              <a:t>=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A878F4D-033B-4F0D-AF0E-7F54B911817C}"/>
              </a:ext>
            </a:extLst>
          </p:cNvPr>
          <p:cNvGrpSpPr/>
          <p:nvPr/>
        </p:nvGrpSpPr>
        <p:grpSpPr>
          <a:xfrm>
            <a:off x="7161637" y="6100923"/>
            <a:ext cx="4304320" cy="369332"/>
            <a:chOff x="7220554" y="6001582"/>
            <a:chExt cx="4304320" cy="369332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7DBAF82-0C3E-4890-975E-3A08A2A9432E}"/>
                </a:ext>
              </a:extLst>
            </p:cNvPr>
            <p:cNvSpPr txBox="1"/>
            <p:nvPr/>
          </p:nvSpPr>
          <p:spPr>
            <a:xfrm>
              <a:off x="7220554" y="6001582"/>
              <a:ext cx="4304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angle between AE and the base is  42.6 </a:t>
              </a: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56EB121-BCC2-4A81-8A0E-8029193F4364}"/>
                </a:ext>
              </a:extLst>
            </p:cNvPr>
            <p:cNvSpPr/>
            <p:nvPr/>
          </p:nvSpPr>
          <p:spPr>
            <a:xfrm>
              <a:off x="11389268" y="6047054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1A12198-FB20-48CE-B93F-26942A893CEB}"/>
              </a:ext>
            </a:extLst>
          </p:cNvPr>
          <p:cNvCxnSpPr/>
          <p:nvPr/>
        </p:nvCxnSpPr>
        <p:spPr>
          <a:xfrm>
            <a:off x="7284168" y="6458669"/>
            <a:ext cx="40919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BAA019F-6E6B-4F53-A53D-C8213B974B18}"/>
              </a:ext>
            </a:extLst>
          </p:cNvPr>
          <p:cNvSpPr/>
          <p:nvPr/>
        </p:nvSpPr>
        <p:spPr>
          <a:xfrm>
            <a:off x="576796" y="3985788"/>
            <a:ext cx="1769226" cy="17692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79CC012-C769-46C6-9B2F-E10BF84471D0}"/>
              </a:ext>
            </a:extLst>
          </p:cNvPr>
          <p:cNvSpPr/>
          <p:nvPr/>
        </p:nvSpPr>
        <p:spPr>
          <a:xfrm>
            <a:off x="281354" y="3812345"/>
            <a:ext cx="2152356" cy="2096086"/>
          </a:xfrm>
          <a:custGeom>
            <a:avLst/>
            <a:gdLst>
              <a:gd name="connsiteX0" fmla="*/ 1167618 w 2152356"/>
              <a:gd name="connsiteY0" fmla="*/ 1055077 h 2096086"/>
              <a:gd name="connsiteX1" fmla="*/ 1744393 w 2152356"/>
              <a:gd name="connsiteY1" fmla="*/ 211015 h 2096086"/>
              <a:gd name="connsiteX2" fmla="*/ 689316 w 2152356"/>
              <a:gd name="connsiteY2" fmla="*/ 0 h 2096086"/>
              <a:gd name="connsiteX3" fmla="*/ 267286 w 2152356"/>
              <a:gd name="connsiteY3" fmla="*/ 422031 h 2096086"/>
              <a:gd name="connsiteX4" fmla="*/ 0 w 2152356"/>
              <a:gd name="connsiteY4" fmla="*/ 900332 h 2096086"/>
              <a:gd name="connsiteX5" fmla="*/ 112541 w 2152356"/>
              <a:gd name="connsiteY5" fmla="*/ 1603717 h 2096086"/>
              <a:gd name="connsiteX6" fmla="*/ 562707 w 2152356"/>
              <a:gd name="connsiteY6" fmla="*/ 1941341 h 2096086"/>
              <a:gd name="connsiteX7" fmla="*/ 1406769 w 2152356"/>
              <a:gd name="connsiteY7" fmla="*/ 2096086 h 2096086"/>
              <a:gd name="connsiteX8" fmla="*/ 2110153 w 2152356"/>
              <a:gd name="connsiteY8" fmla="*/ 1575581 h 2096086"/>
              <a:gd name="connsiteX9" fmla="*/ 2152356 w 2152356"/>
              <a:gd name="connsiteY9" fmla="*/ 773723 h 2096086"/>
              <a:gd name="connsiteX10" fmla="*/ 1167618 w 2152356"/>
              <a:gd name="connsiteY10" fmla="*/ 1055077 h 209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152356" h="2096086">
                <a:moveTo>
                  <a:pt x="1167618" y="1055077"/>
                </a:moveTo>
                <a:lnTo>
                  <a:pt x="1744393" y="211015"/>
                </a:lnTo>
                <a:lnTo>
                  <a:pt x="689316" y="0"/>
                </a:lnTo>
                <a:lnTo>
                  <a:pt x="267286" y="422031"/>
                </a:lnTo>
                <a:lnTo>
                  <a:pt x="0" y="900332"/>
                </a:lnTo>
                <a:lnTo>
                  <a:pt x="112541" y="1603717"/>
                </a:lnTo>
                <a:lnTo>
                  <a:pt x="562707" y="1941341"/>
                </a:lnTo>
                <a:lnTo>
                  <a:pt x="1406769" y="2096086"/>
                </a:lnTo>
                <a:lnTo>
                  <a:pt x="2110153" y="1575581"/>
                </a:lnTo>
                <a:lnTo>
                  <a:pt x="2152356" y="773723"/>
                </a:lnTo>
                <a:lnTo>
                  <a:pt x="1167618" y="10550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D170A00-8127-456B-9894-0A5CB5002FCA}"/>
              </a:ext>
            </a:extLst>
          </p:cNvPr>
          <p:cNvCxnSpPr/>
          <p:nvPr/>
        </p:nvCxnSpPr>
        <p:spPr>
          <a:xfrm flipH="1">
            <a:off x="1464897" y="4865185"/>
            <a:ext cx="32732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DE88DC-2F0C-4E11-B239-88179605B50F}"/>
              </a:ext>
            </a:extLst>
          </p:cNvPr>
          <p:cNvCxnSpPr/>
          <p:nvPr/>
        </p:nvCxnSpPr>
        <p:spPr>
          <a:xfrm flipH="1">
            <a:off x="1464897" y="1041932"/>
            <a:ext cx="2577548" cy="3823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278F80B-4C6B-468F-99AF-51058C03EB65}"/>
                  </a:ext>
                </a:extLst>
              </p:cNvPr>
              <p:cNvSpPr txBox="1"/>
              <p:nvPr/>
            </p:nvSpPr>
            <p:spPr>
              <a:xfrm>
                <a:off x="1834881" y="4317676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9278F80B-4C6B-468F-99AF-51058C03EB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881" y="4317676"/>
                <a:ext cx="251094" cy="369332"/>
              </a:xfrm>
              <a:prstGeom prst="rect">
                <a:avLst/>
              </a:prstGeom>
              <a:blipFill>
                <a:blip r:embed="rId10"/>
                <a:stretch>
                  <a:fillRect l="-29268" r="-24390" b="-65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17D7895F-1C4C-4AA6-9BF6-EFB270F00707}"/>
              </a:ext>
            </a:extLst>
          </p:cNvPr>
          <p:cNvGrpSpPr/>
          <p:nvPr/>
        </p:nvGrpSpPr>
        <p:grpSpPr>
          <a:xfrm>
            <a:off x="593128" y="5658021"/>
            <a:ext cx="2568787" cy="939437"/>
            <a:chOff x="817288" y="5951663"/>
            <a:chExt cx="4014783" cy="64725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37F0A17-3243-4A71-B628-9FF3D29454D4}"/>
                </a:ext>
              </a:extLst>
            </p:cNvPr>
            <p:cNvSpPr/>
            <p:nvPr/>
          </p:nvSpPr>
          <p:spPr>
            <a:xfrm>
              <a:off x="817288" y="5951663"/>
              <a:ext cx="3892549" cy="53424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D980BC-8256-4CA9-BCE1-CED2C6967E13}"/>
                </a:ext>
              </a:extLst>
            </p:cNvPr>
            <p:cNvSpPr txBox="1"/>
            <p:nvPr/>
          </p:nvSpPr>
          <p:spPr>
            <a:xfrm>
              <a:off x="939522" y="6014140"/>
              <a:ext cx="389254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We worked out this length </a:t>
              </a:r>
            </a:p>
            <a:p>
              <a:r>
                <a:rPr lang="en-GB" sz="1600" dirty="0"/>
                <a:t>AO on the last slide.</a:t>
              </a: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1C571-F10F-463E-955F-5CCADD3F0BA7}"/>
              </a:ext>
            </a:extLst>
          </p:cNvPr>
          <p:cNvSpPr/>
          <p:nvPr/>
        </p:nvSpPr>
        <p:spPr>
          <a:xfrm>
            <a:off x="1484780" y="3313858"/>
            <a:ext cx="5118647" cy="1537252"/>
          </a:xfrm>
          <a:custGeom>
            <a:avLst/>
            <a:gdLst>
              <a:gd name="connsiteX0" fmla="*/ 0 w 5075583"/>
              <a:gd name="connsiteY0" fmla="*/ 1537252 h 1537252"/>
              <a:gd name="connsiteX1" fmla="*/ 3220278 w 5075583"/>
              <a:gd name="connsiteY1" fmla="*/ 1537252 h 1537252"/>
              <a:gd name="connsiteX2" fmla="*/ 5075583 w 5075583"/>
              <a:gd name="connsiteY2" fmla="*/ 0 h 1537252"/>
              <a:gd name="connsiteX3" fmla="*/ 0 w 5075583"/>
              <a:gd name="connsiteY3" fmla="*/ 1537252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5583" h="1537252">
                <a:moveTo>
                  <a:pt x="0" y="1537252"/>
                </a:moveTo>
                <a:lnTo>
                  <a:pt x="3220278" y="1537252"/>
                </a:lnTo>
                <a:lnTo>
                  <a:pt x="5075583" y="0"/>
                </a:lnTo>
                <a:lnTo>
                  <a:pt x="0" y="1537252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83035C3-CFF6-4D12-B5F3-81F995B66580}"/>
              </a:ext>
            </a:extLst>
          </p:cNvPr>
          <p:cNvCxnSpPr>
            <a:cxnSpLocks/>
            <a:endCxn id="78" idx="3"/>
          </p:cNvCxnSpPr>
          <p:nvPr/>
        </p:nvCxnSpPr>
        <p:spPr>
          <a:xfrm>
            <a:off x="3379024" y="3292393"/>
            <a:ext cx="1353282" cy="156537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A25E18-A6C0-4887-B73D-CDD323F055A3}"/>
              </a:ext>
            </a:extLst>
          </p:cNvPr>
          <p:cNvCxnSpPr>
            <a:stCxn id="26" idx="0"/>
          </p:cNvCxnSpPr>
          <p:nvPr/>
        </p:nvCxnSpPr>
        <p:spPr>
          <a:xfrm flipV="1">
            <a:off x="1484780" y="4084986"/>
            <a:ext cx="2555650" cy="7661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00E5A081-C304-45F2-849F-6C45193324B9}"/>
              </a:ext>
            </a:extLst>
          </p:cNvPr>
          <p:cNvSpPr/>
          <p:nvPr/>
        </p:nvSpPr>
        <p:spPr>
          <a:xfrm>
            <a:off x="3662863" y="3668151"/>
            <a:ext cx="376716" cy="527402"/>
          </a:xfrm>
          <a:custGeom>
            <a:avLst/>
            <a:gdLst>
              <a:gd name="connsiteX0" fmla="*/ 562708 w 562708"/>
              <a:gd name="connsiteY0" fmla="*/ 0 h 787791"/>
              <a:gd name="connsiteX1" fmla="*/ 14068 w 562708"/>
              <a:gd name="connsiteY1" fmla="*/ 168812 h 787791"/>
              <a:gd name="connsiteX2" fmla="*/ 0 w 562708"/>
              <a:gd name="connsiteY2" fmla="*/ 787791 h 787791"/>
              <a:gd name="connsiteX3" fmla="*/ 562708 w 562708"/>
              <a:gd name="connsiteY3" fmla="*/ 618978 h 787791"/>
              <a:gd name="connsiteX4" fmla="*/ 562708 w 562708"/>
              <a:gd name="connsiteY4" fmla="*/ 0 h 78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708" h="787791">
                <a:moveTo>
                  <a:pt x="562708" y="0"/>
                </a:moveTo>
                <a:lnTo>
                  <a:pt x="14068" y="168812"/>
                </a:lnTo>
                <a:lnTo>
                  <a:pt x="0" y="787791"/>
                </a:lnTo>
                <a:lnTo>
                  <a:pt x="562708" y="618978"/>
                </a:lnTo>
                <a:lnTo>
                  <a:pt x="56270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26D4D906-F5D3-4158-BE03-1756FC2D2063}"/>
              </a:ext>
            </a:extLst>
          </p:cNvPr>
          <p:cNvSpPr/>
          <p:nvPr/>
        </p:nvSpPr>
        <p:spPr>
          <a:xfrm>
            <a:off x="4280061" y="4603376"/>
            <a:ext cx="751858" cy="254388"/>
          </a:xfrm>
          <a:custGeom>
            <a:avLst/>
            <a:gdLst>
              <a:gd name="connsiteX0" fmla="*/ 1871003 w 1871003"/>
              <a:gd name="connsiteY0" fmla="*/ 0 h 633046"/>
              <a:gd name="connsiteX1" fmla="*/ 745587 w 1871003"/>
              <a:gd name="connsiteY1" fmla="*/ 0 h 633046"/>
              <a:gd name="connsiteX2" fmla="*/ 0 w 1871003"/>
              <a:gd name="connsiteY2" fmla="*/ 633046 h 633046"/>
              <a:gd name="connsiteX3" fmla="*/ 1125415 w 1871003"/>
              <a:gd name="connsiteY3" fmla="*/ 633046 h 633046"/>
              <a:gd name="connsiteX4" fmla="*/ 1871003 w 1871003"/>
              <a:gd name="connsiteY4" fmla="*/ 0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1003" h="633046">
                <a:moveTo>
                  <a:pt x="1871003" y="0"/>
                </a:moveTo>
                <a:lnTo>
                  <a:pt x="745587" y="0"/>
                </a:lnTo>
                <a:lnTo>
                  <a:pt x="0" y="633046"/>
                </a:lnTo>
                <a:lnTo>
                  <a:pt x="1125415" y="633046"/>
                </a:lnTo>
                <a:lnTo>
                  <a:pt x="1871003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2B95F40E-0B2F-47A4-BF3A-3EB601E0343C}"/>
              </a:ext>
            </a:extLst>
          </p:cNvPr>
          <p:cNvCxnSpPr>
            <a:stCxn id="41" idx="2"/>
            <a:endCxn id="78" idx="3"/>
          </p:cNvCxnSpPr>
          <p:nvPr/>
        </p:nvCxnSpPr>
        <p:spPr>
          <a:xfrm>
            <a:off x="4040430" y="1094940"/>
            <a:ext cx="691876" cy="3762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E75306-83FC-4796-8071-716F0CF5F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9828" y="4880346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BEA03E94-841B-47BE-BECC-4BA565741067}"/>
              </a:ext>
            </a:extLst>
          </p:cNvPr>
          <p:cNvSpPr txBox="1"/>
          <p:nvPr/>
        </p:nvSpPr>
        <p:spPr>
          <a:xfrm>
            <a:off x="3515960" y="6360745"/>
            <a:ext cx="335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the question on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36891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9C57528-7B27-4E4A-B87F-14A2E290EBFC}"/>
              </a:ext>
            </a:extLst>
          </p:cNvPr>
          <p:cNvSpPr txBox="1"/>
          <p:nvPr/>
        </p:nvSpPr>
        <p:spPr>
          <a:xfrm>
            <a:off x="1228266" y="916834"/>
            <a:ext cx="8242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pyramid ABCDE shown below has a rectangular base 52cm by 49cm.  Each sloping</a:t>
            </a:r>
          </a:p>
          <a:p>
            <a:r>
              <a:rPr lang="en-GB" dirty="0"/>
              <a:t>edge has a length of 63cm.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7C12B4-6D23-4EF3-A2EA-C885D9761B30}"/>
              </a:ext>
            </a:extLst>
          </p:cNvPr>
          <p:cNvGrpSpPr/>
          <p:nvPr/>
        </p:nvGrpSpPr>
        <p:grpSpPr>
          <a:xfrm>
            <a:off x="2673963" y="2101142"/>
            <a:ext cx="5745679" cy="4447779"/>
            <a:chOff x="2673963" y="1946393"/>
            <a:chExt cx="5745679" cy="444777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B366B9-09C7-4F3E-AC94-8A63DBB9E3B3}"/>
                </a:ext>
              </a:extLst>
            </p:cNvPr>
            <p:cNvGrpSpPr/>
            <p:nvPr/>
          </p:nvGrpSpPr>
          <p:grpSpPr>
            <a:xfrm>
              <a:off x="2985053" y="2190786"/>
              <a:ext cx="5161722" cy="3823253"/>
              <a:chOff x="934278" y="768626"/>
              <a:chExt cx="5161722" cy="382325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E2B5466-F7E7-4C18-BE8B-0E197EF2FAEE}"/>
                  </a:ext>
                </a:extLst>
              </p:cNvPr>
              <p:cNvGrpSpPr/>
              <p:nvPr/>
            </p:nvGrpSpPr>
            <p:grpSpPr>
              <a:xfrm>
                <a:off x="934278" y="3034747"/>
                <a:ext cx="5161722" cy="1557132"/>
                <a:chOff x="934278" y="3034747"/>
                <a:chExt cx="5161722" cy="1557132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DE33DCFD-4069-4091-BA82-D3C12C4B680A}"/>
                    </a:ext>
                  </a:extLst>
                </p:cNvPr>
                <p:cNvCxnSpPr/>
                <p:nvPr/>
              </p:nvCxnSpPr>
              <p:spPr>
                <a:xfrm flipH="1">
                  <a:off x="2822713" y="3034748"/>
                  <a:ext cx="327328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2D170A00-8127-456B-9894-0A5CB5002FCA}"/>
                    </a:ext>
                  </a:extLst>
                </p:cNvPr>
                <p:cNvCxnSpPr/>
                <p:nvPr/>
              </p:nvCxnSpPr>
              <p:spPr>
                <a:xfrm flipH="1">
                  <a:off x="934278" y="4591879"/>
                  <a:ext cx="327328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33727E65-2221-4F30-8BD4-6518B7046918}"/>
                    </a:ext>
                  </a:extLst>
                </p:cNvPr>
                <p:cNvCxnSpPr/>
                <p:nvPr/>
              </p:nvCxnSpPr>
              <p:spPr>
                <a:xfrm flipH="1">
                  <a:off x="947530" y="3034748"/>
                  <a:ext cx="1888435" cy="15571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754B38-447E-4829-B544-6511B1B96D41}"/>
                    </a:ext>
                  </a:extLst>
                </p:cNvPr>
                <p:cNvCxnSpPr/>
                <p:nvPr/>
              </p:nvCxnSpPr>
              <p:spPr>
                <a:xfrm flipH="1">
                  <a:off x="4207565" y="3034747"/>
                  <a:ext cx="1888435" cy="15571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288E466-DD98-4948-A1A6-B1596F616B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35965" y="768626"/>
                <a:ext cx="675862" cy="22793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6DE88DC-2F0C-4E11-B239-88179605B50F}"/>
                  </a:ext>
                </a:extLst>
              </p:cNvPr>
              <p:cNvCxnSpPr/>
              <p:nvPr/>
            </p:nvCxnSpPr>
            <p:spPr>
              <a:xfrm flipH="1">
                <a:off x="934278" y="768626"/>
                <a:ext cx="2577548" cy="38232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CFC991F-E8ED-4A54-8B44-753E96B09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1826" y="781878"/>
                <a:ext cx="2584174" cy="22528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71C33ED-4F37-470A-BA1A-C6D7B0C1149A}"/>
                  </a:ext>
                </a:extLst>
              </p:cNvPr>
              <p:cNvCxnSpPr/>
              <p:nvPr/>
            </p:nvCxnSpPr>
            <p:spPr>
              <a:xfrm>
                <a:off x="3511826" y="781878"/>
                <a:ext cx="695739" cy="381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B035FC-E7CB-4DBF-B041-71D4DC169FA0}"/>
                </a:ext>
              </a:extLst>
            </p:cNvPr>
            <p:cNvSpPr txBox="1"/>
            <p:nvPr/>
          </p:nvSpPr>
          <p:spPr>
            <a:xfrm>
              <a:off x="4511352" y="602484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52cm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250D24-0FD8-49A5-BF3E-53B8549F98AC}"/>
                </a:ext>
              </a:extLst>
            </p:cNvPr>
            <p:cNvSpPr txBox="1"/>
            <p:nvPr/>
          </p:nvSpPr>
          <p:spPr>
            <a:xfrm>
              <a:off x="7126354" y="5195716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49cm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CDB6D2-9988-41E2-88E4-583F3737B904}"/>
                </a:ext>
              </a:extLst>
            </p:cNvPr>
            <p:cNvSpPr txBox="1"/>
            <p:nvPr/>
          </p:nvSpPr>
          <p:spPr>
            <a:xfrm>
              <a:off x="6852141" y="303316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63cm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8CB46A-D84E-46C7-B103-FF5D9DD705F8}"/>
                </a:ext>
              </a:extLst>
            </p:cNvPr>
            <p:cNvSpPr txBox="1"/>
            <p:nvPr/>
          </p:nvSpPr>
          <p:spPr>
            <a:xfrm>
              <a:off x="2673963" y="592213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3E392B-B5C0-42BC-972D-59275D3D7F15}"/>
                </a:ext>
              </a:extLst>
            </p:cNvPr>
            <p:cNvSpPr txBox="1"/>
            <p:nvPr/>
          </p:nvSpPr>
          <p:spPr>
            <a:xfrm>
              <a:off x="6245540" y="596103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B545CE-81A3-438C-9EFB-2848FEF71BDC}"/>
                </a:ext>
              </a:extLst>
            </p:cNvPr>
            <p:cNvSpPr txBox="1"/>
            <p:nvPr/>
          </p:nvSpPr>
          <p:spPr>
            <a:xfrm>
              <a:off x="8111544" y="427224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F2A4F-3E6B-4A14-B133-A5E075A01A39}"/>
                </a:ext>
              </a:extLst>
            </p:cNvPr>
            <p:cNvSpPr txBox="1"/>
            <p:nvPr/>
          </p:nvSpPr>
          <p:spPr>
            <a:xfrm>
              <a:off x="4559405" y="4204393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C3FE44-0B6B-4E23-855C-A2C46FB2BF19}"/>
                </a:ext>
              </a:extLst>
            </p:cNvPr>
            <p:cNvSpPr txBox="1"/>
            <p:nvPr/>
          </p:nvSpPr>
          <p:spPr>
            <a:xfrm>
              <a:off x="5598291" y="194639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C48979-83DF-47CF-ABD4-BDB45683C7D3}"/>
              </a:ext>
            </a:extLst>
          </p:cNvPr>
          <p:cNvSpPr txBox="1"/>
          <p:nvPr/>
        </p:nvSpPr>
        <p:spPr>
          <a:xfrm>
            <a:off x="1241518" y="1650213"/>
            <a:ext cx="524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Find the angle the edge AE makes with the base ABCD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10AC1D-D543-44F1-889D-C4C77766E081}"/>
              </a:ext>
            </a:extLst>
          </p:cNvPr>
          <p:cNvSpPr txBox="1"/>
          <p:nvPr/>
        </p:nvSpPr>
        <p:spPr>
          <a:xfrm>
            <a:off x="2633662" y="224336"/>
            <a:ext cx="771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Now you do this question.  You must copy out the diagram.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4E88D6-B690-4222-A139-11499A70BD42}"/>
              </a:ext>
            </a:extLst>
          </p:cNvPr>
          <p:cNvSpPr txBox="1"/>
          <p:nvPr/>
        </p:nvSpPr>
        <p:spPr>
          <a:xfrm>
            <a:off x="9262678" y="5666028"/>
            <a:ext cx="1733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Answer 55.5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8DD9E2B-CDB2-4DA3-B0EA-67123F38E039}"/>
              </a:ext>
            </a:extLst>
          </p:cNvPr>
          <p:cNvSpPr/>
          <p:nvPr/>
        </p:nvSpPr>
        <p:spPr>
          <a:xfrm>
            <a:off x="10898011" y="5706957"/>
            <a:ext cx="68527" cy="685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A24AFF-2765-4E49-B202-7D12DAC34C4D}"/>
              </a:ext>
            </a:extLst>
          </p:cNvPr>
          <p:cNvCxnSpPr/>
          <p:nvPr/>
        </p:nvCxnSpPr>
        <p:spPr>
          <a:xfrm>
            <a:off x="9355015" y="6127693"/>
            <a:ext cx="15491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02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EF5AE9F-3672-4E92-9EFB-3B5B001DC7C2}"/>
              </a:ext>
            </a:extLst>
          </p:cNvPr>
          <p:cNvGrpSpPr/>
          <p:nvPr/>
        </p:nvGrpSpPr>
        <p:grpSpPr>
          <a:xfrm>
            <a:off x="2372138" y="2305881"/>
            <a:ext cx="7142922" cy="1736034"/>
            <a:chOff x="2372138" y="2305881"/>
            <a:chExt cx="7142922" cy="17360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B7CE00-7264-40C7-A75D-1248E60ADD97}"/>
                </a:ext>
              </a:extLst>
            </p:cNvPr>
            <p:cNvSpPr/>
            <p:nvPr/>
          </p:nvSpPr>
          <p:spPr>
            <a:xfrm>
              <a:off x="2372138" y="2305881"/>
              <a:ext cx="7142922" cy="173603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389842E-A689-4ABB-BA60-FE6D299CFCB5}"/>
                </a:ext>
              </a:extLst>
            </p:cNvPr>
            <p:cNvSpPr txBox="1"/>
            <p:nvPr/>
          </p:nvSpPr>
          <p:spPr>
            <a:xfrm>
              <a:off x="2743200" y="2756453"/>
              <a:ext cx="64174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400" dirty="0"/>
                <a:t>Problems involving cuboids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173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C25C4E9-BC17-413F-A3EF-0BE3844ABE3A}"/>
              </a:ext>
            </a:extLst>
          </p:cNvPr>
          <p:cNvSpPr txBox="1"/>
          <p:nvPr/>
        </p:nvSpPr>
        <p:spPr>
          <a:xfrm>
            <a:off x="1711851" y="594981"/>
            <a:ext cx="8768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ABCDEFGH is a cuboid.  Find the angle AG makes with the base ABCD.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63EEB0-1B51-409B-8F9F-7835E769696F}"/>
              </a:ext>
            </a:extLst>
          </p:cNvPr>
          <p:cNvGrpSpPr/>
          <p:nvPr/>
        </p:nvGrpSpPr>
        <p:grpSpPr>
          <a:xfrm>
            <a:off x="3161742" y="1544744"/>
            <a:ext cx="6100936" cy="4445961"/>
            <a:chOff x="2984727" y="1677266"/>
            <a:chExt cx="6100936" cy="44459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013435-39A3-4A96-8F4B-276B3F7581AE}"/>
                </a:ext>
              </a:extLst>
            </p:cNvPr>
            <p:cNvGrpSpPr/>
            <p:nvPr/>
          </p:nvGrpSpPr>
          <p:grpSpPr>
            <a:xfrm>
              <a:off x="2984727" y="1677266"/>
              <a:ext cx="5771971" cy="4400441"/>
              <a:chOff x="2528116" y="1107423"/>
              <a:chExt cx="5771971" cy="44004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C55AE30-5C30-48BE-A06F-266889772911}"/>
                  </a:ext>
                </a:extLst>
              </p:cNvPr>
              <p:cNvGrpSpPr/>
              <p:nvPr/>
            </p:nvGrpSpPr>
            <p:grpSpPr>
              <a:xfrm>
                <a:off x="2869094" y="1338471"/>
                <a:ext cx="5055704" cy="3806687"/>
                <a:chOff x="3173894" y="1404732"/>
                <a:chExt cx="5055704" cy="380668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287DBA4-42C1-4B9D-95A0-4E9A6D6B60E8}"/>
                    </a:ext>
                  </a:extLst>
                </p:cNvPr>
                <p:cNvGrpSpPr/>
                <p:nvPr/>
              </p:nvGrpSpPr>
              <p:grpSpPr>
                <a:xfrm>
                  <a:off x="3173894" y="1404732"/>
                  <a:ext cx="5055704" cy="3800061"/>
                  <a:chOff x="3717234" y="1802297"/>
                  <a:chExt cx="5055704" cy="3800061"/>
                </a:xfrm>
              </p:grpSpPr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BF99E5CE-1461-49C7-A210-062828E26896}"/>
                      </a:ext>
                    </a:extLst>
                  </p:cNvPr>
                  <p:cNvSpPr/>
                  <p:nvPr/>
                </p:nvSpPr>
                <p:spPr>
                  <a:xfrm>
                    <a:off x="4757530" y="1802297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513221A1-0A63-4585-B497-E691CE29D64E}"/>
                      </a:ext>
                    </a:extLst>
                  </p:cNvPr>
                  <p:cNvSpPr/>
                  <p:nvPr/>
                </p:nvSpPr>
                <p:spPr>
                  <a:xfrm>
                    <a:off x="3717234" y="3293166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9F692499-6A48-4F1E-B6A8-185D5E0ACA3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17234" y="1802297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0BEB7C61-8F74-4C78-8210-738EDD20C4E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30486" y="4104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165444A-FA74-4E97-A38B-B046D6016E4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4111489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EBB8E743-C103-46A9-BC0D-C5A5F9ECA6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1818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14EB4891-B1DB-4D6B-BFC8-6B1195DCBE25}"/>
                    </a:ext>
                  </a:extLst>
                </p:cNvPr>
                <p:cNvCxnSpPr/>
                <p:nvPr/>
              </p:nvCxnSpPr>
              <p:spPr>
                <a:xfrm flipV="1">
                  <a:off x="3173894" y="1417984"/>
                  <a:ext cx="5055704" cy="37934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C5E9FC-0DC2-408C-8450-C1D01D33713F}"/>
                  </a:ext>
                </a:extLst>
              </p:cNvPr>
              <p:cNvSpPr txBox="1"/>
              <p:nvPr/>
            </p:nvSpPr>
            <p:spPr>
              <a:xfrm>
                <a:off x="2577882" y="5065646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ED1DE8-23DA-4727-86A2-1DFC289D9017}"/>
                  </a:ext>
                </a:extLst>
              </p:cNvPr>
              <p:cNvSpPr txBox="1"/>
              <p:nvPr/>
            </p:nvSpPr>
            <p:spPr>
              <a:xfrm>
                <a:off x="6769408" y="5138532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2A6961-024D-4770-AE37-600D7C7C6D91}"/>
                  </a:ext>
                </a:extLst>
              </p:cNvPr>
              <p:cNvSpPr txBox="1"/>
              <p:nvPr/>
            </p:nvSpPr>
            <p:spPr>
              <a:xfrm>
                <a:off x="7982799" y="3429000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C336A-B318-463A-B917-B1512D8A030A}"/>
                  </a:ext>
                </a:extLst>
              </p:cNvPr>
              <p:cNvSpPr txBox="1"/>
              <p:nvPr/>
            </p:nvSpPr>
            <p:spPr>
              <a:xfrm>
                <a:off x="3582056" y="3429000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CED325-A106-49DA-A2A8-F33F08999267}"/>
                  </a:ext>
                </a:extLst>
              </p:cNvPr>
              <p:cNvSpPr txBox="1"/>
              <p:nvPr/>
            </p:nvSpPr>
            <p:spPr>
              <a:xfrm>
                <a:off x="2528116" y="263812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6DC4C3-2C4F-4751-8A8F-54D6CEB9AA6C}"/>
                  </a:ext>
                </a:extLst>
              </p:cNvPr>
              <p:cNvSpPr txBox="1"/>
              <p:nvPr/>
            </p:nvSpPr>
            <p:spPr>
              <a:xfrm>
                <a:off x="6952929" y="2709280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19D103-6936-45E4-B7A1-84A61AF7CD25}"/>
                  </a:ext>
                </a:extLst>
              </p:cNvPr>
              <p:cNvSpPr txBox="1"/>
              <p:nvPr/>
            </p:nvSpPr>
            <p:spPr>
              <a:xfrm>
                <a:off x="7969547" y="1127301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67C017-006C-4E47-9879-D405AA8DB25C}"/>
                  </a:ext>
                </a:extLst>
              </p:cNvPr>
              <p:cNvSpPr txBox="1"/>
              <p:nvPr/>
            </p:nvSpPr>
            <p:spPr>
              <a:xfrm>
                <a:off x="3497995" y="1107423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EA4025-86F3-4024-8F2A-82E67B11D567}"/>
                </a:ext>
              </a:extLst>
            </p:cNvPr>
            <p:cNvSpPr txBox="1"/>
            <p:nvPr/>
          </p:nvSpPr>
          <p:spPr>
            <a:xfrm>
              <a:off x="5099716" y="5753895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34cm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09E275-BA3D-4C1F-8892-F7A9FB4875DC}"/>
                </a:ext>
              </a:extLst>
            </p:cNvPr>
            <p:cNvSpPr txBox="1"/>
            <p:nvPr/>
          </p:nvSpPr>
          <p:spPr>
            <a:xfrm>
              <a:off x="7834757" y="489005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25cm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E0545F-6EC7-4A2C-B4DA-C4F2E48B5E3E}"/>
                </a:ext>
              </a:extLst>
            </p:cNvPr>
            <p:cNvSpPr txBox="1"/>
            <p:nvPr/>
          </p:nvSpPr>
          <p:spPr>
            <a:xfrm>
              <a:off x="8384830" y="292095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28cm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CB385B0-65CD-4C15-AF37-876C1E6F7052}"/>
              </a:ext>
            </a:extLst>
          </p:cNvPr>
          <p:cNvSpPr txBox="1"/>
          <p:nvPr/>
        </p:nvSpPr>
        <p:spPr>
          <a:xfrm>
            <a:off x="9302434" y="5968328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DDD1D9-3F91-4FA9-AA86-A2AF3AA07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29754" y="534466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7915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6363CFC-10DC-4BBE-9948-5C5F230CD386}"/>
              </a:ext>
            </a:extLst>
          </p:cNvPr>
          <p:cNvGrpSpPr/>
          <p:nvPr/>
        </p:nvGrpSpPr>
        <p:grpSpPr>
          <a:xfrm>
            <a:off x="7557873" y="5279260"/>
            <a:ext cx="3924124" cy="1159543"/>
            <a:chOff x="6087434" y="5443691"/>
            <a:chExt cx="3500055" cy="1159543"/>
          </a:xfrm>
          <a:noFill/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84A9291-F3BE-4E79-9EB9-1712EC24FCB3}"/>
                </a:ext>
              </a:extLst>
            </p:cNvPr>
            <p:cNvSpPr/>
            <p:nvPr/>
          </p:nvSpPr>
          <p:spPr>
            <a:xfrm>
              <a:off x="6087434" y="5443691"/>
              <a:ext cx="3275265" cy="9894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635294F-CEC4-4FE1-86A3-23473129F4EF}"/>
                    </a:ext>
                  </a:extLst>
                </p:cNvPr>
                <p:cNvSpPr txBox="1"/>
                <p:nvPr/>
              </p:nvSpPr>
              <p:spPr>
                <a:xfrm>
                  <a:off x="6169132" y="5526016"/>
                  <a:ext cx="3418357" cy="107721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I’ve drawn this diagonal AC and labelled</a:t>
                  </a:r>
                </a:p>
                <a:p>
                  <a:r>
                    <a:rPr lang="en-GB" sz="1600" dirty="0"/>
                    <a:t>it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a14:m>
                  <a:r>
                    <a:rPr lang="en-GB" sz="1600" dirty="0"/>
                    <a:t>. Now you can see we have a right</a:t>
                  </a:r>
                </a:p>
                <a:p>
                  <a:r>
                    <a:rPr lang="en-GB" sz="1600" dirty="0"/>
                    <a:t>angled triangle ACG, shaded in grey.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635294F-CEC4-4FE1-86A3-23473129F4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9132" y="5526016"/>
                  <a:ext cx="3418357" cy="1077218"/>
                </a:xfrm>
                <a:prstGeom prst="rect">
                  <a:avLst/>
                </a:prstGeom>
                <a:blipFill>
                  <a:blip r:embed="rId4"/>
                  <a:stretch>
                    <a:fillRect l="-954" t="-17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268E66-E4F0-4425-BC53-3022017401D4}"/>
              </a:ext>
            </a:extLst>
          </p:cNvPr>
          <p:cNvGrpSpPr/>
          <p:nvPr/>
        </p:nvGrpSpPr>
        <p:grpSpPr>
          <a:xfrm>
            <a:off x="3054275" y="416723"/>
            <a:ext cx="6083450" cy="4406205"/>
            <a:chOff x="761649" y="1027047"/>
            <a:chExt cx="6083450" cy="440620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43A26E-2E9D-422A-9EBB-B0CFCEB03005}"/>
                </a:ext>
              </a:extLst>
            </p:cNvPr>
            <p:cNvGrpSpPr/>
            <p:nvPr/>
          </p:nvGrpSpPr>
          <p:grpSpPr>
            <a:xfrm>
              <a:off x="761649" y="1027047"/>
              <a:ext cx="6083450" cy="4406205"/>
              <a:chOff x="1861333" y="1041162"/>
              <a:chExt cx="6083450" cy="440620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A843FCB-7D35-4E3E-AE08-696C56077B0F}"/>
                  </a:ext>
                </a:extLst>
              </p:cNvPr>
              <p:cNvGrpSpPr/>
              <p:nvPr/>
            </p:nvGrpSpPr>
            <p:grpSpPr>
              <a:xfrm>
                <a:off x="2173357" y="1258958"/>
                <a:ext cx="5062330" cy="3803372"/>
                <a:chOff x="3167270" y="1404732"/>
                <a:chExt cx="5062330" cy="3803372"/>
              </a:xfrm>
            </p:grpSpPr>
            <p:sp>
              <p:nvSpPr>
                <p:cNvPr id="3" name="Freeform: Shape 2">
                  <a:extLst>
                    <a:ext uri="{FF2B5EF4-FFF2-40B4-BE49-F238E27FC236}">
                      <a16:creationId xmlns:a16="http://schemas.microsoft.com/office/drawing/2014/main" id="{E9A6963C-C283-4933-BE66-1B4F557CBD68}"/>
                    </a:ext>
                  </a:extLst>
                </p:cNvPr>
                <p:cNvSpPr/>
                <p:nvPr/>
              </p:nvSpPr>
              <p:spPr>
                <a:xfrm>
                  <a:off x="3167270" y="1417983"/>
                  <a:ext cx="5062330" cy="3790121"/>
                </a:xfrm>
                <a:custGeom>
                  <a:avLst/>
                  <a:gdLst>
                    <a:gd name="connsiteX0" fmla="*/ 0 w 5062330"/>
                    <a:gd name="connsiteY0" fmla="*/ 3790121 h 3790121"/>
                    <a:gd name="connsiteX1" fmla="*/ 5062330 w 5062330"/>
                    <a:gd name="connsiteY1" fmla="*/ 0 h 3790121"/>
                    <a:gd name="connsiteX2" fmla="*/ 5062330 w 5062330"/>
                    <a:gd name="connsiteY2" fmla="*/ 2305878 h 3790121"/>
                    <a:gd name="connsiteX3" fmla="*/ 0 w 5062330"/>
                    <a:gd name="connsiteY3" fmla="*/ 3790121 h 3790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62330" h="3790121">
                      <a:moveTo>
                        <a:pt x="0" y="3790121"/>
                      </a:moveTo>
                      <a:lnTo>
                        <a:pt x="5062330" y="0"/>
                      </a:lnTo>
                      <a:lnTo>
                        <a:pt x="5062330" y="2305878"/>
                      </a:lnTo>
                      <a:lnTo>
                        <a:pt x="0" y="3790121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287DBA4-42C1-4B9D-95A0-4E9A6D6B60E8}"/>
                    </a:ext>
                  </a:extLst>
                </p:cNvPr>
                <p:cNvGrpSpPr/>
                <p:nvPr/>
              </p:nvGrpSpPr>
              <p:grpSpPr>
                <a:xfrm>
                  <a:off x="3173894" y="1404732"/>
                  <a:ext cx="5055704" cy="3800061"/>
                  <a:chOff x="3717234" y="1802297"/>
                  <a:chExt cx="5055704" cy="3800061"/>
                </a:xfrm>
              </p:grpSpPr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BF99E5CE-1461-49C7-A210-062828E26896}"/>
                      </a:ext>
                    </a:extLst>
                  </p:cNvPr>
                  <p:cNvSpPr/>
                  <p:nvPr/>
                </p:nvSpPr>
                <p:spPr>
                  <a:xfrm>
                    <a:off x="4757530" y="1802297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513221A1-0A63-4585-B497-E691CE29D64E}"/>
                      </a:ext>
                    </a:extLst>
                  </p:cNvPr>
                  <p:cNvSpPr/>
                  <p:nvPr/>
                </p:nvSpPr>
                <p:spPr>
                  <a:xfrm>
                    <a:off x="3717234" y="3293166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9F692499-6A48-4F1E-B6A8-185D5E0ACA3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17234" y="1802297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0BEB7C61-8F74-4C78-8210-738EDD20C4E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30486" y="4104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165444A-FA74-4E97-A38B-B046D6016E4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4111489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EBB8E743-C103-46A9-BC0D-C5A5F9ECA6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1818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" name="Freeform: Shape 4">
                  <a:extLst>
                    <a:ext uri="{FF2B5EF4-FFF2-40B4-BE49-F238E27FC236}">
                      <a16:creationId xmlns:a16="http://schemas.microsoft.com/office/drawing/2014/main" id="{99FB98DB-9705-404D-9E60-6A7A53B1CF9C}"/>
                    </a:ext>
                  </a:extLst>
                </p:cNvPr>
                <p:cNvSpPr/>
                <p:nvPr/>
              </p:nvSpPr>
              <p:spPr>
                <a:xfrm>
                  <a:off x="7938052" y="3366052"/>
                  <a:ext cx="291548" cy="450574"/>
                </a:xfrm>
                <a:custGeom>
                  <a:avLst/>
                  <a:gdLst>
                    <a:gd name="connsiteX0" fmla="*/ 291548 w 291548"/>
                    <a:gd name="connsiteY0" fmla="*/ 0 h 450574"/>
                    <a:gd name="connsiteX1" fmla="*/ 0 w 291548"/>
                    <a:gd name="connsiteY1" fmla="*/ 92765 h 450574"/>
                    <a:gd name="connsiteX2" fmla="*/ 0 w 291548"/>
                    <a:gd name="connsiteY2" fmla="*/ 450574 h 45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1548" h="450574">
                      <a:moveTo>
                        <a:pt x="291548" y="0"/>
                      </a:moveTo>
                      <a:lnTo>
                        <a:pt x="0" y="92765"/>
                      </a:lnTo>
                      <a:lnTo>
                        <a:pt x="0" y="450574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154A3B2-8C43-4935-ADD6-A055CF519345}"/>
                  </a:ext>
                </a:extLst>
              </p:cNvPr>
              <p:cNvSpPr txBox="1"/>
              <p:nvPr/>
            </p:nvSpPr>
            <p:spPr>
              <a:xfrm>
                <a:off x="1911099" y="4999385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ECB4AD3-5D00-4773-A674-B4C02CD0441E}"/>
                  </a:ext>
                </a:extLst>
              </p:cNvPr>
              <p:cNvSpPr txBox="1"/>
              <p:nvPr/>
            </p:nvSpPr>
            <p:spPr>
              <a:xfrm>
                <a:off x="6102625" y="5072271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B15EA4-2E7D-4461-98C4-824A52A61A1C}"/>
                  </a:ext>
                </a:extLst>
              </p:cNvPr>
              <p:cNvSpPr txBox="1"/>
              <p:nvPr/>
            </p:nvSpPr>
            <p:spPr>
              <a:xfrm>
                <a:off x="7316016" y="3362739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D6AAD3-0013-414D-8950-9073AE94A7AE}"/>
                  </a:ext>
                </a:extLst>
              </p:cNvPr>
              <p:cNvSpPr txBox="1"/>
              <p:nvPr/>
            </p:nvSpPr>
            <p:spPr>
              <a:xfrm>
                <a:off x="2915273" y="3362739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9F8055-820F-4090-9DE6-CF506E987F36}"/>
                  </a:ext>
                </a:extLst>
              </p:cNvPr>
              <p:cNvSpPr txBox="1"/>
              <p:nvPr/>
            </p:nvSpPr>
            <p:spPr>
              <a:xfrm>
                <a:off x="1861333" y="2571861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ED85508-0C73-49C6-A159-020797DD06EE}"/>
                  </a:ext>
                </a:extLst>
              </p:cNvPr>
              <p:cNvSpPr txBox="1"/>
              <p:nvPr/>
            </p:nvSpPr>
            <p:spPr>
              <a:xfrm>
                <a:off x="6286146" y="2643019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C50F676-CEA8-4193-AC1F-628340FBCFDA}"/>
                  </a:ext>
                </a:extLst>
              </p:cNvPr>
              <p:cNvSpPr txBox="1"/>
              <p:nvPr/>
            </p:nvSpPr>
            <p:spPr>
              <a:xfrm>
                <a:off x="7302764" y="1061040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FFA21E0-5A3F-4D50-B886-9BD5372FF313}"/>
                  </a:ext>
                </a:extLst>
              </p:cNvPr>
              <p:cNvSpPr txBox="1"/>
              <p:nvPr/>
            </p:nvSpPr>
            <p:spPr>
              <a:xfrm>
                <a:off x="2831212" y="1041162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78B9B30-3E50-4371-AB84-F2315CD34E51}"/>
                  </a:ext>
                </a:extLst>
              </p:cNvPr>
              <p:cNvSpPr txBox="1"/>
              <p:nvPr/>
            </p:nvSpPr>
            <p:spPr>
              <a:xfrm>
                <a:off x="3932332" y="5078035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34cm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D0FD55-1999-4AE7-99ED-5CAE94437014}"/>
                  </a:ext>
                </a:extLst>
              </p:cNvPr>
              <p:cNvSpPr txBox="1"/>
              <p:nvPr/>
            </p:nvSpPr>
            <p:spPr>
              <a:xfrm>
                <a:off x="6693877" y="4240841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25cm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10A0323-7D2A-45E2-BE2E-D45D6E685DC5}"/>
                  </a:ext>
                </a:extLst>
              </p:cNvPr>
              <p:cNvSpPr txBox="1"/>
              <p:nvPr/>
            </p:nvSpPr>
            <p:spPr>
              <a:xfrm>
                <a:off x="7243950" y="2271741"/>
                <a:ext cx="7008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28cm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9A39184-DB7E-44C0-B0AF-B175A9B469FC}"/>
                    </a:ext>
                  </a:extLst>
                </p:cNvPr>
                <p:cNvSpPr txBox="1"/>
                <p:nvPr/>
              </p:nvSpPr>
              <p:spPr>
                <a:xfrm>
                  <a:off x="3653823" y="3822099"/>
                  <a:ext cx="4263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9A39184-DB7E-44C0-B0AF-B175A9B469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3823" y="3822099"/>
                  <a:ext cx="426399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F4761FE-4912-4443-A7D0-EFAE4BAD1617}"/>
                </a:ext>
              </a:extLst>
            </p:cNvPr>
            <p:cNvSpPr/>
            <p:nvPr/>
          </p:nvSpPr>
          <p:spPr>
            <a:xfrm>
              <a:off x="4651522" y="4717770"/>
              <a:ext cx="675861" cy="318052"/>
            </a:xfrm>
            <a:custGeom>
              <a:avLst/>
              <a:gdLst>
                <a:gd name="connsiteX0" fmla="*/ 675861 w 675861"/>
                <a:gd name="connsiteY0" fmla="*/ 0 h 318052"/>
                <a:gd name="connsiteX1" fmla="*/ 251791 w 675861"/>
                <a:gd name="connsiteY1" fmla="*/ 0 h 318052"/>
                <a:gd name="connsiteX2" fmla="*/ 0 w 675861"/>
                <a:gd name="connsiteY2" fmla="*/ 318052 h 31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5861" h="318052">
                  <a:moveTo>
                    <a:pt x="675861" y="0"/>
                  </a:moveTo>
                  <a:lnTo>
                    <a:pt x="251791" y="0"/>
                  </a:lnTo>
                  <a:lnTo>
                    <a:pt x="0" y="31805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88FE30A-94E2-49C8-A05A-5C10ADD36E01}"/>
              </a:ext>
            </a:extLst>
          </p:cNvPr>
          <p:cNvCxnSpPr>
            <a:cxnSpLocks/>
          </p:cNvCxnSpPr>
          <p:nvPr/>
        </p:nvCxnSpPr>
        <p:spPr>
          <a:xfrm flipH="1" flipV="1">
            <a:off x="6159649" y="3689145"/>
            <a:ext cx="1268847" cy="167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772321C-4D49-49D3-B614-7D10417C2873}"/>
              </a:ext>
            </a:extLst>
          </p:cNvPr>
          <p:cNvSpPr txBox="1"/>
          <p:nvPr/>
        </p:nvSpPr>
        <p:spPr>
          <a:xfrm>
            <a:off x="3278924" y="5875752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F58EA2-0231-4643-BB3C-E7C0646668C9}"/>
              </a:ext>
            </a:extLst>
          </p:cNvPr>
          <p:cNvGrpSpPr/>
          <p:nvPr/>
        </p:nvGrpSpPr>
        <p:grpSpPr>
          <a:xfrm>
            <a:off x="4131809" y="3415319"/>
            <a:ext cx="843177" cy="793910"/>
            <a:chOff x="4131809" y="3415319"/>
            <a:chExt cx="843177" cy="793910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38325044-DCF8-4E7E-A959-2D08253DBD36}"/>
                </a:ext>
              </a:extLst>
            </p:cNvPr>
            <p:cNvSpPr/>
            <p:nvPr/>
          </p:nvSpPr>
          <p:spPr>
            <a:xfrm rot="1278968">
              <a:off x="4131809" y="3415319"/>
              <a:ext cx="843177" cy="79391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2094BB-79BF-4911-8FB1-2AC5C299991E}"/>
                    </a:ext>
                  </a:extLst>
                </p:cNvPr>
                <p:cNvSpPr txBox="1"/>
                <p:nvPr/>
              </p:nvSpPr>
              <p:spPr>
                <a:xfrm>
                  <a:off x="4440873" y="3676635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2094BB-79BF-4911-8FB1-2AC5C29999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0873" y="3676635"/>
                  <a:ext cx="25109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6190" r="-23810"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D9957C-BC77-435A-A930-C664D930C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21939" y="5238210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7435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9E4AD50-F59C-4D87-8A6E-5E7B7BFDE14C}"/>
              </a:ext>
            </a:extLst>
          </p:cNvPr>
          <p:cNvSpPr txBox="1"/>
          <p:nvPr/>
        </p:nvSpPr>
        <p:spPr>
          <a:xfrm>
            <a:off x="4311780" y="315564"/>
            <a:ext cx="1727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Finding AC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BF27D8-0512-45C9-BB9A-C0E95B2E19B2}"/>
              </a:ext>
            </a:extLst>
          </p:cNvPr>
          <p:cNvGrpSpPr/>
          <p:nvPr/>
        </p:nvGrpSpPr>
        <p:grpSpPr>
          <a:xfrm>
            <a:off x="1327519" y="1517444"/>
            <a:ext cx="6083450" cy="4406205"/>
            <a:chOff x="1592562" y="1530697"/>
            <a:chExt cx="6083450" cy="440620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66C3670-D4AD-48E4-A850-221AC1914D0F}"/>
                </a:ext>
              </a:extLst>
            </p:cNvPr>
            <p:cNvGrpSpPr/>
            <p:nvPr/>
          </p:nvGrpSpPr>
          <p:grpSpPr>
            <a:xfrm>
              <a:off x="1592562" y="1530697"/>
              <a:ext cx="6083450" cy="4406205"/>
              <a:chOff x="2997292" y="416027"/>
              <a:chExt cx="6083450" cy="4406205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6638137-E99C-48DD-AA7B-CC14AE051AFE}"/>
                  </a:ext>
                </a:extLst>
              </p:cNvPr>
              <p:cNvSpPr/>
              <p:nvPr/>
            </p:nvSpPr>
            <p:spPr>
              <a:xfrm>
                <a:off x="3311412" y="2941983"/>
                <a:ext cx="5049078" cy="1497495"/>
              </a:xfrm>
              <a:custGeom>
                <a:avLst/>
                <a:gdLst>
                  <a:gd name="connsiteX0" fmla="*/ 0 w 5062331"/>
                  <a:gd name="connsiteY0" fmla="*/ 1470991 h 1484243"/>
                  <a:gd name="connsiteX1" fmla="*/ 4015409 w 5062331"/>
                  <a:gd name="connsiteY1" fmla="*/ 1484243 h 1484243"/>
                  <a:gd name="connsiteX2" fmla="*/ 5062331 w 5062331"/>
                  <a:gd name="connsiteY2" fmla="*/ 0 h 1484243"/>
                  <a:gd name="connsiteX3" fmla="*/ 0 w 5062331"/>
                  <a:gd name="connsiteY3" fmla="*/ 1470991 h 1484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2331" h="1484243">
                    <a:moveTo>
                      <a:pt x="0" y="1470991"/>
                    </a:moveTo>
                    <a:lnTo>
                      <a:pt x="4015409" y="1484243"/>
                    </a:lnTo>
                    <a:lnTo>
                      <a:pt x="5062331" y="0"/>
                    </a:lnTo>
                    <a:lnTo>
                      <a:pt x="0" y="147099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8268E66-E4F0-4425-BC53-3022017401D4}"/>
                  </a:ext>
                </a:extLst>
              </p:cNvPr>
              <p:cNvGrpSpPr/>
              <p:nvPr/>
            </p:nvGrpSpPr>
            <p:grpSpPr>
              <a:xfrm>
                <a:off x="2997292" y="416027"/>
                <a:ext cx="6083450" cy="4406205"/>
                <a:chOff x="761649" y="1027047"/>
                <a:chExt cx="6083450" cy="4406205"/>
              </a:xfrm>
              <a:noFill/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C743A26E-2E9D-422A-9EBB-B0CFCEB03005}"/>
                    </a:ext>
                  </a:extLst>
                </p:cNvPr>
                <p:cNvGrpSpPr/>
                <p:nvPr/>
              </p:nvGrpSpPr>
              <p:grpSpPr>
                <a:xfrm>
                  <a:off x="761649" y="1027047"/>
                  <a:ext cx="6083450" cy="4406205"/>
                  <a:chOff x="1861333" y="1041162"/>
                  <a:chExt cx="6083450" cy="4406205"/>
                </a:xfrm>
                <a:grpFill/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1A843FCB-7D35-4E3E-AE08-696C56077B0F}"/>
                      </a:ext>
                    </a:extLst>
                  </p:cNvPr>
                  <p:cNvGrpSpPr/>
                  <p:nvPr/>
                </p:nvGrpSpPr>
                <p:grpSpPr>
                  <a:xfrm>
                    <a:off x="2173357" y="1258958"/>
                    <a:ext cx="5062330" cy="3803372"/>
                    <a:chOff x="3167270" y="1404732"/>
                    <a:chExt cx="5062330" cy="3803372"/>
                  </a:xfrm>
                  <a:grpFill/>
                </p:grpSpPr>
                <p:sp>
                  <p:nvSpPr>
                    <p:cNvPr id="3" name="Freeform: Shape 2">
                      <a:extLst>
                        <a:ext uri="{FF2B5EF4-FFF2-40B4-BE49-F238E27FC236}">
                          <a16:creationId xmlns:a16="http://schemas.microsoft.com/office/drawing/2014/main" id="{E9A6963C-C283-4933-BE66-1B4F557CBD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67270" y="1417983"/>
                      <a:ext cx="5062330" cy="3790121"/>
                    </a:xfrm>
                    <a:custGeom>
                      <a:avLst/>
                      <a:gdLst>
                        <a:gd name="connsiteX0" fmla="*/ 0 w 5062330"/>
                        <a:gd name="connsiteY0" fmla="*/ 3790121 h 3790121"/>
                        <a:gd name="connsiteX1" fmla="*/ 5062330 w 5062330"/>
                        <a:gd name="connsiteY1" fmla="*/ 0 h 3790121"/>
                        <a:gd name="connsiteX2" fmla="*/ 5062330 w 5062330"/>
                        <a:gd name="connsiteY2" fmla="*/ 2305878 h 3790121"/>
                        <a:gd name="connsiteX3" fmla="*/ 0 w 5062330"/>
                        <a:gd name="connsiteY3" fmla="*/ 3790121 h 37901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062330" h="3790121">
                          <a:moveTo>
                            <a:pt x="0" y="3790121"/>
                          </a:moveTo>
                          <a:lnTo>
                            <a:pt x="5062330" y="0"/>
                          </a:lnTo>
                          <a:lnTo>
                            <a:pt x="5062330" y="2305878"/>
                          </a:lnTo>
                          <a:lnTo>
                            <a:pt x="0" y="3790121"/>
                          </a:lnTo>
                          <a:close/>
                        </a:path>
                      </a:pathLst>
                    </a:cu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5287DBA4-42C1-4B9D-95A0-4E9A6D6B60E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73894" y="1404732"/>
                      <a:ext cx="5055704" cy="3800061"/>
                      <a:chOff x="3717234" y="1802297"/>
                      <a:chExt cx="5055704" cy="3800061"/>
                    </a:xfrm>
                    <a:grpFill/>
                  </p:grpSpPr>
                  <p:sp>
                    <p:nvSpPr>
                      <p:cNvPr id="2" name="Rectangle 1">
                        <a:extLst>
                          <a:ext uri="{FF2B5EF4-FFF2-40B4-BE49-F238E27FC236}">
                            <a16:creationId xmlns:a16="http://schemas.microsoft.com/office/drawing/2014/main" id="{BF99E5CE-1461-49C7-A210-062828E268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57530" y="1802297"/>
                        <a:ext cx="4015408" cy="2305878"/>
                      </a:xfrm>
                      <a:prstGeom prst="rect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sp>
                    <p:nvSpPr>
                      <p:cNvPr id="33" name="Rectangle 32">
                        <a:extLst>
                          <a:ext uri="{FF2B5EF4-FFF2-40B4-BE49-F238E27FC236}">
                            <a16:creationId xmlns:a16="http://schemas.microsoft.com/office/drawing/2014/main" id="{513221A1-0A63-4585-B497-E691CE29D6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17234" y="3293166"/>
                        <a:ext cx="4015408" cy="2305878"/>
                      </a:xfrm>
                      <a:prstGeom prst="rect">
                        <a:avLst/>
                      </a:prstGeom>
                      <a:grpFill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/>
                      </a:p>
                    </p:txBody>
                  </p:sp>
                  <p:cxnSp>
                    <p:nvCxnSpPr>
                      <p:cNvPr id="41" name="Straight Connector 40">
                        <a:extLst>
                          <a:ext uri="{FF2B5EF4-FFF2-40B4-BE49-F238E27FC236}">
                            <a16:creationId xmlns:a16="http://schemas.microsoft.com/office/drawing/2014/main" id="{9F692499-6A48-4F1E-B6A8-185D5E0ACA3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717234" y="1802297"/>
                        <a:ext cx="1040296" cy="1490869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3" name="Straight Connector 42">
                        <a:extLst>
                          <a:ext uri="{FF2B5EF4-FFF2-40B4-BE49-F238E27FC236}">
                            <a16:creationId xmlns:a16="http://schemas.microsoft.com/office/drawing/2014/main" id="{0BEB7C61-8F74-4C78-8210-738EDD20C4E7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730486" y="4104863"/>
                        <a:ext cx="1040296" cy="1490869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4" name="Straight Connector 43">
                        <a:extLst>
                          <a:ext uri="{FF2B5EF4-FFF2-40B4-BE49-F238E27FC236}">
                            <a16:creationId xmlns:a16="http://schemas.microsoft.com/office/drawing/2014/main" id="{B165444A-FA74-4E97-A38B-B046D6016E4B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7732642" y="4111489"/>
                        <a:ext cx="1040296" cy="1490869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Connector 44">
                        <a:extLst>
                          <a:ext uri="{FF2B5EF4-FFF2-40B4-BE49-F238E27FC236}">
                            <a16:creationId xmlns:a16="http://schemas.microsoft.com/office/drawing/2014/main" id="{EBB8E743-C103-46A9-BC0D-C5A5F9ECA6DD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7732642" y="1818863"/>
                        <a:ext cx="1040296" cy="1490869"/>
                      </a:xfrm>
                      <a:prstGeom prst="line">
                        <a:avLst/>
                      </a:prstGeom>
                      <a:grpFill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" name="Freeform: Shape 4">
                      <a:extLst>
                        <a:ext uri="{FF2B5EF4-FFF2-40B4-BE49-F238E27FC236}">
                          <a16:creationId xmlns:a16="http://schemas.microsoft.com/office/drawing/2014/main" id="{99FB98DB-9705-404D-9E60-6A7A53B1C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38052" y="3366052"/>
                      <a:ext cx="291548" cy="450574"/>
                    </a:xfrm>
                    <a:custGeom>
                      <a:avLst/>
                      <a:gdLst>
                        <a:gd name="connsiteX0" fmla="*/ 291548 w 291548"/>
                        <a:gd name="connsiteY0" fmla="*/ 0 h 450574"/>
                        <a:gd name="connsiteX1" fmla="*/ 0 w 291548"/>
                        <a:gd name="connsiteY1" fmla="*/ 92765 h 450574"/>
                        <a:gd name="connsiteX2" fmla="*/ 0 w 291548"/>
                        <a:gd name="connsiteY2" fmla="*/ 450574 h 4505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91548" h="450574">
                          <a:moveTo>
                            <a:pt x="291548" y="0"/>
                          </a:moveTo>
                          <a:lnTo>
                            <a:pt x="0" y="92765"/>
                          </a:lnTo>
                          <a:lnTo>
                            <a:pt x="0" y="450574"/>
                          </a:lnTo>
                        </a:path>
                      </a:pathLst>
                    </a:custGeom>
                    <a:grp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154A3B2-8C43-4935-ADD6-A055CF519345}"/>
                      </a:ext>
                    </a:extLst>
                  </p:cNvPr>
                  <p:cNvSpPr txBox="1"/>
                  <p:nvPr/>
                </p:nvSpPr>
                <p:spPr>
                  <a:xfrm>
                    <a:off x="1911099" y="4999385"/>
                    <a:ext cx="317716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A</a:t>
                    </a:r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5ECB4AD3-5D00-4773-A674-B4C02CD0441E}"/>
                      </a:ext>
                    </a:extLst>
                  </p:cNvPr>
                  <p:cNvSpPr txBox="1"/>
                  <p:nvPr/>
                </p:nvSpPr>
                <p:spPr>
                  <a:xfrm>
                    <a:off x="6102625" y="5072271"/>
                    <a:ext cx="309700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B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6FB15EA4-2E7D-4461-98C4-824A52A61A1C}"/>
                      </a:ext>
                    </a:extLst>
                  </p:cNvPr>
                  <p:cNvSpPr txBox="1"/>
                  <p:nvPr/>
                </p:nvSpPr>
                <p:spPr>
                  <a:xfrm>
                    <a:off x="7316016" y="3362739"/>
                    <a:ext cx="30809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C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73D6AAD3-0013-414D-8950-9073AE94A7AE}"/>
                      </a:ext>
                    </a:extLst>
                  </p:cNvPr>
                  <p:cNvSpPr txBox="1"/>
                  <p:nvPr/>
                </p:nvSpPr>
                <p:spPr>
                  <a:xfrm>
                    <a:off x="2915273" y="3362739"/>
                    <a:ext cx="327334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D</a:t>
                    </a: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B9F8055-820F-4090-9DE6-CF506E987F36}"/>
                      </a:ext>
                    </a:extLst>
                  </p:cNvPr>
                  <p:cNvSpPr txBox="1"/>
                  <p:nvPr/>
                </p:nvSpPr>
                <p:spPr>
                  <a:xfrm>
                    <a:off x="1861333" y="2571861"/>
                    <a:ext cx="296876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E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ED85508-0C73-49C6-A159-020797DD06EE}"/>
                      </a:ext>
                    </a:extLst>
                  </p:cNvPr>
                  <p:cNvSpPr txBox="1"/>
                  <p:nvPr/>
                </p:nvSpPr>
                <p:spPr>
                  <a:xfrm>
                    <a:off x="6286146" y="2643019"/>
                    <a:ext cx="290464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F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50F676-CEA8-4193-AC1F-628340FBCFDA}"/>
                      </a:ext>
                    </a:extLst>
                  </p:cNvPr>
                  <p:cNvSpPr txBox="1"/>
                  <p:nvPr/>
                </p:nvSpPr>
                <p:spPr>
                  <a:xfrm>
                    <a:off x="7302764" y="1061040"/>
                    <a:ext cx="330540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G</a:t>
                    </a:r>
                  </a:p>
                </p:txBody>
              </p: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2FFA21E0-5A3F-4D50-B886-9BD5372FF313}"/>
                      </a:ext>
                    </a:extLst>
                  </p:cNvPr>
                  <p:cNvSpPr txBox="1"/>
                  <p:nvPr/>
                </p:nvSpPr>
                <p:spPr>
                  <a:xfrm>
                    <a:off x="2831212" y="1041162"/>
                    <a:ext cx="328936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H</a:t>
                    </a: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078B9B30-3E50-4371-AB84-F2315CD34E51}"/>
                      </a:ext>
                    </a:extLst>
                  </p:cNvPr>
                  <p:cNvSpPr txBox="1"/>
                  <p:nvPr/>
                </p:nvSpPr>
                <p:spPr>
                  <a:xfrm>
                    <a:off x="3932332" y="5078035"/>
                    <a:ext cx="700833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34cm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5D0FD55-1999-4AE7-99ED-5CAE94437014}"/>
                      </a:ext>
                    </a:extLst>
                  </p:cNvPr>
                  <p:cNvSpPr txBox="1"/>
                  <p:nvPr/>
                </p:nvSpPr>
                <p:spPr>
                  <a:xfrm>
                    <a:off x="6693877" y="4240841"/>
                    <a:ext cx="700833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25cm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10A0323-7D2A-45E2-BE2E-D45D6E685DC5}"/>
                      </a:ext>
                    </a:extLst>
                  </p:cNvPr>
                  <p:cNvSpPr txBox="1"/>
                  <p:nvPr/>
                </p:nvSpPr>
                <p:spPr>
                  <a:xfrm>
                    <a:off x="7243950" y="2271741"/>
                    <a:ext cx="700833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/>
                      <a:t>28cm</a:t>
                    </a:r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9A39184-DB7E-44C0-B0AF-B175A9B469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53823" y="3822099"/>
                      <a:ext cx="426399" cy="461665"/>
                    </a:xfrm>
                    <a:prstGeom prst="rect">
                      <a:avLst/>
                    </a:prstGeom>
                    <a:grp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GB" sz="2400" dirty="0"/>
                    </a:p>
                  </p:txBody>
                </p:sp>
              </mc:Choice>
              <mc:Fallback xmlns="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09A39184-DB7E-44C0-B0AF-B175A9B469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53823" y="3822099"/>
                      <a:ext cx="426399" cy="461665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7F4761FE-4912-4443-A7D0-EFAE4BAD1617}"/>
                    </a:ext>
                  </a:extLst>
                </p:cNvPr>
                <p:cNvSpPr/>
                <p:nvPr/>
              </p:nvSpPr>
              <p:spPr>
                <a:xfrm>
                  <a:off x="4651522" y="4717770"/>
                  <a:ext cx="675861" cy="318052"/>
                </a:xfrm>
                <a:custGeom>
                  <a:avLst/>
                  <a:gdLst>
                    <a:gd name="connsiteX0" fmla="*/ 675861 w 675861"/>
                    <a:gd name="connsiteY0" fmla="*/ 0 h 318052"/>
                    <a:gd name="connsiteX1" fmla="*/ 251791 w 675861"/>
                    <a:gd name="connsiteY1" fmla="*/ 0 h 318052"/>
                    <a:gd name="connsiteX2" fmla="*/ 0 w 675861"/>
                    <a:gd name="connsiteY2" fmla="*/ 318052 h 318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5861" h="318052">
                      <a:moveTo>
                        <a:pt x="675861" y="0"/>
                      </a:moveTo>
                      <a:lnTo>
                        <a:pt x="251791" y="0"/>
                      </a:lnTo>
                      <a:lnTo>
                        <a:pt x="0" y="318052"/>
                      </a:lnTo>
                    </a:path>
                  </a:pathLst>
                </a:cu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7B39F7-39FC-46B2-B36D-751DF8C8587A}"/>
                </a:ext>
              </a:extLst>
            </p:cNvPr>
            <p:cNvSpPr txBox="1"/>
            <p:nvPr/>
          </p:nvSpPr>
          <p:spPr>
            <a:xfrm>
              <a:off x="4236724" y="4392301"/>
              <a:ext cx="31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3436FBD-76D4-42DA-B0A8-AFD46674BCE7}"/>
                </a:ext>
              </a:extLst>
            </p:cNvPr>
            <p:cNvSpPr txBox="1"/>
            <p:nvPr/>
          </p:nvSpPr>
          <p:spPr>
            <a:xfrm>
              <a:off x="6304155" y="4870017"/>
              <a:ext cx="3465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92F0EB-0A56-452C-841C-6EB26F7ADC90}"/>
                </a:ext>
              </a:extLst>
            </p:cNvPr>
            <p:cNvSpPr txBox="1"/>
            <p:nvPr/>
          </p:nvSpPr>
          <p:spPr>
            <a:xfrm>
              <a:off x="4343596" y="5442753"/>
              <a:ext cx="3321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ADCFD74-9E43-47DD-8EB4-CAD528F1C535}"/>
              </a:ext>
            </a:extLst>
          </p:cNvPr>
          <p:cNvGrpSpPr/>
          <p:nvPr/>
        </p:nvGrpSpPr>
        <p:grpSpPr>
          <a:xfrm>
            <a:off x="8060218" y="671101"/>
            <a:ext cx="3233530" cy="1961465"/>
            <a:chOff x="7779027" y="1020418"/>
            <a:chExt cx="3233530" cy="1961465"/>
          </a:xfrm>
          <a:noFill/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D103F6C-B3EF-447F-BD01-D358B09F0599}"/>
                </a:ext>
              </a:extLst>
            </p:cNvPr>
            <p:cNvSpPr/>
            <p:nvPr/>
          </p:nvSpPr>
          <p:spPr>
            <a:xfrm>
              <a:off x="7779027" y="1020418"/>
              <a:ext cx="3233530" cy="19614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3BFF2A-E95D-4FEE-BA26-1D238AAC38F7}"/>
                    </a:ext>
                  </a:extLst>
                </p:cNvPr>
                <p:cNvSpPr txBox="1"/>
                <p:nvPr/>
              </p:nvSpPr>
              <p:spPr>
                <a:xfrm>
                  <a:off x="7938052" y="1086678"/>
                  <a:ext cx="2903680" cy="58477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So we are using the blue triangle</a:t>
                  </a:r>
                </a:p>
                <a:p>
                  <a:r>
                    <a:rPr lang="en-GB" sz="1600" dirty="0"/>
                    <a:t>ABC to find AC or </a:t>
                  </a:r>
                  <a14:m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3BFF2A-E95D-4FEE-BA26-1D238AAC38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8052" y="1086678"/>
                  <a:ext cx="2903680" cy="584775"/>
                </a:xfrm>
                <a:prstGeom prst="rect">
                  <a:avLst/>
                </a:prstGeom>
                <a:blipFill>
                  <a:blip r:embed="rId5"/>
                  <a:stretch>
                    <a:fillRect l="-1048" t="-3125" r="-210" b="-1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CB9934-6EC7-4D7D-84DE-A3F34D5A4073}"/>
                </a:ext>
              </a:extLst>
            </p:cNvPr>
            <p:cNvSpPr txBox="1"/>
            <p:nvPr/>
          </p:nvSpPr>
          <p:spPr>
            <a:xfrm>
              <a:off x="7938052" y="1847814"/>
              <a:ext cx="2999283" cy="1077218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I’ve labelled the sides </a:t>
              </a:r>
              <a:r>
                <a:rPr lang="en-GB" sz="1600" dirty="0" err="1"/>
                <a:t>a,b</a:t>
              </a:r>
              <a:r>
                <a:rPr lang="en-GB" sz="1600" dirty="0"/>
                <a:t> and c.</a:t>
              </a:r>
            </a:p>
            <a:p>
              <a:r>
                <a:rPr lang="en-GB" sz="1600" dirty="0"/>
                <a:t>c must be the hypotenuse which</a:t>
              </a:r>
            </a:p>
            <a:p>
              <a:r>
                <a:rPr lang="en-GB" sz="1600" dirty="0"/>
                <a:t>is AC, but you could swap a and b </a:t>
              </a:r>
            </a:p>
            <a:p>
              <a:r>
                <a:rPr lang="en-GB" sz="1600" dirty="0"/>
                <a:t>around.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6E92A3-4B54-4D21-B9CD-10230C3C1AAE}"/>
                  </a:ext>
                </a:extLst>
              </p:cNvPr>
              <p:cNvSpPr txBox="1"/>
              <p:nvPr/>
            </p:nvSpPr>
            <p:spPr>
              <a:xfrm>
                <a:off x="8465246" y="3163605"/>
                <a:ext cx="13353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06E92A3-4B54-4D21-B9CD-10230C3C1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246" y="3163605"/>
                <a:ext cx="1335302" cy="276999"/>
              </a:xfrm>
              <a:prstGeom prst="rect">
                <a:avLst/>
              </a:prstGeom>
              <a:blipFill>
                <a:blip r:embed="rId6"/>
                <a:stretch>
                  <a:fillRect l="-2283" t="-4444" r="-913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8B9C8FD-ABEB-4287-A255-39A89E6E172D}"/>
                  </a:ext>
                </a:extLst>
              </p:cNvPr>
              <p:cNvSpPr txBox="1"/>
              <p:nvPr/>
            </p:nvSpPr>
            <p:spPr>
              <a:xfrm>
                <a:off x="8220081" y="3740074"/>
                <a:ext cx="15820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8B9C8FD-ABEB-4287-A255-39A89E6E1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081" y="3740074"/>
                <a:ext cx="1582036" cy="276999"/>
              </a:xfrm>
              <a:prstGeom prst="rect">
                <a:avLst/>
              </a:prstGeom>
              <a:blipFill>
                <a:blip r:embed="rId7"/>
                <a:stretch>
                  <a:fillRect l="-3077" t="-4444" r="-769" b="-88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C9402D-6C71-40F1-BA3D-BC3AA54ED445}"/>
                  </a:ext>
                </a:extLst>
              </p:cNvPr>
              <p:cNvSpPr txBox="1"/>
              <p:nvPr/>
            </p:nvSpPr>
            <p:spPr>
              <a:xfrm>
                <a:off x="8984595" y="4294294"/>
                <a:ext cx="1133259" cy="283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=1781</m:t>
                      </m:r>
                    </m:oMath>
                  </m:oMathPara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0C9402D-6C71-40F1-BA3D-BC3AA54ED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4595" y="4294294"/>
                <a:ext cx="1133259" cy="283219"/>
              </a:xfrm>
              <a:prstGeom prst="rect">
                <a:avLst/>
              </a:prstGeom>
              <a:blipFill>
                <a:blip r:embed="rId8"/>
                <a:stretch>
                  <a:fillRect l="-1075" t="-4255" r="-2688"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5250B1-B8F4-42CF-B399-40647CB9983E}"/>
                  </a:ext>
                </a:extLst>
              </p:cNvPr>
              <p:cNvSpPr txBox="1"/>
              <p:nvPr/>
            </p:nvSpPr>
            <p:spPr>
              <a:xfrm>
                <a:off x="9085096" y="4844259"/>
                <a:ext cx="164686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=42.201</m:t>
                      </m:r>
                      <m:r>
                        <a:rPr lang="en-GB" b="0" i="0" smtClean="0">
                          <a:latin typeface="Cambria Math" panose="02040503050406030204" pitchFamily="18" charset="0"/>
                        </a:rPr>
                        <m:t>9 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5250B1-B8F4-42CF-B399-40647CB99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5096" y="4844259"/>
                <a:ext cx="1646861" cy="276999"/>
              </a:xfrm>
              <a:prstGeom prst="rect">
                <a:avLst/>
              </a:prstGeom>
              <a:blipFill>
                <a:blip r:embed="rId9"/>
                <a:stretch>
                  <a:fillRect l="-1481" r="-2222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8BC267A-1C63-4576-95EA-38DAD3F78021}"/>
              </a:ext>
            </a:extLst>
          </p:cNvPr>
          <p:cNvCxnSpPr>
            <a:cxnSpLocks/>
          </p:cNvCxnSpPr>
          <p:nvPr/>
        </p:nvCxnSpPr>
        <p:spPr>
          <a:xfrm>
            <a:off x="9104761" y="5155103"/>
            <a:ext cx="15990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B254B33-E4C6-4D23-BA0C-81456922E54B}"/>
              </a:ext>
            </a:extLst>
          </p:cNvPr>
          <p:cNvSpPr txBox="1"/>
          <p:nvPr/>
        </p:nvSpPr>
        <p:spPr>
          <a:xfrm>
            <a:off x="7965038" y="6063825"/>
            <a:ext cx="908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1EB885-BDB9-403C-ADB3-A5334BBDAE39}"/>
              </a:ext>
            </a:extLst>
          </p:cNvPr>
          <p:cNvGrpSpPr/>
          <p:nvPr/>
        </p:nvGrpSpPr>
        <p:grpSpPr>
          <a:xfrm>
            <a:off x="2412580" y="4526877"/>
            <a:ext cx="843177" cy="793910"/>
            <a:chOff x="4131809" y="3415319"/>
            <a:chExt cx="843177" cy="793910"/>
          </a:xfrm>
        </p:grpSpPr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42A2AF4F-38A2-4242-8913-14334D7D1BEE}"/>
                </a:ext>
              </a:extLst>
            </p:cNvPr>
            <p:cNvSpPr/>
            <p:nvPr/>
          </p:nvSpPr>
          <p:spPr>
            <a:xfrm rot="1278968">
              <a:off x="4131809" y="3415319"/>
              <a:ext cx="843177" cy="79391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53D7189-0584-4B10-BE8A-33DBEA64AF84}"/>
                    </a:ext>
                  </a:extLst>
                </p:cNvPr>
                <p:cNvSpPr txBox="1"/>
                <p:nvPr/>
              </p:nvSpPr>
              <p:spPr>
                <a:xfrm>
                  <a:off x="4440873" y="3676635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953D7189-0584-4B10-BE8A-33DBEA64AF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0873" y="3676635"/>
                  <a:ext cx="251094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6190" r="-23810" b="-655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111494-4F82-440E-9612-C835FD2B1B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0590" y="5418767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36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id="{59972FBE-9053-4AE6-9D24-0618E3259096}"/>
              </a:ext>
            </a:extLst>
          </p:cNvPr>
          <p:cNvSpPr/>
          <p:nvPr/>
        </p:nvSpPr>
        <p:spPr>
          <a:xfrm>
            <a:off x="9762274" y="2617865"/>
            <a:ext cx="644852" cy="64485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B80085D-1465-4610-B546-77CF270E9844}"/>
              </a:ext>
            </a:extLst>
          </p:cNvPr>
          <p:cNvGrpSpPr/>
          <p:nvPr/>
        </p:nvGrpSpPr>
        <p:grpSpPr>
          <a:xfrm>
            <a:off x="1424257" y="814288"/>
            <a:ext cx="6083450" cy="4406205"/>
            <a:chOff x="3054275" y="416723"/>
            <a:chExt cx="6083450" cy="440620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8268E66-E4F0-4425-BC53-3022017401D4}"/>
                </a:ext>
              </a:extLst>
            </p:cNvPr>
            <p:cNvGrpSpPr/>
            <p:nvPr/>
          </p:nvGrpSpPr>
          <p:grpSpPr>
            <a:xfrm>
              <a:off x="3054275" y="416723"/>
              <a:ext cx="6083450" cy="4406205"/>
              <a:chOff x="761649" y="1027047"/>
              <a:chExt cx="6083450" cy="440620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743A26E-2E9D-422A-9EBB-B0CFCEB03005}"/>
                  </a:ext>
                </a:extLst>
              </p:cNvPr>
              <p:cNvGrpSpPr/>
              <p:nvPr/>
            </p:nvGrpSpPr>
            <p:grpSpPr>
              <a:xfrm>
                <a:off x="761649" y="1027047"/>
                <a:ext cx="6083450" cy="4406205"/>
                <a:chOff x="1861333" y="1041162"/>
                <a:chExt cx="6083450" cy="4406205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A843FCB-7D35-4E3E-AE08-696C56077B0F}"/>
                    </a:ext>
                  </a:extLst>
                </p:cNvPr>
                <p:cNvGrpSpPr/>
                <p:nvPr/>
              </p:nvGrpSpPr>
              <p:grpSpPr>
                <a:xfrm>
                  <a:off x="2173357" y="1258958"/>
                  <a:ext cx="5062330" cy="3803372"/>
                  <a:chOff x="3167270" y="1404732"/>
                  <a:chExt cx="5062330" cy="3803372"/>
                </a:xfrm>
              </p:grpSpPr>
              <p:sp>
                <p:nvSpPr>
                  <p:cNvPr id="3" name="Freeform: Shape 2">
                    <a:extLst>
                      <a:ext uri="{FF2B5EF4-FFF2-40B4-BE49-F238E27FC236}">
                        <a16:creationId xmlns:a16="http://schemas.microsoft.com/office/drawing/2014/main" id="{E9A6963C-C283-4933-BE66-1B4F557CBD68}"/>
                      </a:ext>
                    </a:extLst>
                  </p:cNvPr>
                  <p:cNvSpPr/>
                  <p:nvPr/>
                </p:nvSpPr>
                <p:spPr>
                  <a:xfrm>
                    <a:off x="3167270" y="1417983"/>
                    <a:ext cx="5062330" cy="3790121"/>
                  </a:xfrm>
                  <a:custGeom>
                    <a:avLst/>
                    <a:gdLst>
                      <a:gd name="connsiteX0" fmla="*/ 0 w 5062330"/>
                      <a:gd name="connsiteY0" fmla="*/ 3790121 h 3790121"/>
                      <a:gd name="connsiteX1" fmla="*/ 5062330 w 5062330"/>
                      <a:gd name="connsiteY1" fmla="*/ 0 h 3790121"/>
                      <a:gd name="connsiteX2" fmla="*/ 5062330 w 5062330"/>
                      <a:gd name="connsiteY2" fmla="*/ 2305878 h 3790121"/>
                      <a:gd name="connsiteX3" fmla="*/ 0 w 5062330"/>
                      <a:gd name="connsiteY3" fmla="*/ 3790121 h 3790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62330" h="3790121">
                        <a:moveTo>
                          <a:pt x="0" y="3790121"/>
                        </a:moveTo>
                        <a:lnTo>
                          <a:pt x="5062330" y="0"/>
                        </a:lnTo>
                        <a:lnTo>
                          <a:pt x="5062330" y="2305878"/>
                        </a:lnTo>
                        <a:lnTo>
                          <a:pt x="0" y="379012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20000"/>
                      <a:lumOff val="8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5287DBA4-42C1-4B9D-95A0-4E9A6D6B60E8}"/>
                      </a:ext>
                    </a:extLst>
                  </p:cNvPr>
                  <p:cNvGrpSpPr/>
                  <p:nvPr/>
                </p:nvGrpSpPr>
                <p:grpSpPr>
                  <a:xfrm>
                    <a:off x="3173894" y="1404732"/>
                    <a:ext cx="5055704" cy="3800061"/>
                    <a:chOff x="3717234" y="1802297"/>
                    <a:chExt cx="5055704" cy="3800061"/>
                  </a:xfrm>
                </p:grpSpPr>
                <p:sp>
                  <p:nvSpPr>
                    <p:cNvPr id="2" name="Rectangle 1">
                      <a:extLst>
                        <a:ext uri="{FF2B5EF4-FFF2-40B4-BE49-F238E27FC236}">
                          <a16:creationId xmlns:a16="http://schemas.microsoft.com/office/drawing/2014/main" id="{BF99E5CE-1461-49C7-A210-062828E268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57530" y="1802297"/>
                      <a:ext cx="4015408" cy="2305878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513221A1-0A63-4585-B497-E691CE29D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7234" y="3293166"/>
                      <a:ext cx="4015408" cy="2305878"/>
                    </a:xfrm>
                    <a:prstGeom prst="rect">
                      <a:avLst/>
                    </a:prstGeom>
                    <a:noFill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cxnSp>
                  <p:nvCxnSpPr>
                    <p:cNvPr id="41" name="Straight Connector 40">
                      <a:extLst>
                        <a:ext uri="{FF2B5EF4-FFF2-40B4-BE49-F238E27FC236}">
                          <a16:creationId xmlns:a16="http://schemas.microsoft.com/office/drawing/2014/main" id="{9F692499-6A48-4F1E-B6A8-185D5E0ACA3A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717234" y="1802297"/>
                      <a:ext cx="1040296" cy="14908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>
                      <a:extLst>
                        <a:ext uri="{FF2B5EF4-FFF2-40B4-BE49-F238E27FC236}">
                          <a16:creationId xmlns:a16="http://schemas.microsoft.com/office/drawing/2014/main" id="{0BEB7C61-8F74-4C78-8210-738EDD20C4E7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3730486" y="4104863"/>
                      <a:ext cx="1040296" cy="14908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>
                      <a:extLst>
                        <a:ext uri="{FF2B5EF4-FFF2-40B4-BE49-F238E27FC236}">
                          <a16:creationId xmlns:a16="http://schemas.microsoft.com/office/drawing/2014/main" id="{B165444A-FA74-4E97-A38B-B046D6016E4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7732642" y="4111489"/>
                      <a:ext cx="1040296" cy="14908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>
                      <a:extLst>
                        <a:ext uri="{FF2B5EF4-FFF2-40B4-BE49-F238E27FC236}">
                          <a16:creationId xmlns:a16="http://schemas.microsoft.com/office/drawing/2014/main" id="{EBB8E743-C103-46A9-BC0D-C5A5F9ECA6DD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7732642" y="1818863"/>
                      <a:ext cx="1040296" cy="1490869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" name="Freeform: Shape 4">
                    <a:extLst>
                      <a:ext uri="{FF2B5EF4-FFF2-40B4-BE49-F238E27FC236}">
                        <a16:creationId xmlns:a16="http://schemas.microsoft.com/office/drawing/2014/main" id="{99FB98DB-9705-404D-9E60-6A7A53B1CF9C}"/>
                      </a:ext>
                    </a:extLst>
                  </p:cNvPr>
                  <p:cNvSpPr/>
                  <p:nvPr/>
                </p:nvSpPr>
                <p:spPr>
                  <a:xfrm>
                    <a:off x="7938052" y="3366052"/>
                    <a:ext cx="291548" cy="450574"/>
                  </a:xfrm>
                  <a:custGeom>
                    <a:avLst/>
                    <a:gdLst>
                      <a:gd name="connsiteX0" fmla="*/ 291548 w 291548"/>
                      <a:gd name="connsiteY0" fmla="*/ 0 h 450574"/>
                      <a:gd name="connsiteX1" fmla="*/ 0 w 291548"/>
                      <a:gd name="connsiteY1" fmla="*/ 92765 h 450574"/>
                      <a:gd name="connsiteX2" fmla="*/ 0 w 291548"/>
                      <a:gd name="connsiteY2" fmla="*/ 450574 h 450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1548" h="450574">
                        <a:moveTo>
                          <a:pt x="291548" y="0"/>
                        </a:moveTo>
                        <a:lnTo>
                          <a:pt x="0" y="92765"/>
                        </a:lnTo>
                        <a:lnTo>
                          <a:pt x="0" y="450574"/>
                        </a:lnTo>
                      </a:path>
                    </a:pathLst>
                  </a:cu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154A3B2-8C43-4935-ADD6-A055CF519345}"/>
                    </a:ext>
                  </a:extLst>
                </p:cNvPr>
                <p:cNvSpPr txBox="1"/>
                <p:nvPr/>
              </p:nvSpPr>
              <p:spPr>
                <a:xfrm>
                  <a:off x="1911099" y="4999385"/>
                  <a:ext cx="317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A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ECB4AD3-5D00-4773-A674-B4C02CD0441E}"/>
                    </a:ext>
                  </a:extLst>
                </p:cNvPr>
                <p:cNvSpPr txBox="1"/>
                <p:nvPr/>
              </p:nvSpPr>
              <p:spPr>
                <a:xfrm>
                  <a:off x="6102625" y="5072271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B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FB15EA4-2E7D-4461-98C4-824A52A61A1C}"/>
                    </a:ext>
                  </a:extLst>
                </p:cNvPr>
                <p:cNvSpPr txBox="1"/>
                <p:nvPr/>
              </p:nvSpPr>
              <p:spPr>
                <a:xfrm>
                  <a:off x="7316016" y="3362739"/>
                  <a:ext cx="3080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C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3D6AAD3-0013-414D-8950-9073AE94A7AE}"/>
                    </a:ext>
                  </a:extLst>
                </p:cNvPr>
                <p:cNvSpPr txBox="1"/>
                <p:nvPr/>
              </p:nvSpPr>
              <p:spPr>
                <a:xfrm>
                  <a:off x="2915273" y="3362739"/>
                  <a:ext cx="3273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D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B9F8055-820F-4090-9DE6-CF506E987F36}"/>
                    </a:ext>
                  </a:extLst>
                </p:cNvPr>
                <p:cNvSpPr txBox="1"/>
                <p:nvPr/>
              </p:nvSpPr>
              <p:spPr>
                <a:xfrm>
                  <a:off x="1861333" y="2571861"/>
                  <a:ext cx="29687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E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ED85508-0C73-49C6-A159-020797DD06EE}"/>
                    </a:ext>
                  </a:extLst>
                </p:cNvPr>
                <p:cNvSpPr txBox="1"/>
                <p:nvPr/>
              </p:nvSpPr>
              <p:spPr>
                <a:xfrm>
                  <a:off x="6286146" y="2643019"/>
                  <a:ext cx="2904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F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C50F676-CEA8-4193-AC1F-628340FBCFDA}"/>
                    </a:ext>
                  </a:extLst>
                </p:cNvPr>
                <p:cNvSpPr txBox="1"/>
                <p:nvPr/>
              </p:nvSpPr>
              <p:spPr>
                <a:xfrm>
                  <a:off x="7302764" y="1061040"/>
                  <a:ext cx="33054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G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FFA21E0-5A3F-4D50-B886-9BD5372FF313}"/>
                    </a:ext>
                  </a:extLst>
                </p:cNvPr>
                <p:cNvSpPr txBox="1"/>
                <p:nvPr/>
              </p:nvSpPr>
              <p:spPr>
                <a:xfrm>
                  <a:off x="2831212" y="1041162"/>
                  <a:ext cx="3289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H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78B9B30-3E50-4371-AB84-F2315CD34E51}"/>
                    </a:ext>
                  </a:extLst>
                </p:cNvPr>
                <p:cNvSpPr txBox="1"/>
                <p:nvPr/>
              </p:nvSpPr>
              <p:spPr>
                <a:xfrm>
                  <a:off x="3932332" y="5078035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34cm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55D0FD55-1999-4AE7-99ED-5CAE94437014}"/>
                    </a:ext>
                  </a:extLst>
                </p:cNvPr>
                <p:cNvSpPr txBox="1"/>
                <p:nvPr/>
              </p:nvSpPr>
              <p:spPr>
                <a:xfrm>
                  <a:off x="6693877" y="4240841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25cm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10A0323-7D2A-45E2-BE2E-D45D6E685DC5}"/>
                    </a:ext>
                  </a:extLst>
                </p:cNvPr>
                <p:cNvSpPr txBox="1"/>
                <p:nvPr/>
              </p:nvSpPr>
              <p:spPr>
                <a:xfrm>
                  <a:off x="7243950" y="2271741"/>
                  <a:ext cx="70083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28cm</a:t>
                  </a:r>
                </a:p>
              </p:txBody>
            </p:sp>
          </p:grp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F4761FE-4912-4443-A7D0-EFAE4BAD1617}"/>
                  </a:ext>
                </a:extLst>
              </p:cNvPr>
              <p:cNvSpPr/>
              <p:nvPr/>
            </p:nvSpPr>
            <p:spPr>
              <a:xfrm>
                <a:off x="4651522" y="4717770"/>
                <a:ext cx="675861" cy="318052"/>
              </a:xfrm>
              <a:custGeom>
                <a:avLst/>
                <a:gdLst>
                  <a:gd name="connsiteX0" fmla="*/ 675861 w 675861"/>
                  <a:gd name="connsiteY0" fmla="*/ 0 h 318052"/>
                  <a:gd name="connsiteX1" fmla="*/ 251791 w 675861"/>
                  <a:gd name="connsiteY1" fmla="*/ 0 h 318052"/>
                  <a:gd name="connsiteX2" fmla="*/ 0 w 675861"/>
                  <a:gd name="connsiteY2" fmla="*/ 318052 h 318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5861" h="318052">
                    <a:moveTo>
                      <a:pt x="675861" y="0"/>
                    </a:moveTo>
                    <a:lnTo>
                      <a:pt x="251791" y="0"/>
                    </a:lnTo>
                    <a:lnTo>
                      <a:pt x="0" y="318052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3383796-43FE-43F7-A0CD-C6841DC39DC7}"/>
                </a:ext>
              </a:extLst>
            </p:cNvPr>
            <p:cNvSpPr txBox="1"/>
            <p:nvPr/>
          </p:nvSpPr>
          <p:spPr>
            <a:xfrm rot="20606944">
              <a:off x="5443332" y="3300361"/>
              <a:ext cx="1226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42.2019cm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577A30-C53C-4807-877C-0358620AF6B7}"/>
                </a:ext>
              </a:extLst>
            </p:cNvPr>
            <p:cNvSpPr txBox="1"/>
            <p:nvPr/>
          </p:nvSpPr>
          <p:spPr>
            <a:xfrm>
              <a:off x="6254852" y="3513979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AF95FA7-132C-4D06-8BC3-326215FEA791}"/>
                </a:ext>
              </a:extLst>
            </p:cNvPr>
            <p:cNvSpPr txBox="1"/>
            <p:nvPr/>
          </p:nvSpPr>
          <p:spPr>
            <a:xfrm>
              <a:off x="5725099" y="2044792"/>
              <a:ext cx="3770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9B9327-D0B3-4232-ACD9-22E31CF6A881}"/>
                </a:ext>
              </a:extLst>
            </p:cNvPr>
            <p:cNvSpPr txBox="1"/>
            <p:nvPr/>
          </p:nvSpPr>
          <p:spPr>
            <a:xfrm>
              <a:off x="8430823" y="1890587"/>
              <a:ext cx="388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solidFill>
                    <a:srgbClr val="FF0000"/>
                  </a:solidFill>
                </a:rPr>
                <a:t>O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698E16-9380-40D7-B5E2-A9AF64B819FC}"/>
              </a:ext>
            </a:extLst>
          </p:cNvPr>
          <p:cNvSpPr txBox="1"/>
          <p:nvPr/>
        </p:nvSpPr>
        <p:spPr>
          <a:xfrm>
            <a:off x="4661037" y="169816"/>
            <a:ext cx="1535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Finding AG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D51852A-7758-4796-AEDF-31C50B206CA2}"/>
              </a:ext>
            </a:extLst>
          </p:cNvPr>
          <p:cNvGrpSpPr/>
          <p:nvPr/>
        </p:nvGrpSpPr>
        <p:grpSpPr>
          <a:xfrm>
            <a:off x="8224035" y="430252"/>
            <a:ext cx="3233530" cy="2052279"/>
            <a:chOff x="8224035" y="670648"/>
            <a:chExt cx="3233530" cy="1961465"/>
          </a:xfrm>
          <a:noFill/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272B872-58A5-4F65-8124-50BB51331E65}"/>
                </a:ext>
              </a:extLst>
            </p:cNvPr>
            <p:cNvSpPr/>
            <p:nvPr/>
          </p:nvSpPr>
          <p:spPr>
            <a:xfrm>
              <a:off x="8224035" y="670648"/>
              <a:ext cx="3233530" cy="19614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6D77A1D-8CA1-4CD4-B868-C982E9014488}"/>
                    </a:ext>
                  </a:extLst>
                </p:cNvPr>
                <p:cNvSpPr txBox="1"/>
                <p:nvPr/>
              </p:nvSpPr>
              <p:spPr>
                <a:xfrm>
                  <a:off x="8383060" y="806002"/>
                  <a:ext cx="3006208" cy="156966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/>
                    <a:t>So we are using the blue triangle</a:t>
                  </a:r>
                </a:p>
                <a:p>
                  <a:r>
                    <a:rPr lang="en-GB" sz="1600" dirty="0"/>
                    <a:t>ACG to find angle C, labelled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a14:m>
                  <a:r>
                    <a:rPr lang="en-GB" sz="1600" dirty="0"/>
                    <a:t> on </a:t>
                  </a:r>
                </a:p>
                <a:p>
                  <a:r>
                    <a:rPr lang="en-GB" sz="1600" dirty="0"/>
                    <a:t>the diagram</a:t>
                  </a:r>
                </a:p>
                <a:p>
                  <a:endParaRPr lang="en-GB" sz="1600" dirty="0"/>
                </a:p>
                <a:p>
                  <a:endParaRPr lang="en-GB" sz="1600" dirty="0"/>
                </a:p>
                <a:p>
                  <a:endParaRPr lang="en-GB" sz="16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6D77A1D-8CA1-4CD4-B868-C982E90144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3060" y="806002"/>
                  <a:ext cx="3006208" cy="1569660"/>
                </a:xfrm>
                <a:prstGeom prst="rect">
                  <a:avLst/>
                </a:prstGeom>
                <a:blipFill>
                  <a:blip r:embed="rId4"/>
                  <a:stretch>
                    <a:fillRect l="-1014" t="-1115" r="-20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F9E6D5-767C-4505-8025-932A2DAE5EE1}"/>
                </a:ext>
              </a:extLst>
            </p:cNvPr>
            <p:cNvSpPr txBox="1"/>
            <p:nvPr/>
          </p:nvSpPr>
          <p:spPr>
            <a:xfrm>
              <a:off x="8383060" y="1651546"/>
              <a:ext cx="2949975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I’ve labelled the sides O, A and H.</a:t>
              </a:r>
            </a:p>
            <a:p>
              <a:r>
                <a:rPr lang="en-GB" sz="1600" dirty="0"/>
                <a:t>Now we can use Trigonometry to</a:t>
              </a:r>
            </a:p>
            <a:p>
              <a:r>
                <a:rPr lang="en-GB" sz="1600" dirty="0"/>
                <a:t>find angle CAG.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DE49BEC-FA93-4FCC-9912-84ACF3C0261D}"/>
              </a:ext>
            </a:extLst>
          </p:cNvPr>
          <p:cNvSpPr txBox="1"/>
          <p:nvPr/>
        </p:nvSpPr>
        <p:spPr>
          <a:xfrm>
            <a:off x="2276305" y="6041524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for audio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ECA54C5-AD63-44D2-8757-570883FBB702}"/>
              </a:ext>
            </a:extLst>
          </p:cNvPr>
          <p:cNvGrpSpPr/>
          <p:nvPr/>
        </p:nvGrpSpPr>
        <p:grpSpPr>
          <a:xfrm>
            <a:off x="2455756" y="3846374"/>
            <a:ext cx="843177" cy="793910"/>
            <a:chOff x="4131809" y="3415319"/>
            <a:chExt cx="843177" cy="793910"/>
          </a:xfrm>
        </p:grpSpPr>
        <p:sp>
          <p:nvSpPr>
            <p:cNvPr id="55" name="Arc 54">
              <a:extLst>
                <a:ext uri="{FF2B5EF4-FFF2-40B4-BE49-F238E27FC236}">
                  <a16:creationId xmlns:a16="http://schemas.microsoft.com/office/drawing/2014/main" id="{0ECC5403-6D59-43AD-ACBC-EAC22C998F32}"/>
                </a:ext>
              </a:extLst>
            </p:cNvPr>
            <p:cNvSpPr/>
            <p:nvPr/>
          </p:nvSpPr>
          <p:spPr>
            <a:xfrm rot="1278968">
              <a:off x="4131809" y="3415319"/>
              <a:ext cx="843177" cy="79391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CE0CE4A-F83C-4028-A454-E3E384C1DA65}"/>
                    </a:ext>
                  </a:extLst>
                </p:cNvPr>
                <p:cNvSpPr txBox="1"/>
                <p:nvPr/>
              </p:nvSpPr>
              <p:spPr>
                <a:xfrm>
                  <a:off x="4440873" y="3676635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CE0CE4A-F83C-4028-A454-E3E384C1DA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0873" y="3676635"/>
                  <a:ext cx="25109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9268" r="-24390" b="-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D7E196E-6EAA-49DE-A146-854176B17419}"/>
              </a:ext>
            </a:extLst>
          </p:cNvPr>
          <p:cNvCxnSpPr>
            <a:cxnSpLocks/>
          </p:cNvCxnSpPr>
          <p:nvPr/>
        </p:nvCxnSpPr>
        <p:spPr>
          <a:xfrm flipH="1" flipV="1">
            <a:off x="4472108" y="4149524"/>
            <a:ext cx="318661" cy="1290206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AB367CC-7ADD-443D-BDBE-3FB78815833C}"/>
              </a:ext>
            </a:extLst>
          </p:cNvPr>
          <p:cNvGrpSpPr/>
          <p:nvPr/>
        </p:nvGrpSpPr>
        <p:grpSpPr>
          <a:xfrm>
            <a:off x="3336918" y="5419559"/>
            <a:ext cx="3341057" cy="823416"/>
            <a:chOff x="2478197" y="5644192"/>
            <a:chExt cx="3341057" cy="801994"/>
          </a:xfrm>
          <a:noFill/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7B5F761-78F2-4A1D-B69F-C44B0A06373F}"/>
                </a:ext>
              </a:extLst>
            </p:cNvPr>
            <p:cNvSpPr/>
            <p:nvPr/>
          </p:nvSpPr>
          <p:spPr>
            <a:xfrm>
              <a:off x="2478197" y="5692535"/>
              <a:ext cx="3280116" cy="7536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08B7C2-2094-46AF-BC35-F2B2A78E7779}"/>
                </a:ext>
              </a:extLst>
            </p:cNvPr>
            <p:cNvSpPr txBox="1"/>
            <p:nvPr/>
          </p:nvSpPr>
          <p:spPr>
            <a:xfrm>
              <a:off x="2678201" y="5644192"/>
              <a:ext cx="3141053" cy="58477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We found this on the last slide. I’ve </a:t>
              </a:r>
            </a:p>
            <a:p>
              <a:r>
                <a:rPr lang="en-GB" sz="1600" dirty="0"/>
                <a:t>rounded it to 4 decimal places.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120CA6A-49FE-4994-B5D6-B3CA4344FC64}"/>
              </a:ext>
            </a:extLst>
          </p:cNvPr>
          <p:cNvSpPr txBox="1"/>
          <p:nvPr/>
        </p:nvSpPr>
        <p:spPr>
          <a:xfrm>
            <a:off x="8577411" y="2795633"/>
            <a:ext cx="1801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SOH   CAH  TOA</a:t>
            </a: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947E27C9-6F26-486E-9F8B-AB4E5EB34CFA}"/>
              </a:ext>
            </a:extLst>
          </p:cNvPr>
          <p:cNvSpPr/>
          <p:nvPr/>
        </p:nvSpPr>
        <p:spPr>
          <a:xfrm>
            <a:off x="10118624" y="2704193"/>
            <a:ext cx="121919" cy="182880"/>
          </a:xfrm>
          <a:custGeom>
            <a:avLst/>
            <a:gdLst>
              <a:gd name="connsiteX0" fmla="*/ 0 w 140676"/>
              <a:gd name="connsiteY0" fmla="*/ 126610 h 211016"/>
              <a:gd name="connsiteX1" fmla="*/ 70338 w 140676"/>
              <a:gd name="connsiteY1" fmla="*/ 211016 h 211016"/>
              <a:gd name="connsiteX2" fmla="*/ 140676 w 140676"/>
              <a:gd name="connsiteY2" fmla="*/ 0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6" h="211016">
                <a:moveTo>
                  <a:pt x="0" y="126610"/>
                </a:moveTo>
                <a:lnTo>
                  <a:pt x="70338" y="211016"/>
                </a:lnTo>
                <a:lnTo>
                  <a:pt x="14067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0E2F233B-BD3A-452F-99A9-E7CF154A0D10}"/>
              </a:ext>
            </a:extLst>
          </p:cNvPr>
          <p:cNvSpPr/>
          <p:nvPr/>
        </p:nvSpPr>
        <p:spPr>
          <a:xfrm>
            <a:off x="9427872" y="2693642"/>
            <a:ext cx="121919" cy="182880"/>
          </a:xfrm>
          <a:custGeom>
            <a:avLst/>
            <a:gdLst>
              <a:gd name="connsiteX0" fmla="*/ 0 w 140676"/>
              <a:gd name="connsiteY0" fmla="*/ 126610 h 211016"/>
              <a:gd name="connsiteX1" fmla="*/ 70338 w 140676"/>
              <a:gd name="connsiteY1" fmla="*/ 211016 h 211016"/>
              <a:gd name="connsiteX2" fmla="*/ 140676 w 140676"/>
              <a:gd name="connsiteY2" fmla="*/ 0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6" h="211016">
                <a:moveTo>
                  <a:pt x="0" y="126610"/>
                </a:moveTo>
                <a:lnTo>
                  <a:pt x="70338" y="211016"/>
                </a:lnTo>
                <a:lnTo>
                  <a:pt x="14067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D0CEF79-CBEB-4316-8147-BAB7E52EAEF8}"/>
              </a:ext>
            </a:extLst>
          </p:cNvPr>
          <p:cNvSpPr/>
          <p:nvPr/>
        </p:nvSpPr>
        <p:spPr>
          <a:xfrm>
            <a:off x="9980174" y="2704193"/>
            <a:ext cx="121919" cy="182880"/>
          </a:xfrm>
          <a:custGeom>
            <a:avLst/>
            <a:gdLst>
              <a:gd name="connsiteX0" fmla="*/ 0 w 140676"/>
              <a:gd name="connsiteY0" fmla="*/ 126610 h 211016"/>
              <a:gd name="connsiteX1" fmla="*/ 70338 w 140676"/>
              <a:gd name="connsiteY1" fmla="*/ 211016 h 211016"/>
              <a:gd name="connsiteX2" fmla="*/ 140676 w 140676"/>
              <a:gd name="connsiteY2" fmla="*/ 0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6" h="211016">
                <a:moveTo>
                  <a:pt x="0" y="126610"/>
                </a:moveTo>
                <a:lnTo>
                  <a:pt x="70338" y="211016"/>
                </a:lnTo>
                <a:lnTo>
                  <a:pt x="14067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783FE151-B73C-4278-9778-368DC9450F69}"/>
              </a:ext>
            </a:extLst>
          </p:cNvPr>
          <p:cNvSpPr/>
          <p:nvPr/>
        </p:nvSpPr>
        <p:spPr>
          <a:xfrm>
            <a:off x="8801546" y="2704193"/>
            <a:ext cx="121919" cy="182880"/>
          </a:xfrm>
          <a:custGeom>
            <a:avLst/>
            <a:gdLst>
              <a:gd name="connsiteX0" fmla="*/ 0 w 140676"/>
              <a:gd name="connsiteY0" fmla="*/ 126610 h 211016"/>
              <a:gd name="connsiteX1" fmla="*/ 70338 w 140676"/>
              <a:gd name="connsiteY1" fmla="*/ 211016 h 211016"/>
              <a:gd name="connsiteX2" fmla="*/ 140676 w 140676"/>
              <a:gd name="connsiteY2" fmla="*/ 0 h 21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76" h="211016">
                <a:moveTo>
                  <a:pt x="0" y="126610"/>
                </a:moveTo>
                <a:lnTo>
                  <a:pt x="70338" y="211016"/>
                </a:lnTo>
                <a:lnTo>
                  <a:pt x="140676" y="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14E5F42-A678-48FA-ACB1-187D363B7188}"/>
              </a:ext>
            </a:extLst>
          </p:cNvPr>
          <p:cNvGrpSpPr/>
          <p:nvPr/>
        </p:nvGrpSpPr>
        <p:grpSpPr>
          <a:xfrm>
            <a:off x="8824704" y="3454475"/>
            <a:ext cx="1769067" cy="2107507"/>
            <a:chOff x="9359276" y="3623290"/>
            <a:chExt cx="1769067" cy="21075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5327886-83D2-46E3-929B-86575BAD43ED}"/>
                    </a:ext>
                  </a:extLst>
                </p:cNvPr>
                <p:cNvSpPr txBox="1"/>
                <p:nvPr/>
              </p:nvSpPr>
              <p:spPr>
                <a:xfrm>
                  <a:off x="9427180" y="3623290"/>
                  <a:ext cx="1069203" cy="5186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Tan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O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GB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D5327886-83D2-46E3-929B-86575BAD43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27180" y="3623290"/>
                  <a:ext cx="1069203" cy="5186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27411D1C-AC52-40EA-B255-8AD03C84338F}"/>
                    </a:ext>
                  </a:extLst>
                </p:cNvPr>
                <p:cNvSpPr txBox="1"/>
                <p:nvPr/>
              </p:nvSpPr>
              <p:spPr>
                <a:xfrm>
                  <a:off x="9453204" y="4217847"/>
                  <a:ext cx="1675139" cy="520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Tan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42.2019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27411D1C-AC52-40EA-B255-8AD03C8433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3204" y="4217847"/>
                  <a:ext cx="1675139" cy="52039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FB4D4FC-A13C-4823-91EA-3EC724909464}"/>
                    </a:ext>
                  </a:extLst>
                </p:cNvPr>
                <p:cNvSpPr/>
                <p:nvPr/>
              </p:nvSpPr>
              <p:spPr>
                <a:xfrm>
                  <a:off x="9359276" y="4887072"/>
                  <a:ext cx="1731564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Tan</m:t>
                        </m:r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=0.6635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FB4D4FC-A13C-4823-91EA-3EC7249094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59276" y="4887072"/>
                  <a:ext cx="1731564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9C734158-3BED-4DE2-950C-12AE9C493AC2}"/>
                </a:ext>
              </a:extLst>
            </p:cNvPr>
            <p:cNvGrpSpPr/>
            <p:nvPr/>
          </p:nvGrpSpPr>
          <p:grpSpPr>
            <a:xfrm>
              <a:off x="9814879" y="5439730"/>
              <a:ext cx="934752" cy="276999"/>
              <a:chOff x="9800811" y="5481934"/>
              <a:chExt cx="934752" cy="27699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5B93A887-15DB-44BA-B4D1-894C81BC1354}"/>
                      </a:ext>
                    </a:extLst>
                  </p:cNvPr>
                  <p:cNvSpPr txBox="1"/>
                  <p:nvPr/>
                </p:nvSpPr>
                <p:spPr>
                  <a:xfrm>
                    <a:off x="9800811" y="5481934"/>
                    <a:ext cx="923651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=33.6</m:t>
                          </m:r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5B93A887-15DB-44BA-B4D1-894C81BC135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00811" y="5481934"/>
                    <a:ext cx="923651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263" r="-5921" b="-6522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4F6C200-294A-49A8-9B79-D6539004D05D}"/>
                  </a:ext>
                </a:extLst>
              </p:cNvPr>
              <p:cNvSpPr/>
              <p:nvPr/>
            </p:nvSpPr>
            <p:spPr>
              <a:xfrm flipV="1">
                <a:off x="10689844" y="5506978"/>
                <a:ext cx="45719" cy="4571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62BEAA92-3EDB-4072-A3E4-BCE9E92922FF}"/>
                </a:ext>
              </a:extLst>
            </p:cNvPr>
            <p:cNvCxnSpPr/>
            <p:nvPr/>
          </p:nvCxnSpPr>
          <p:spPr>
            <a:xfrm>
              <a:off x="9858047" y="5730797"/>
              <a:ext cx="88048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9160480-D054-422E-8689-D235199ABBCB}"/>
              </a:ext>
            </a:extLst>
          </p:cNvPr>
          <p:cNvSpPr txBox="1"/>
          <p:nvPr/>
        </p:nvSpPr>
        <p:spPr>
          <a:xfrm>
            <a:off x="10677249" y="4786283"/>
            <a:ext cx="49564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>
                <a:solidFill>
                  <a:srgbClr val="FF0000"/>
                </a:solidFill>
              </a:rPr>
              <a:t>Shift</a:t>
            </a:r>
          </a:p>
          <a:p>
            <a:r>
              <a:rPr lang="en-GB" sz="1300" dirty="0">
                <a:solidFill>
                  <a:srgbClr val="FF0000"/>
                </a:solidFill>
              </a:rPr>
              <a:t>Tan</a:t>
            </a:r>
          </a:p>
          <a:p>
            <a:r>
              <a:rPr lang="en-GB" sz="1300" dirty="0">
                <a:solidFill>
                  <a:srgbClr val="FF0000"/>
                </a:solidFill>
              </a:rPr>
              <a:t>Ans</a:t>
            </a:r>
          </a:p>
          <a:p>
            <a:r>
              <a:rPr lang="en-GB" sz="1300" dirty="0">
                <a:solidFill>
                  <a:srgbClr val="FF0000"/>
                </a:solidFill>
              </a:rPr>
              <a:t>=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12199284-E2FC-4EEC-95CB-16EC34C636C8}"/>
              </a:ext>
            </a:extLst>
          </p:cNvPr>
          <p:cNvGrpSpPr/>
          <p:nvPr/>
        </p:nvGrpSpPr>
        <p:grpSpPr>
          <a:xfrm>
            <a:off x="7064507" y="5931242"/>
            <a:ext cx="4336315" cy="369332"/>
            <a:chOff x="7220554" y="6001582"/>
            <a:chExt cx="4336315" cy="369332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2B346F8-A4F2-4792-81F6-EAE37ACB7EA9}"/>
                </a:ext>
              </a:extLst>
            </p:cNvPr>
            <p:cNvSpPr txBox="1"/>
            <p:nvPr/>
          </p:nvSpPr>
          <p:spPr>
            <a:xfrm>
              <a:off x="7220554" y="6001582"/>
              <a:ext cx="43363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The angle between AG and the base is  33.6 </a:t>
              </a: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80347ECE-9375-4F51-8CA2-D513D59832EA}"/>
                </a:ext>
              </a:extLst>
            </p:cNvPr>
            <p:cNvSpPr/>
            <p:nvPr/>
          </p:nvSpPr>
          <p:spPr>
            <a:xfrm>
              <a:off x="11389268" y="6047054"/>
              <a:ext cx="45719" cy="45719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BFC912A1-EFE6-4A04-BE60-BFF42CBC6A1D}"/>
              </a:ext>
            </a:extLst>
          </p:cNvPr>
          <p:cNvCxnSpPr/>
          <p:nvPr/>
        </p:nvCxnSpPr>
        <p:spPr>
          <a:xfrm>
            <a:off x="7187038" y="6274920"/>
            <a:ext cx="409190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DEF264-3D34-4355-A484-EE74DB907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18272" y="5410354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8CC619-C249-4988-BBD7-41510DE61724}"/>
              </a:ext>
            </a:extLst>
          </p:cNvPr>
          <p:cNvSpPr txBox="1"/>
          <p:nvPr/>
        </p:nvSpPr>
        <p:spPr>
          <a:xfrm>
            <a:off x="5607906" y="6322485"/>
            <a:ext cx="335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the question on the next slide</a:t>
            </a:r>
          </a:p>
        </p:txBody>
      </p:sp>
    </p:spTree>
    <p:extLst>
      <p:ext uri="{BB962C8B-B14F-4D97-AF65-F5344CB8AC3E}">
        <p14:creationId xmlns:p14="http://schemas.microsoft.com/office/powerpoint/2010/main" val="33614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C25C4E9-BC17-413F-A3EF-0BE3844ABE3A}"/>
              </a:ext>
            </a:extLst>
          </p:cNvPr>
          <p:cNvSpPr txBox="1"/>
          <p:nvPr/>
        </p:nvSpPr>
        <p:spPr>
          <a:xfrm>
            <a:off x="1711851" y="1256163"/>
            <a:ext cx="6697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ABCDEFGH is a cuboid.  Find the angle AG makes with the base ABCD.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463EEB0-1B51-409B-8F9F-7835E769696F}"/>
              </a:ext>
            </a:extLst>
          </p:cNvPr>
          <p:cNvGrpSpPr/>
          <p:nvPr/>
        </p:nvGrpSpPr>
        <p:grpSpPr>
          <a:xfrm>
            <a:off x="3161742" y="1938638"/>
            <a:ext cx="6100936" cy="4445961"/>
            <a:chOff x="2984727" y="1677266"/>
            <a:chExt cx="6100936" cy="444596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013435-39A3-4A96-8F4B-276B3F7581AE}"/>
                </a:ext>
              </a:extLst>
            </p:cNvPr>
            <p:cNvGrpSpPr/>
            <p:nvPr/>
          </p:nvGrpSpPr>
          <p:grpSpPr>
            <a:xfrm>
              <a:off x="2984727" y="1677266"/>
              <a:ext cx="5771971" cy="4400441"/>
              <a:chOff x="2528116" y="1107423"/>
              <a:chExt cx="5771971" cy="440044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C55AE30-5C30-48BE-A06F-266889772911}"/>
                  </a:ext>
                </a:extLst>
              </p:cNvPr>
              <p:cNvGrpSpPr/>
              <p:nvPr/>
            </p:nvGrpSpPr>
            <p:grpSpPr>
              <a:xfrm>
                <a:off x="2869094" y="1338471"/>
                <a:ext cx="5055704" cy="3806687"/>
                <a:chOff x="3173894" y="1404732"/>
                <a:chExt cx="5055704" cy="3806687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5287DBA4-42C1-4B9D-95A0-4E9A6D6B60E8}"/>
                    </a:ext>
                  </a:extLst>
                </p:cNvPr>
                <p:cNvGrpSpPr/>
                <p:nvPr/>
              </p:nvGrpSpPr>
              <p:grpSpPr>
                <a:xfrm>
                  <a:off x="3173894" y="1404732"/>
                  <a:ext cx="5055704" cy="3800061"/>
                  <a:chOff x="3717234" y="1802297"/>
                  <a:chExt cx="5055704" cy="3800061"/>
                </a:xfrm>
              </p:grpSpPr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BF99E5CE-1461-49C7-A210-062828E26896}"/>
                      </a:ext>
                    </a:extLst>
                  </p:cNvPr>
                  <p:cNvSpPr/>
                  <p:nvPr/>
                </p:nvSpPr>
                <p:spPr>
                  <a:xfrm>
                    <a:off x="4757530" y="1802297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id="{513221A1-0A63-4585-B497-E691CE29D64E}"/>
                      </a:ext>
                    </a:extLst>
                  </p:cNvPr>
                  <p:cNvSpPr/>
                  <p:nvPr/>
                </p:nvSpPr>
                <p:spPr>
                  <a:xfrm>
                    <a:off x="3717234" y="3293166"/>
                    <a:ext cx="4015408" cy="2305878"/>
                  </a:xfrm>
                  <a:prstGeom prst="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9F692499-6A48-4F1E-B6A8-185D5E0ACA3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17234" y="1802297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0BEB7C61-8F74-4C78-8210-738EDD20C4E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3730486" y="4104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B165444A-FA74-4E97-A38B-B046D6016E4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4111489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EBB8E743-C103-46A9-BC0D-C5A5F9ECA6D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732642" y="1818863"/>
                    <a:ext cx="1040296" cy="149086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14EB4891-B1DB-4D6B-BFC8-6B1195DCBE25}"/>
                    </a:ext>
                  </a:extLst>
                </p:cNvPr>
                <p:cNvCxnSpPr/>
                <p:nvPr/>
              </p:nvCxnSpPr>
              <p:spPr>
                <a:xfrm flipV="1">
                  <a:off x="3173894" y="1417984"/>
                  <a:ext cx="5055704" cy="379343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C5E9FC-0DC2-408C-8450-C1D01D33713F}"/>
                  </a:ext>
                </a:extLst>
              </p:cNvPr>
              <p:cNvSpPr txBox="1"/>
              <p:nvPr/>
            </p:nvSpPr>
            <p:spPr>
              <a:xfrm>
                <a:off x="2577882" y="5065646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A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4ED1DE8-23DA-4727-86A2-1DFC289D9017}"/>
                  </a:ext>
                </a:extLst>
              </p:cNvPr>
              <p:cNvSpPr txBox="1"/>
              <p:nvPr/>
            </p:nvSpPr>
            <p:spPr>
              <a:xfrm>
                <a:off x="6769408" y="5138532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2A6961-024D-4770-AE37-600D7C7C6D91}"/>
                  </a:ext>
                </a:extLst>
              </p:cNvPr>
              <p:cNvSpPr txBox="1"/>
              <p:nvPr/>
            </p:nvSpPr>
            <p:spPr>
              <a:xfrm>
                <a:off x="7982799" y="3429000"/>
                <a:ext cx="3080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C336A-B318-463A-B917-B1512D8A030A}"/>
                  </a:ext>
                </a:extLst>
              </p:cNvPr>
              <p:cNvSpPr txBox="1"/>
              <p:nvPr/>
            </p:nvSpPr>
            <p:spPr>
              <a:xfrm>
                <a:off x="3582056" y="3429000"/>
                <a:ext cx="3273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D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CED325-A106-49DA-A2A8-F33F08999267}"/>
                  </a:ext>
                </a:extLst>
              </p:cNvPr>
              <p:cNvSpPr txBox="1"/>
              <p:nvPr/>
            </p:nvSpPr>
            <p:spPr>
              <a:xfrm>
                <a:off x="2528116" y="2638122"/>
                <a:ext cx="2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06DC4C3-2C4F-4751-8A8F-54D6CEB9AA6C}"/>
                  </a:ext>
                </a:extLst>
              </p:cNvPr>
              <p:cNvSpPr txBox="1"/>
              <p:nvPr/>
            </p:nvSpPr>
            <p:spPr>
              <a:xfrm>
                <a:off x="6952929" y="2709280"/>
                <a:ext cx="2904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F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119D103-6936-45E4-B7A1-84A61AF7CD25}"/>
                  </a:ext>
                </a:extLst>
              </p:cNvPr>
              <p:cNvSpPr txBox="1"/>
              <p:nvPr/>
            </p:nvSpPr>
            <p:spPr>
              <a:xfrm>
                <a:off x="7969547" y="1127301"/>
                <a:ext cx="330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G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67C017-006C-4E47-9879-D405AA8DB25C}"/>
                  </a:ext>
                </a:extLst>
              </p:cNvPr>
              <p:cNvSpPr txBox="1"/>
              <p:nvPr/>
            </p:nvSpPr>
            <p:spPr>
              <a:xfrm>
                <a:off x="3497995" y="1107423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FEA4025-86F3-4024-8F2A-82E67B11D567}"/>
                </a:ext>
              </a:extLst>
            </p:cNvPr>
            <p:cNvSpPr txBox="1"/>
            <p:nvPr/>
          </p:nvSpPr>
          <p:spPr>
            <a:xfrm>
              <a:off x="5099716" y="5753895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51cm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09E275-BA3D-4C1F-8892-F7A9FB4875DC}"/>
                </a:ext>
              </a:extLst>
            </p:cNvPr>
            <p:cNvSpPr txBox="1"/>
            <p:nvPr/>
          </p:nvSpPr>
          <p:spPr>
            <a:xfrm>
              <a:off x="7834757" y="489005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37cm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E0545F-6EC7-4A2C-B4DA-C4F2E48B5E3E}"/>
                </a:ext>
              </a:extLst>
            </p:cNvPr>
            <p:cNvSpPr txBox="1"/>
            <p:nvPr/>
          </p:nvSpPr>
          <p:spPr>
            <a:xfrm>
              <a:off x="8384830" y="292095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43cm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A7B715-02CB-4963-A4E5-BC5F38D8A506}"/>
              </a:ext>
            </a:extLst>
          </p:cNvPr>
          <p:cNvSpPr txBox="1"/>
          <p:nvPr/>
        </p:nvSpPr>
        <p:spPr>
          <a:xfrm>
            <a:off x="2120899" y="494668"/>
            <a:ext cx="771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Now you do this question.  You must copy out the diagram.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CA55E-2E50-47D2-B442-722DDC8882CD}"/>
              </a:ext>
            </a:extLst>
          </p:cNvPr>
          <p:cNvSpPr txBox="1"/>
          <p:nvPr/>
        </p:nvSpPr>
        <p:spPr>
          <a:xfrm>
            <a:off x="9262678" y="5666028"/>
            <a:ext cx="1733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Answer 34.3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224648-7E56-4D11-8613-EE8875E572D5}"/>
              </a:ext>
            </a:extLst>
          </p:cNvPr>
          <p:cNvSpPr/>
          <p:nvPr/>
        </p:nvSpPr>
        <p:spPr>
          <a:xfrm>
            <a:off x="10898011" y="5706957"/>
            <a:ext cx="68527" cy="685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1536B6-08B9-4E4B-979E-2593260A557B}"/>
              </a:ext>
            </a:extLst>
          </p:cNvPr>
          <p:cNvCxnSpPr/>
          <p:nvPr/>
        </p:nvCxnSpPr>
        <p:spPr>
          <a:xfrm>
            <a:off x="9355015" y="6127693"/>
            <a:ext cx="15491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83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099061B-599C-44D9-A5CC-A252EE80EECE}"/>
              </a:ext>
            </a:extLst>
          </p:cNvPr>
          <p:cNvGrpSpPr/>
          <p:nvPr/>
        </p:nvGrpSpPr>
        <p:grpSpPr>
          <a:xfrm>
            <a:off x="2756452" y="2398644"/>
            <a:ext cx="6559826" cy="1457739"/>
            <a:chOff x="2756452" y="2398644"/>
            <a:chExt cx="6559826" cy="145773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C0B370-23F0-432D-9303-9B2B9A68B1C5}"/>
                </a:ext>
              </a:extLst>
            </p:cNvPr>
            <p:cNvSpPr/>
            <p:nvPr/>
          </p:nvSpPr>
          <p:spPr>
            <a:xfrm>
              <a:off x="2756452" y="2398644"/>
              <a:ext cx="6559826" cy="14577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CEBD4F5-4B43-4AED-B87E-F2754E4C5C67}"/>
                </a:ext>
              </a:extLst>
            </p:cNvPr>
            <p:cNvSpPr txBox="1"/>
            <p:nvPr/>
          </p:nvSpPr>
          <p:spPr>
            <a:xfrm>
              <a:off x="3325401" y="2782669"/>
              <a:ext cx="55411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dirty="0"/>
                <a:t>Problems involving pyramids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237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9C57528-7B27-4E4A-B87F-14A2E290EBFC}"/>
              </a:ext>
            </a:extLst>
          </p:cNvPr>
          <p:cNvSpPr txBox="1"/>
          <p:nvPr/>
        </p:nvSpPr>
        <p:spPr>
          <a:xfrm>
            <a:off x="1228266" y="410390"/>
            <a:ext cx="8242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pyramid ABCDE shown below has a rectangular base 45cm by 38cm.  Each sloping</a:t>
            </a:r>
          </a:p>
          <a:p>
            <a:r>
              <a:rPr lang="en-GB" dirty="0"/>
              <a:t>edge has a length of 40cm. 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17C12B4-6D23-4EF3-A2EA-C885D9761B30}"/>
              </a:ext>
            </a:extLst>
          </p:cNvPr>
          <p:cNvGrpSpPr/>
          <p:nvPr/>
        </p:nvGrpSpPr>
        <p:grpSpPr>
          <a:xfrm>
            <a:off x="2673963" y="1833851"/>
            <a:ext cx="5745679" cy="4447779"/>
            <a:chOff x="2673963" y="1946393"/>
            <a:chExt cx="5745679" cy="4447779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B366B9-09C7-4F3E-AC94-8A63DBB9E3B3}"/>
                </a:ext>
              </a:extLst>
            </p:cNvPr>
            <p:cNvGrpSpPr/>
            <p:nvPr/>
          </p:nvGrpSpPr>
          <p:grpSpPr>
            <a:xfrm>
              <a:off x="2985053" y="2190786"/>
              <a:ext cx="5161722" cy="3823253"/>
              <a:chOff x="934278" y="768626"/>
              <a:chExt cx="5161722" cy="382325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E2B5466-F7E7-4C18-BE8B-0E197EF2FAEE}"/>
                  </a:ext>
                </a:extLst>
              </p:cNvPr>
              <p:cNvGrpSpPr/>
              <p:nvPr/>
            </p:nvGrpSpPr>
            <p:grpSpPr>
              <a:xfrm>
                <a:off x="934278" y="3034747"/>
                <a:ext cx="5161722" cy="1557132"/>
                <a:chOff x="934278" y="3034747"/>
                <a:chExt cx="5161722" cy="1557132"/>
              </a:xfrm>
            </p:grpSpPr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DE33DCFD-4069-4091-BA82-D3C12C4B680A}"/>
                    </a:ext>
                  </a:extLst>
                </p:cNvPr>
                <p:cNvCxnSpPr/>
                <p:nvPr/>
              </p:nvCxnSpPr>
              <p:spPr>
                <a:xfrm flipH="1">
                  <a:off x="2822713" y="3034748"/>
                  <a:ext cx="327328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2D170A00-8127-456B-9894-0A5CB5002FCA}"/>
                    </a:ext>
                  </a:extLst>
                </p:cNvPr>
                <p:cNvCxnSpPr/>
                <p:nvPr/>
              </p:nvCxnSpPr>
              <p:spPr>
                <a:xfrm flipH="1">
                  <a:off x="934278" y="4591879"/>
                  <a:ext cx="3273287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33727E65-2221-4F30-8BD4-6518B7046918}"/>
                    </a:ext>
                  </a:extLst>
                </p:cNvPr>
                <p:cNvCxnSpPr/>
                <p:nvPr/>
              </p:nvCxnSpPr>
              <p:spPr>
                <a:xfrm flipH="1">
                  <a:off x="947530" y="3034748"/>
                  <a:ext cx="1888435" cy="15571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C754B38-447E-4829-B544-6511B1B96D41}"/>
                    </a:ext>
                  </a:extLst>
                </p:cNvPr>
                <p:cNvCxnSpPr/>
                <p:nvPr/>
              </p:nvCxnSpPr>
              <p:spPr>
                <a:xfrm flipH="1">
                  <a:off x="4207565" y="3034747"/>
                  <a:ext cx="1888435" cy="15571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288E466-DD98-4948-A1A6-B1596F616B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35965" y="768626"/>
                <a:ext cx="675862" cy="227937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06DE88DC-2F0C-4E11-B239-88179605B50F}"/>
                  </a:ext>
                </a:extLst>
              </p:cNvPr>
              <p:cNvCxnSpPr/>
              <p:nvPr/>
            </p:nvCxnSpPr>
            <p:spPr>
              <a:xfrm flipH="1">
                <a:off x="934278" y="768626"/>
                <a:ext cx="2577548" cy="38232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CFC991F-E8ED-4A54-8B44-753E96B09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11826" y="781878"/>
                <a:ext cx="2584174" cy="22528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71C33ED-4F37-470A-BA1A-C6D7B0C1149A}"/>
                  </a:ext>
                </a:extLst>
              </p:cNvPr>
              <p:cNvCxnSpPr/>
              <p:nvPr/>
            </p:nvCxnSpPr>
            <p:spPr>
              <a:xfrm>
                <a:off x="3511826" y="781878"/>
                <a:ext cx="695739" cy="381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B035FC-E7CB-4DBF-B041-71D4DC169FA0}"/>
                </a:ext>
              </a:extLst>
            </p:cNvPr>
            <p:cNvSpPr txBox="1"/>
            <p:nvPr/>
          </p:nvSpPr>
          <p:spPr>
            <a:xfrm>
              <a:off x="4511352" y="6024840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45cm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E250D24-0FD8-49A5-BF3E-53B8549F98AC}"/>
                </a:ext>
              </a:extLst>
            </p:cNvPr>
            <p:cNvSpPr txBox="1"/>
            <p:nvPr/>
          </p:nvSpPr>
          <p:spPr>
            <a:xfrm>
              <a:off x="7126354" y="5195716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38cm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CDB6D2-9988-41E2-88E4-583F3737B904}"/>
                </a:ext>
              </a:extLst>
            </p:cNvPr>
            <p:cNvSpPr txBox="1"/>
            <p:nvPr/>
          </p:nvSpPr>
          <p:spPr>
            <a:xfrm>
              <a:off x="6852141" y="3033163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40cm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8CB46A-D84E-46C7-B103-FF5D9DD705F8}"/>
                </a:ext>
              </a:extLst>
            </p:cNvPr>
            <p:cNvSpPr txBox="1"/>
            <p:nvPr/>
          </p:nvSpPr>
          <p:spPr>
            <a:xfrm>
              <a:off x="2673963" y="592213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3E392B-B5C0-42BC-972D-59275D3D7F15}"/>
                </a:ext>
              </a:extLst>
            </p:cNvPr>
            <p:cNvSpPr txBox="1"/>
            <p:nvPr/>
          </p:nvSpPr>
          <p:spPr>
            <a:xfrm>
              <a:off x="6245540" y="596103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B545CE-81A3-438C-9EFB-2848FEF71BDC}"/>
                </a:ext>
              </a:extLst>
            </p:cNvPr>
            <p:cNvSpPr txBox="1"/>
            <p:nvPr/>
          </p:nvSpPr>
          <p:spPr>
            <a:xfrm>
              <a:off x="8111544" y="427224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FFF2A4F-3E6B-4A14-B133-A5E075A01A39}"/>
                </a:ext>
              </a:extLst>
            </p:cNvPr>
            <p:cNvSpPr txBox="1"/>
            <p:nvPr/>
          </p:nvSpPr>
          <p:spPr>
            <a:xfrm>
              <a:off x="4559405" y="4204393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C3FE44-0B6B-4E23-855C-A2C46FB2BF19}"/>
                </a:ext>
              </a:extLst>
            </p:cNvPr>
            <p:cNvSpPr txBox="1"/>
            <p:nvPr/>
          </p:nvSpPr>
          <p:spPr>
            <a:xfrm>
              <a:off x="5598291" y="1946393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E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6C48979-83DF-47CF-ABD4-BDB45683C7D3}"/>
              </a:ext>
            </a:extLst>
          </p:cNvPr>
          <p:cNvSpPr txBox="1"/>
          <p:nvPr/>
        </p:nvSpPr>
        <p:spPr>
          <a:xfrm>
            <a:off x="1241518" y="1143769"/>
            <a:ext cx="524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Find the angle the edge AE makes with the base ABCD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288A4E-7197-49B1-8A2A-F5E1B0425120}"/>
              </a:ext>
            </a:extLst>
          </p:cNvPr>
          <p:cNvSpPr txBox="1"/>
          <p:nvPr/>
        </p:nvSpPr>
        <p:spPr>
          <a:xfrm>
            <a:off x="9418746" y="2044650"/>
            <a:ext cx="895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Click here</a:t>
            </a:r>
          </a:p>
          <a:p>
            <a:r>
              <a:rPr lang="en-GB" sz="1400" dirty="0">
                <a:solidFill>
                  <a:schemeClr val="accent5">
                    <a:lumMod val="75000"/>
                  </a:schemeClr>
                </a:solidFill>
              </a:rPr>
              <a:t>for audio</a:t>
            </a:r>
          </a:p>
        </p:txBody>
      </p:sp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671FA8-A587-4158-8305-4556E5E81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7693" y="1372786"/>
            <a:ext cx="609600" cy="609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707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733</Words>
  <Application>Microsoft Office PowerPoint</Application>
  <PresentationFormat>Widescreen</PresentationFormat>
  <Paragraphs>260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Pythagoras in 3 dimensions</dc:title>
  <dc:creator>P Cantrell - Maths Teacher</dc:creator>
  <cp:lastModifiedBy>P Cantrell - Maths Teacher</cp:lastModifiedBy>
  <cp:revision>151</cp:revision>
  <dcterms:created xsi:type="dcterms:W3CDTF">2020-06-05T21:46:55Z</dcterms:created>
  <dcterms:modified xsi:type="dcterms:W3CDTF">2020-06-30T19:30:37Z</dcterms:modified>
</cp:coreProperties>
</file>