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EBB60-04BE-4457-8262-D0EBCB5AE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2609F-F15D-46D9-87C1-6F7AC3F27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DC020-30BC-4903-8BD1-024286E8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1DCD4-F344-48E7-B53B-3D722581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4B32-7ED1-485C-8CB1-48CF938B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94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0AC8-237D-4D81-AB85-FFA04C49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951C3-83C0-4700-B72F-4AF9FE0D3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8BB7D-BA2B-4A72-8965-45DC520FA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DC57F-FCA8-4FE1-AE07-E442F53F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06131-DE58-4F44-A1CB-B7D1464D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1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7800B-D6EF-4653-8F1C-DD82836A8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7FD9E-BB9E-4884-84DE-C878BCA2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E3FC6-3DB0-4F5D-BF64-6AEDC61E1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25938-CDDA-498E-8AB3-C3CE30E8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7694B-9194-45F9-9911-A9C1EE30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1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64A6-A6A7-44F1-810F-5CD2FBC8A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4D257-408B-4881-9696-D765C9F2F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BF6DC-117E-4274-98B9-2B735261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E9D6C-F002-47BB-8E45-5FC00AC7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DB164-EB69-432D-9B27-C156A1B4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5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288D-94BD-403F-878C-F91AC0D6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BEB8F-FEB5-411D-B446-3D53B8139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57484-69C3-48E6-9D89-F8E79119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34413-68E2-4B05-901C-872751E2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DD4D7-281D-4E55-A4C1-596526CF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96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84E8-9B70-4A54-A4BB-685FDC125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64A99-D7A9-4F66-A7BD-4ABD55C1C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D715B-04B8-45BE-B929-2FC438E06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1E9AC-D862-4F18-A489-45C85361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F5320-628D-4C0F-A992-BA3AA1E4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965AD-F1AD-498F-AE2A-357A7A7F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2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14C0-155E-4C2B-A8ED-21A2E86A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F1227-101C-4472-AA83-84DB0EE35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375EE-E174-4E9B-9C88-E9564A4DE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C9A83-A2FA-467D-A8AD-4EFEA7F86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04A0D-905D-453D-B77C-DC750E13D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38B1D-BA86-4619-9E05-704639993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FA422F-3C23-461C-B836-FF43E885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1E4CA1-CB9C-43AE-BB00-01A0B582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1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16B8-7FFD-4C79-AFB8-FD7CABD1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6CFBD-5817-491C-B353-8FB7A400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F7602-8CAD-49BD-B4A2-1320136E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A532E-76C5-4267-8713-F80286EB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46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E6DA2-74D0-4D48-9290-C3C49CCD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8D909-444E-4EF1-80F3-07144D0A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C4E7F-3D11-46F0-A76E-873D8CDF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ED84-163C-4EA2-A9E6-E9D8D20D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BA98D-4383-45E1-89F9-534776AE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9A176-3BB7-45C6-88A8-FAB024B51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A940E-4A84-4AA9-A3D5-E3FEF998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7DDC3-3F7B-4978-AD0D-FA20C3E9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5279E-F43D-4C92-8835-49A68218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0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1266-D5F8-41D4-B488-092BDB89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2E0B8-5FC4-43E0-AFC3-E0034DF00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4219F-C7A1-437E-A513-6BA27C9C0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3FC5D-A9D7-4B01-A42F-13AA571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01C38-F5C7-4B37-A023-1D4147C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E1DDF-6419-4F4D-89CA-62728793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82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A990D0-8DD3-420D-81E8-15463DCD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3D00-0821-4D46-87E4-4BD9E971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184E3-88F4-4FF4-946C-E43EC337D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6134-8D12-40F6-83DA-D75AB39D6F93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58B6C-728D-47B3-90A3-E3168C880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6616F-00E9-49CE-A205-858D6F372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106ED-5240-481B-A3A3-4B33A7761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9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3.m4a"/><Relationship Id="rId16" Type="http://schemas.openxmlformats.org/officeDocument/2006/relationships/image" Target="../media/image1.png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EA63EA-2BD9-4455-904D-EC95E03C990B}"/>
              </a:ext>
            </a:extLst>
          </p:cNvPr>
          <p:cNvGrpSpPr/>
          <p:nvPr/>
        </p:nvGrpSpPr>
        <p:grpSpPr>
          <a:xfrm>
            <a:off x="2054087" y="1669773"/>
            <a:ext cx="8309113" cy="1484243"/>
            <a:chOff x="2054087" y="2279374"/>
            <a:chExt cx="8309113" cy="14842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4DBA06-91F9-4D07-AFB8-7713802CC111}"/>
                </a:ext>
              </a:extLst>
            </p:cNvPr>
            <p:cNvSpPr/>
            <p:nvPr/>
          </p:nvSpPr>
          <p:spPr>
            <a:xfrm>
              <a:off x="2054087" y="2279374"/>
              <a:ext cx="8309113" cy="14842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DD9AF62-57D2-4E92-8E67-229E4CC9EF11}"/>
                </a:ext>
              </a:extLst>
            </p:cNvPr>
            <p:cNvSpPr txBox="1"/>
            <p:nvPr/>
          </p:nvSpPr>
          <p:spPr>
            <a:xfrm>
              <a:off x="2703443" y="2729947"/>
              <a:ext cx="7110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Trigonometry involving isosceles triangles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BF6F1D-B7F3-49D7-B005-4419C3E1A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3843" y="395908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73CCA-FDC8-4AA0-86BB-614324A435DE}"/>
              </a:ext>
            </a:extLst>
          </p:cNvPr>
          <p:cNvSpPr txBox="1"/>
          <p:nvPr/>
        </p:nvSpPr>
        <p:spPr>
          <a:xfrm>
            <a:off x="5734923" y="4603452"/>
            <a:ext cx="994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7338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0A7F722-D527-4703-ACA8-C2AF38F8BDB6}"/>
              </a:ext>
            </a:extLst>
          </p:cNvPr>
          <p:cNvSpPr/>
          <p:nvPr/>
        </p:nvSpPr>
        <p:spPr>
          <a:xfrm>
            <a:off x="4585250" y="1060173"/>
            <a:ext cx="1133061" cy="2928731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2C72255-49E7-4D9A-9352-BD52651261EC}"/>
              </a:ext>
            </a:extLst>
          </p:cNvPr>
          <p:cNvSpPr/>
          <p:nvPr/>
        </p:nvSpPr>
        <p:spPr>
          <a:xfrm>
            <a:off x="556594" y="1046921"/>
            <a:ext cx="2266121" cy="2941983"/>
          </a:xfrm>
          <a:prstGeom prst="triangl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7AE0E8-619F-4E73-89EA-542BD8663AC7}"/>
              </a:ext>
            </a:extLst>
          </p:cNvPr>
          <p:cNvGrpSpPr/>
          <p:nvPr/>
        </p:nvGrpSpPr>
        <p:grpSpPr>
          <a:xfrm>
            <a:off x="3452190" y="1046921"/>
            <a:ext cx="2279373" cy="3140767"/>
            <a:chOff x="1126435" y="1073425"/>
            <a:chExt cx="2279373" cy="31407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8A8CC-4274-4D82-BB75-4C46CBAB1D42}"/>
                </a:ext>
              </a:extLst>
            </p:cNvPr>
            <p:cNvGrpSpPr/>
            <p:nvPr/>
          </p:nvGrpSpPr>
          <p:grpSpPr>
            <a:xfrm>
              <a:off x="1126435" y="1073425"/>
              <a:ext cx="2266121" cy="2941983"/>
              <a:chOff x="1126435" y="1073425"/>
              <a:chExt cx="2266121" cy="294198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D829199B-BE4E-4158-8AEE-2D9A9248B282}"/>
                  </a:ext>
                </a:extLst>
              </p:cNvPr>
              <p:cNvSpPr/>
              <p:nvPr/>
            </p:nvSpPr>
            <p:spPr>
              <a:xfrm>
                <a:off x="1126435" y="1073425"/>
                <a:ext cx="2266121" cy="2941983"/>
              </a:xfrm>
              <a:prstGeom prst="triangl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7946E1-6C00-4642-A14B-EFF134B0B2D1}"/>
                  </a:ext>
                </a:extLst>
              </p:cNvPr>
              <p:cNvSpPr/>
              <p:nvPr/>
            </p:nvSpPr>
            <p:spPr>
              <a:xfrm>
                <a:off x="2262810" y="3697356"/>
                <a:ext cx="318052" cy="318052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B860E6-BC95-4666-922A-15F187A38A58}"/>
                </a:ext>
              </a:extLst>
            </p:cNvPr>
            <p:cNvCxnSpPr>
              <a:cxnSpLocks/>
            </p:cNvCxnSpPr>
            <p:nvPr/>
          </p:nvCxnSpPr>
          <p:spPr>
            <a:xfrm>
              <a:off x="2272747" y="4214192"/>
              <a:ext cx="1133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F38064F-39F2-4DE9-83EA-C56D2E063A62}"/>
              </a:ext>
            </a:extLst>
          </p:cNvPr>
          <p:cNvSpPr/>
          <p:nvPr/>
        </p:nvSpPr>
        <p:spPr>
          <a:xfrm>
            <a:off x="6960705" y="1066800"/>
            <a:ext cx="1133061" cy="292873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999DAD-B714-4BF2-A43C-D76A2B4FC1D9}"/>
              </a:ext>
            </a:extLst>
          </p:cNvPr>
          <p:cNvSpPr txBox="1"/>
          <p:nvPr/>
        </p:nvSpPr>
        <p:spPr>
          <a:xfrm>
            <a:off x="1485328" y="401265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46cm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20FDC7-7D03-42AA-BA1A-213FCDC381D9}"/>
              </a:ext>
            </a:extLst>
          </p:cNvPr>
          <p:cNvSpPr txBox="1"/>
          <p:nvPr/>
        </p:nvSpPr>
        <p:spPr>
          <a:xfrm>
            <a:off x="2174446" y="214195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65cm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1F624E3-7A0D-4673-BFE3-FF9C3B68E1D9}"/>
              </a:ext>
            </a:extLst>
          </p:cNvPr>
          <p:cNvGrpSpPr/>
          <p:nvPr/>
        </p:nvGrpSpPr>
        <p:grpSpPr>
          <a:xfrm>
            <a:off x="2129635" y="3361570"/>
            <a:ext cx="998389" cy="1153234"/>
            <a:chOff x="3070537" y="3388074"/>
            <a:chExt cx="998389" cy="1153234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AFBAB4E-8292-4894-8B35-D273A2948563}"/>
                </a:ext>
              </a:extLst>
            </p:cNvPr>
            <p:cNvSpPr/>
            <p:nvPr/>
          </p:nvSpPr>
          <p:spPr>
            <a:xfrm rot="15908762">
              <a:off x="2993115" y="3465496"/>
              <a:ext cx="1153234" cy="99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704C5BC-6DF5-4E8C-96BC-0DF9FA0F63FC}"/>
                    </a:ext>
                  </a:extLst>
                </p:cNvPr>
                <p:cNvSpPr txBox="1"/>
                <p:nvPr/>
              </p:nvSpPr>
              <p:spPr>
                <a:xfrm>
                  <a:off x="3292484" y="3607184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704C5BC-6DF5-4E8C-96BC-0DF9FA0F6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84" y="3607184"/>
                  <a:ext cx="25109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9268" r="-24390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720ECE9-12DE-45D9-B434-4472CCD18941}"/>
              </a:ext>
            </a:extLst>
          </p:cNvPr>
          <p:cNvGrpSpPr/>
          <p:nvPr/>
        </p:nvGrpSpPr>
        <p:grpSpPr>
          <a:xfrm>
            <a:off x="5039392" y="3373395"/>
            <a:ext cx="998389" cy="1153234"/>
            <a:chOff x="3070537" y="3388074"/>
            <a:chExt cx="998389" cy="1153234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421D30D-3515-4E13-9C29-334FC04AEBE3}"/>
                </a:ext>
              </a:extLst>
            </p:cNvPr>
            <p:cNvSpPr/>
            <p:nvPr/>
          </p:nvSpPr>
          <p:spPr>
            <a:xfrm rot="15908762">
              <a:off x="2993115" y="3465496"/>
              <a:ext cx="1153234" cy="99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802E484-8219-4AAC-927D-6CAD42D22406}"/>
                    </a:ext>
                  </a:extLst>
                </p:cNvPr>
                <p:cNvSpPr txBox="1"/>
                <p:nvPr/>
              </p:nvSpPr>
              <p:spPr>
                <a:xfrm>
                  <a:off x="3292484" y="3607184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802E484-8219-4AAC-927D-6CAD42D224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84" y="3607184"/>
                  <a:ext cx="25109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6829" r="-26829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AC2258-D4F4-4C5A-BFF6-B23EDE9D8E9C}"/>
              </a:ext>
            </a:extLst>
          </p:cNvPr>
          <p:cNvGrpSpPr/>
          <p:nvPr/>
        </p:nvGrpSpPr>
        <p:grpSpPr>
          <a:xfrm>
            <a:off x="7407967" y="3379158"/>
            <a:ext cx="998389" cy="1153234"/>
            <a:chOff x="3070537" y="3388074"/>
            <a:chExt cx="998389" cy="1153234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92AB7BA8-A4AF-4295-8686-19E05B7040D2}"/>
                </a:ext>
              </a:extLst>
            </p:cNvPr>
            <p:cNvSpPr/>
            <p:nvPr/>
          </p:nvSpPr>
          <p:spPr>
            <a:xfrm rot="15908762">
              <a:off x="2993115" y="3465496"/>
              <a:ext cx="1153234" cy="99838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E04A957-636F-4171-90AB-D802A8B91C9E}"/>
                    </a:ext>
                  </a:extLst>
                </p:cNvPr>
                <p:cNvSpPr txBox="1"/>
                <p:nvPr/>
              </p:nvSpPr>
              <p:spPr>
                <a:xfrm>
                  <a:off x="3292484" y="3607184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E04A957-636F-4171-90AB-D802A8B91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2484" y="3607184"/>
                  <a:ext cx="25109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9268" r="-24390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215C4561-4564-4A62-8221-D1EB0763B1CB}"/>
              </a:ext>
            </a:extLst>
          </p:cNvPr>
          <p:cNvSpPr/>
          <p:nvPr/>
        </p:nvSpPr>
        <p:spPr>
          <a:xfrm>
            <a:off x="6961618" y="3721518"/>
            <a:ext cx="276871" cy="276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E85817-B69E-4B5B-ADFE-806C3B9A1302}"/>
              </a:ext>
            </a:extLst>
          </p:cNvPr>
          <p:cNvSpPr txBox="1"/>
          <p:nvPr/>
        </p:nvSpPr>
        <p:spPr>
          <a:xfrm>
            <a:off x="4860944" y="418019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23cm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1D5D14-EFE6-4B3B-8D44-6A05AFA4FC58}"/>
              </a:ext>
            </a:extLst>
          </p:cNvPr>
          <p:cNvSpPr txBox="1"/>
          <p:nvPr/>
        </p:nvSpPr>
        <p:spPr>
          <a:xfrm>
            <a:off x="5197274" y="246288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65cm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E1DB19-7DB7-442E-916D-B3413175C995}"/>
              </a:ext>
            </a:extLst>
          </p:cNvPr>
          <p:cNvSpPr txBox="1"/>
          <p:nvPr/>
        </p:nvSpPr>
        <p:spPr>
          <a:xfrm>
            <a:off x="7557095" y="244545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65cm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C842EB-E0DF-4B9C-9AE5-794B2877FB32}"/>
              </a:ext>
            </a:extLst>
          </p:cNvPr>
          <p:cNvSpPr txBox="1"/>
          <p:nvPr/>
        </p:nvSpPr>
        <p:spPr>
          <a:xfrm>
            <a:off x="7218761" y="398890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23cm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3F713B-8308-4107-99AF-13E633149B49}"/>
              </a:ext>
            </a:extLst>
          </p:cNvPr>
          <p:cNvSpPr txBox="1"/>
          <p:nvPr/>
        </p:nvSpPr>
        <p:spPr>
          <a:xfrm>
            <a:off x="6620737" y="2537360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6EC00B-42FD-4562-B4E5-92EB6EEE0F0B}"/>
              </a:ext>
            </a:extLst>
          </p:cNvPr>
          <p:cNvSpPr txBox="1"/>
          <p:nvPr/>
        </p:nvSpPr>
        <p:spPr>
          <a:xfrm>
            <a:off x="7368377" y="42009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503F13-51CA-437A-901E-D5FC11E06848}"/>
              </a:ext>
            </a:extLst>
          </p:cNvPr>
          <p:cNvSpPr txBox="1"/>
          <p:nvPr/>
        </p:nvSpPr>
        <p:spPr>
          <a:xfrm>
            <a:off x="7498613" y="216471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A0715D9-8EB2-4A8C-832F-D7700DD8CA21}"/>
              </a:ext>
            </a:extLst>
          </p:cNvPr>
          <p:cNvSpPr/>
          <p:nvPr/>
        </p:nvSpPr>
        <p:spPr>
          <a:xfrm>
            <a:off x="3167274" y="2320427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885D0F2-2023-41E7-A90C-1C850B4F20CF}"/>
              </a:ext>
            </a:extLst>
          </p:cNvPr>
          <p:cNvSpPr/>
          <p:nvPr/>
        </p:nvSpPr>
        <p:spPr>
          <a:xfrm>
            <a:off x="5982767" y="2329240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9FB0D95-93CB-4214-84C7-4B1E0590CBC7}"/>
                  </a:ext>
                </a:extLst>
              </p:cNvPr>
              <p:cNvSpPr txBox="1"/>
              <p:nvPr/>
            </p:nvSpPr>
            <p:spPr>
              <a:xfrm>
                <a:off x="3314621" y="147083"/>
                <a:ext cx="57549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The triangle below is isosceles.  Find angle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9FB0D95-93CB-4214-84C7-4B1E0590C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621" y="147083"/>
                <a:ext cx="5754909" cy="461665"/>
              </a:xfrm>
              <a:prstGeom prst="rect">
                <a:avLst/>
              </a:prstGeom>
              <a:blipFill>
                <a:blip r:embed="rId7"/>
                <a:stretch>
                  <a:fillRect l="-1695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9FD3F79-5659-4AE2-BE46-D817FCB1C31C}"/>
              </a:ext>
            </a:extLst>
          </p:cNvPr>
          <p:cNvGrpSpPr/>
          <p:nvPr/>
        </p:nvGrpSpPr>
        <p:grpSpPr>
          <a:xfrm>
            <a:off x="8649210" y="1097523"/>
            <a:ext cx="1917000" cy="1118165"/>
            <a:chOff x="8908881" y="1191359"/>
            <a:chExt cx="1917000" cy="111816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9CBA59-A6F4-4C58-992E-DEA9FEF339DE}"/>
                </a:ext>
              </a:extLst>
            </p:cNvPr>
            <p:cNvSpPr/>
            <p:nvPr/>
          </p:nvSpPr>
          <p:spPr>
            <a:xfrm>
              <a:off x="9559427" y="1191359"/>
              <a:ext cx="708086" cy="7080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84D06E-12B1-45AB-9609-41E64717CF8D}"/>
                </a:ext>
              </a:extLst>
            </p:cNvPr>
            <p:cNvGrpSpPr/>
            <p:nvPr/>
          </p:nvGrpSpPr>
          <p:grpSpPr>
            <a:xfrm>
              <a:off x="9980829" y="1325914"/>
              <a:ext cx="131618" cy="115745"/>
              <a:chOff x="2522427" y="5680364"/>
              <a:chExt cx="303900" cy="277091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CFDD5E5-3A35-43E3-9A4C-C44D0BC05BF8}"/>
                  </a:ext>
                </a:extLst>
              </p:cNvPr>
              <p:cNvCxnSpPr/>
              <p:nvPr/>
            </p:nvCxnSpPr>
            <p:spPr>
              <a:xfrm>
                <a:off x="2522427" y="5818909"/>
                <a:ext cx="131619" cy="1385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F6F60EC-5AB5-481C-8B63-F1A5179A6875}"/>
                  </a:ext>
                </a:extLst>
              </p:cNvPr>
              <p:cNvCxnSpPr/>
              <p:nvPr/>
            </p:nvCxnSpPr>
            <p:spPr>
              <a:xfrm flipV="1">
                <a:off x="2654046" y="5680364"/>
                <a:ext cx="172281" cy="2770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E9DBBFA-C47B-4AF3-A853-45FE82D20D83}"/>
                </a:ext>
              </a:extLst>
            </p:cNvPr>
            <p:cNvSpPr txBox="1"/>
            <p:nvPr/>
          </p:nvSpPr>
          <p:spPr>
            <a:xfrm>
              <a:off x="8908881" y="1348302"/>
              <a:ext cx="1917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SOH    CAH   TOA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2FEFD58-FB4A-4B65-997A-CDF183AE0D06}"/>
                </a:ext>
              </a:extLst>
            </p:cNvPr>
            <p:cNvGrpSpPr/>
            <p:nvPr/>
          </p:nvGrpSpPr>
          <p:grpSpPr>
            <a:xfrm>
              <a:off x="9808356" y="1323613"/>
              <a:ext cx="131618" cy="115745"/>
              <a:chOff x="2522427" y="5680364"/>
              <a:chExt cx="303900" cy="277091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9962DD3-A72C-4E89-AED3-391565941256}"/>
                  </a:ext>
                </a:extLst>
              </p:cNvPr>
              <p:cNvCxnSpPr/>
              <p:nvPr/>
            </p:nvCxnSpPr>
            <p:spPr>
              <a:xfrm>
                <a:off x="2522427" y="5818909"/>
                <a:ext cx="131619" cy="1385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F930DDA-052F-4D04-9CF2-3E45D362513A}"/>
                  </a:ext>
                </a:extLst>
              </p:cNvPr>
              <p:cNvCxnSpPr/>
              <p:nvPr/>
            </p:nvCxnSpPr>
            <p:spPr>
              <a:xfrm flipV="1">
                <a:off x="2654046" y="5680364"/>
                <a:ext cx="172281" cy="2770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85BAC49-FD2F-48E0-8FF5-F2CA98D45C24}"/>
                </a:ext>
              </a:extLst>
            </p:cNvPr>
            <p:cNvGrpSpPr/>
            <p:nvPr/>
          </p:nvGrpSpPr>
          <p:grpSpPr>
            <a:xfrm>
              <a:off x="9293900" y="1323613"/>
              <a:ext cx="131618" cy="115745"/>
              <a:chOff x="2522427" y="5680364"/>
              <a:chExt cx="303900" cy="277091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C35B206-E3AF-4E35-86F3-A83C063BEA30}"/>
                  </a:ext>
                </a:extLst>
              </p:cNvPr>
              <p:cNvCxnSpPr/>
              <p:nvPr/>
            </p:nvCxnSpPr>
            <p:spPr>
              <a:xfrm>
                <a:off x="2522427" y="5818909"/>
                <a:ext cx="131619" cy="1385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F989798-CF2C-4498-AC66-105FDC048BAC}"/>
                  </a:ext>
                </a:extLst>
              </p:cNvPr>
              <p:cNvCxnSpPr/>
              <p:nvPr/>
            </p:nvCxnSpPr>
            <p:spPr>
              <a:xfrm flipV="1">
                <a:off x="2654046" y="5680364"/>
                <a:ext cx="172281" cy="2770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BA41DC2-A830-4BCF-A191-0AB02C2147B0}"/>
                </a:ext>
              </a:extLst>
            </p:cNvPr>
            <p:cNvGrpSpPr/>
            <p:nvPr/>
          </p:nvGrpSpPr>
          <p:grpSpPr>
            <a:xfrm>
              <a:off x="10578328" y="1321798"/>
              <a:ext cx="131618" cy="115745"/>
              <a:chOff x="2522427" y="5680364"/>
              <a:chExt cx="303900" cy="277091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D4A81A2-D370-4E0B-8A83-3157A369AAF4}"/>
                  </a:ext>
                </a:extLst>
              </p:cNvPr>
              <p:cNvCxnSpPr/>
              <p:nvPr/>
            </p:nvCxnSpPr>
            <p:spPr>
              <a:xfrm>
                <a:off x="2522427" y="5818909"/>
                <a:ext cx="131619" cy="1385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8202A38-6FBF-41AB-8255-A994EC724EA2}"/>
                  </a:ext>
                </a:extLst>
              </p:cNvPr>
              <p:cNvCxnSpPr/>
              <p:nvPr/>
            </p:nvCxnSpPr>
            <p:spPr>
              <a:xfrm flipV="1">
                <a:off x="2654046" y="5680364"/>
                <a:ext cx="172281" cy="27709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551828-9D5D-408B-B083-1141E584297B}"/>
                </a:ext>
              </a:extLst>
            </p:cNvPr>
            <p:cNvSpPr txBox="1"/>
            <p:nvPr/>
          </p:nvSpPr>
          <p:spPr>
            <a:xfrm>
              <a:off x="9190914" y="1940192"/>
              <a:ext cx="1470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 use Cosine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AD54B-2964-43E5-9270-24907CC45002}"/>
              </a:ext>
            </a:extLst>
          </p:cNvPr>
          <p:cNvGrpSpPr/>
          <p:nvPr/>
        </p:nvGrpSpPr>
        <p:grpSpPr>
          <a:xfrm>
            <a:off x="1488641" y="5107163"/>
            <a:ext cx="4292108" cy="1233579"/>
            <a:chOff x="927652" y="4923619"/>
            <a:chExt cx="4292108" cy="123357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3CFCE22-77E2-4C5D-A3F0-C7A46ABD0789}"/>
                </a:ext>
              </a:extLst>
            </p:cNvPr>
            <p:cNvSpPr/>
            <p:nvPr/>
          </p:nvSpPr>
          <p:spPr>
            <a:xfrm>
              <a:off x="927652" y="4923619"/>
              <a:ext cx="4247224" cy="12335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A5FF1A9-244F-41E7-A79C-218A23E4FA92}"/>
                </a:ext>
              </a:extLst>
            </p:cNvPr>
            <p:cNvSpPr txBox="1"/>
            <p:nvPr/>
          </p:nvSpPr>
          <p:spPr>
            <a:xfrm>
              <a:off x="1058043" y="4950123"/>
              <a:ext cx="416171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Because the triangle is isosceles it is symmetrical </a:t>
              </a:r>
            </a:p>
            <a:p>
              <a:r>
                <a:rPr lang="en-GB" sz="1400" dirty="0"/>
                <a:t>so the two sloping sides are equal and the two </a:t>
              </a:r>
            </a:p>
            <a:p>
              <a:r>
                <a:rPr lang="en-GB" sz="1400" dirty="0"/>
                <a:t>bottom angles are equal.  We can cut the triangle </a:t>
              </a:r>
            </a:p>
            <a:p>
              <a:r>
                <a:rPr lang="en-GB" sz="1400" dirty="0"/>
                <a:t>in half so we get a right angled triangle shown in blue. </a:t>
              </a:r>
            </a:p>
            <a:p>
              <a:r>
                <a:rPr lang="en-GB" sz="1400" dirty="0"/>
                <a:t>So we can halve the 46cm to get 23cm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/>
              <p:nvPr/>
            </p:nvSpPr>
            <p:spPr>
              <a:xfrm>
                <a:off x="9012643" y="2565587"/>
                <a:ext cx="99065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643" y="2565587"/>
                <a:ext cx="990656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/>
              <p:nvPr/>
            </p:nvSpPr>
            <p:spPr>
              <a:xfrm>
                <a:off x="9014504" y="3269719"/>
                <a:ext cx="10884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504" y="3269719"/>
                <a:ext cx="1088439" cy="5203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277FAF3-013B-4B58-A909-BFA5BEA43D73}"/>
                  </a:ext>
                </a:extLst>
              </p:cNvPr>
              <p:cNvSpPr txBox="1"/>
              <p:nvPr/>
            </p:nvSpPr>
            <p:spPr>
              <a:xfrm>
                <a:off x="9012643" y="4083917"/>
                <a:ext cx="15212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=0.3538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277FAF3-013B-4B58-A909-BFA5BEA4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643" y="4083917"/>
                <a:ext cx="1521250" cy="276999"/>
              </a:xfrm>
              <a:prstGeom prst="rect">
                <a:avLst/>
              </a:prstGeom>
              <a:blipFill>
                <a:blip r:embed="rId10"/>
                <a:stretch>
                  <a:fillRect l="-3200" r="-3600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23E4AEC2-63B6-4346-8294-03EEEE69437B}"/>
              </a:ext>
            </a:extLst>
          </p:cNvPr>
          <p:cNvSpPr txBox="1"/>
          <p:nvPr/>
        </p:nvSpPr>
        <p:spPr>
          <a:xfrm>
            <a:off x="10566210" y="4084693"/>
            <a:ext cx="1301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Now type  </a:t>
            </a:r>
            <a:r>
              <a:rPr lang="en-GB" sz="14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Cos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</a:t>
            </a:r>
            <a:r>
              <a:rPr lang="en-GB" b="1" dirty="0">
                <a:solidFill>
                  <a:srgbClr val="FF0000"/>
                </a:solidFill>
              </a:rPr>
              <a:t>=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F5155BF-2E47-436B-B4EC-96CA08CABCDE}"/>
              </a:ext>
            </a:extLst>
          </p:cNvPr>
          <p:cNvGrpSpPr/>
          <p:nvPr/>
        </p:nvGrpSpPr>
        <p:grpSpPr>
          <a:xfrm>
            <a:off x="9341881" y="4646041"/>
            <a:ext cx="1059636" cy="296296"/>
            <a:chOff x="5499403" y="3879568"/>
            <a:chExt cx="1059636" cy="2962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7BCF08A-530F-44C8-B55A-1BA91F8DD124}"/>
                </a:ext>
              </a:extLst>
            </p:cNvPr>
            <p:cNvSpPr/>
            <p:nvPr/>
          </p:nvSpPr>
          <p:spPr>
            <a:xfrm>
              <a:off x="6492778" y="3879568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B8F9963B-1577-4584-8E0D-057EB3DA9666}"/>
                    </a:ext>
                  </a:extLst>
                </p:cNvPr>
                <p:cNvSpPr txBox="1"/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𝟔𝟗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B8F9963B-1577-4584-8E0D-057EB3DA9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4878" r="-5488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C59CF20-1EEB-4735-B602-16C513F467DD}"/>
              </a:ext>
            </a:extLst>
          </p:cNvPr>
          <p:cNvCxnSpPr>
            <a:cxnSpLocks/>
          </p:cNvCxnSpPr>
          <p:nvPr/>
        </p:nvCxnSpPr>
        <p:spPr>
          <a:xfrm flipH="1" flipV="1">
            <a:off x="1912848" y="4566801"/>
            <a:ext cx="324739" cy="46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392656C-49BB-46B5-B265-E771666289C4}"/>
              </a:ext>
            </a:extLst>
          </p:cNvPr>
          <p:cNvCxnSpPr>
            <a:cxnSpLocks/>
          </p:cNvCxnSpPr>
          <p:nvPr/>
        </p:nvCxnSpPr>
        <p:spPr>
          <a:xfrm flipV="1">
            <a:off x="4399721" y="4619537"/>
            <a:ext cx="474475" cy="417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62419E9-B2E8-404E-A13C-0B1D23FCA7FC}"/>
              </a:ext>
            </a:extLst>
          </p:cNvPr>
          <p:cNvCxnSpPr/>
          <p:nvPr/>
        </p:nvCxnSpPr>
        <p:spPr>
          <a:xfrm>
            <a:off x="9386079" y="4936564"/>
            <a:ext cx="9823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426FF5-3738-4828-B0A0-921058576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06109" y="5208732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7B697892-B723-40FA-AA86-D970D6FAFA65}"/>
              </a:ext>
            </a:extLst>
          </p:cNvPr>
          <p:cNvSpPr txBox="1"/>
          <p:nvPr/>
        </p:nvSpPr>
        <p:spPr>
          <a:xfrm>
            <a:off x="8231424" y="5826572"/>
            <a:ext cx="994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9025BDF-D1C9-48B4-AB3E-906C393EC36E}"/>
              </a:ext>
            </a:extLst>
          </p:cNvPr>
          <p:cNvCxnSpPr>
            <a:cxnSpLocks/>
          </p:cNvCxnSpPr>
          <p:nvPr/>
        </p:nvCxnSpPr>
        <p:spPr>
          <a:xfrm flipV="1">
            <a:off x="2218195" y="2650433"/>
            <a:ext cx="200874" cy="8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F02BDCE-494A-4F18-91E1-FFA113608C73}"/>
              </a:ext>
            </a:extLst>
          </p:cNvPr>
          <p:cNvCxnSpPr>
            <a:cxnSpLocks/>
          </p:cNvCxnSpPr>
          <p:nvPr/>
        </p:nvCxnSpPr>
        <p:spPr>
          <a:xfrm>
            <a:off x="941514" y="2663684"/>
            <a:ext cx="202570" cy="94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51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57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6EBD737-AA28-430D-A42F-13FB1E36B638}"/>
              </a:ext>
            </a:extLst>
          </p:cNvPr>
          <p:cNvSpPr/>
          <p:nvPr/>
        </p:nvSpPr>
        <p:spPr>
          <a:xfrm>
            <a:off x="8637956" y="4722854"/>
            <a:ext cx="2307364" cy="591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0A7F722-D527-4703-ACA8-C2AF38F8BDB6}"/>
              </a:ext>
            </a:extLst>
          </p:cNvPr>
          <p:cNvSpPr/>
          <p:nvPr/>
        </p:nvSpPr>
        <p:spPr>
          <a:xfrm>
            <a:off x="4386470" y="1179441"/>
            <a:ext cx="1133061" cy="2928731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2C72255-49E7-4D9A-9352-BD52651261EC}"/>
              </a:ext>
            </a:extLst>
          </p:cNvPr>
          <p:cNvSpPr/>
          <p:nvPr/>
        </p:nvSpPr>
        <p:spPr>
          <a:xfrm>
            <a:off x="357814" y="1166189"/>
            <a:ext cx="2266121" cy="2941983"/>
          </a:xfrm>
          <a:prstGeom prst="triangl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7AE0E8-619F-4E73-89EA-542BD8663AC7}"/>
              </a:ext>
            </a:extLst>
          </p:cNvPr>
          <p:cNvGrpSpPr/>
          <p:nvPr/>
        </p:nvGrpSpPr>
        <p:grpSpPr>
          <a:xfrm>
            <a:off x="3253410" y="1166189"/>
            <a:ext cx="2279373" cy="3140767"/>
            <a:chOff x="1126435" y="1073425"/>
            <a:chExt cx="2279373" cy="31407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8A8CC-4274-4D82-BB75-4C46CBAB1D42}"/>
                </a:ext>
              </a:extLst>
            </p:cNvPr>
            <p:cNvGrpSpPr/>
            <p:nvPr/>
          </p:nvGrpSpPr>
          <p:grpSpPr>
            <a:xfrm>
              <a:off x="1126435" y="1073425"/>
              <a:ext cx="2266121" cy="2941983"/>
              <a:chOff x="1126435" y="1073425"/>
              <a:chExt cx="2266121" cy="294198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D829199B-BE4E-4158-8AEE-2D9A9248B282}"/>
                  </a:ext>
                </a:extLst>
              </p:cNvPr>
              <p:cNvSpPr/>
              <p:nvPr/>
            </p:nvSpPr>
            <p:spPr>
              <a:xfrm>
                <a:off x="1126435" y="1073425"/>
                <a:ext cx="2266121" cy="2941983"/>
              </a:xfrm>
              <a:prstGeom prst="triangl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7946E1-6C00-4642-A14B-EFF134B0B2D1}"/>
                  </a:ext>
                </a:extLst>
              </p:cNvPr>
              <p:cNvSpPr/>
              <p:nvPr/>
            </p:nvSpPr>
            <p:spPr>
              <a:xfrm>
                <a:off x="2262810" y="3697356"/>
                <a:ext cx="318052" cy="318052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B860E6-BC95-4666-922A-15F187A38A58}"/>
                </a:ext>
              </a:extLst>
            </p:cNvPr>
            <p:cNvCxnSpPr>
              <a:cxnSpLocks/>
            </p:cNvCxnSpPr>
            <p:nvPr/>
          </p:nvCxnSpPr>
          <p:spPr>
            <a:xfrm>
              <a:off x="2272747" y="4214192"/>
              <a:ext cx="1133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F38064F-39F2-4DE9-83EA-C56D2E063A62}"/>
              </a:ext>
            </a:extLst>
          </p:cNvPr>
          <p:cNvSpPr/>
          <p:nvPr/>
        </p:nvSpPr>
        <p:spPr>
          <a:xfrm>
            <a:off x="6602901" y="1186068"/>
            <a:ext cx="1133061" cy="292873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999DAD-B714-4BF2-A43C-D76A2B4FC1D9}"/>
              </a:ext>
            </a:extLst>
          </p:cNvPr>
          <p:cNvSpPr txBox="1"/>
          <p:nvPr/>
        </p:nvSpPr>
        <p:spPr>
          <a:xfrm>
            <a:off x="1215451" y="412085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64cm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20FDC7-7D03-42AA-BA1A-213FCDC381D9}"/>
              </a:ext>
            </a:extLst>
          </p:cNvPr>
          <p:cNvSpPr txBox="1"/>
          <p:nvPr/>
        </p:nvSpPr>
        <p:spPr>
          <a:xfrm>
            <a:off x="2054268" y="247714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73cm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04C5BC-6DF5-4E8C-96BC-0DF9FA0F63FC}"/>
                  </a:ext>
                </a:extLst>
              </p:cNvPr>
              <p:cNvSpPr txBox="1"/>
              <p:nvPr/>
            </p:nvSpPr>
            <p:spPr>
              <a:xfrm>
                <a:off x="1385870" y="181703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04C5BC-6DF5-4E8C-96BC-0DF9FA0F6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70" y="1817036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802E484-8219-4AAC-927D-6CAD42D22406}"/>
              </a:ext>
            </a:extLst>
          </p:cNvPr>
          <p:cNvSpPr txBox="1"/>
          <p:nvPr/>
        </p:nvSpPr>
        <p:spPr>
          <a:xfrm>
            <a:off x="5062559" y="3711773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sz="24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5C4561-4564-4A62-8221-D1EB0763B1CB}"/>
              </a:ext>
            </a:extLst>
          </p:cNvPr>
          <p:cNvSpPr/>
          <p:nvPr/>
        </p:nvSpPr>
        <p:spPr>
          <a:xfrm>
            <a:off x="6603814" y="3827534"/>
            <a:ext cx="276871" cy="276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E85817-B69E-4B5B-ADFE-806C3B9A1302}"/>
              </a:ext>
            </a:extLst>
          </p:cNvPr>
          <p:cNvSpPr txBox="1"/>
          <p:nvPr/>
        </p:nvSpPr>
        <p:spPr>
          <a:xfrm>
            <a:off x="4662164" y="429946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32cm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1D5D14-EFE6-4B3B-8D44-6A05AFA4FC58}"/>
              </a:ext>
            </a:extLst>
          </p:cNvPr>
          <p:cNvSpPr txBox="1"/>
          <p:nvPr/>
        </p:nvSpPr>
        <p:spPr>
          <a:xfrm>
            <a:off x="4998494" y="258215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73cm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E1DB19-7DB7-442E-916D-B3413175C995}"/>
              </a:ext>
            </a:extLst>
          </p:cNvPr>
          <p:cNvSpPr txBox="1"/>
          <p:nvPr/>
        </p:nvSpPr>
        <p:spPr>
          <a:xfrm>
            <a:off x="7199291" y="256472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73cm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C842EB-E0DF-4B9C-9AE5-794B2877FB32}"/>
              </a:ext>
            </a:extLst>
          </p:cNvPr>
          <p:cNvSpPr txBox="1"/>
          <p:nvPr/>
        </p:nvSpPr>
        <p:spPr>
          <a:xfrm>
            <a:off x="6860957" y="410817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32cm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3F713B-8308-4107-99AF-13E633149B49}"/>
              </a:ext>
            </a:extLst>
          </p:cNvPr>
          <p:cNvSpPr txBox="1"/>
          <p:nvPr/>
        </p:nvSpPr>
        <p:spPr>
          <a:xfrm>
            <a:off x="7000955" y="379519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6EC00B-42FD-4562-B4E5-92EB6EEE0F0B}"/>
              </a:ext>
            </a:extLst>
          </p:cNvPr>
          <p:cNvSpPr txBox="1"/>
          <p:nvPr/>
        </p:nvSpPr>
        <p:spPr>
          <a:xfrm>
            <a:off x="6327422" y="268602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503F13-51CA-437A-901E-D5FC11E06848}"/>
              </a:ext>
            </a:extLst>
          </p:cNvPr>
          <p:cNvSpPr txBox="1"/>
          <p:nvPr/>
        </p:nvSpPr>
        <p:spPr>
          <a:xfrm>
            <a:off x="7140809" y="228398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A0715D9-8EB2-4A8C-832F-D7700DD8CA21}"/>
              </a:ext>
            </a:extLst>
          </p:cNvPr>
          <p:cNvSpPr/>
          <p:nvPr/>
        </p:nvSpPr>
        <p:spPr>
          <a:xfrm>
            <a:off x="2968494" y="2439695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885D0F2-2023-41E7-A90C-1C850B4F20CF}"/>
              </a:ext>
            </a:extLst>
          </p:cNvPr>
          <p:cNvSpPr/>
          <p:nvPr/>
        </p:nvSpPr>
        <p:spPr>
          <a:xfrm>
            <a:off x="5677971" y="2448508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9FB0D95-93CB-4214-84C7-4B1E0590CBC7}"/>
                  </a:ext>
                </a:extLst>
              </p:cNvPr>
              <p:cNvSpPr txBox="1"/>
              <p:nvPr/>
            </p:nvSpPr>
            <p:spPr>
              <a:xfrm>
                <a:off x="3168849" y="160335"/>
                <a:ext cx="57218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The triangle below is isosceles.  Find angle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9FB0D95-93CB-4214-84C7-4B1E0590C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49" y="160335"/>
                <a:ext cx="5721823" cy="461665"/>
              </a:xfrm>
              <a:prstGeom prst="rect">
                <a:avLst/>
              </a:prstGeom>
              <a:blipFill>
                <a:blip r:embed="rId5"/>
                <a:stretch>
                  <a:fillRect l="-1706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61">
            <a:extLst>
              <a:ext uri="{FF2B5EF4-FFF2-40B4-BE49-F238E27FC236}">
                <a16:creationId xmlns:a16="http://schemas.microsoft.com/office/drawing/2014/main" id="{309CBA59-A6F4-4C58-992E-DEA9FEF339DE}"/>
              </a:ext>
            </a:extLst>
          </p:cNvPr>
          <p:cNvSpPr/>
          <p:nvPr/>
        </p:nvSpPr>
        <p:spPr>
          <a:xfrm>
            <a:off x="8372105" y="752964"/>
            <a:ext cx="708086" cy="7080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84D06E-12B1-45AB-9609-41E64717CF8D}"/>
              </a:ext>
            </a:extLst>
          </p:cNvPr>
          <p:cNvGrpSpPr/>
          <p:nvPr/>
        </p:nvGrpSpPr>
        <p:grpSpPr>
          <a:xfrm>
            <a:off x="9469370" y="887519"/>
            <a:ext cx="131618" cy="115745"/>
            <a:chOff x="2522427" y="5680364"/>
            <a:chExt cx="303900" cy="27709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CFDD5E5-3A35-43E3-9A4C-C44D0BC05BF8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F6F60EC-5AB5-481C-8B63-F1A5179A6875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E9DBBFA-C47B-4AF3-A853-45FE82D20D83}"/>
              </a:ext>
            </a:extLst>
          </p:cNvPr>
          <p:cNvSpPr txBox="1"/>
          <p:nvPr/>
        </p:nvSpPr>
        <p:spPr>
          <a:xfrm>
            <a:off x="8397422" y="909907"/>
            <a:ext cx="19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SOH    CAH   TOA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FEFD58-FB4A-4B65-997A-CDF183AE0D06}"/>
              </a:ext>
            </a:extLst>
          </p:cNvPr>
          <p:cNvGrpSpPr/>
          <p:nvPr/>
        </p:nvGrpSpPr>
        <p:grpSpPr>
          <a:xfrm>
            <a:off x="8618396" y="886844"/>
            <a:ext cx="131618" cy="115745"/>
            <a:chOff x="2522427" y="5680364"/>
            <a:chExt cx="303900" cy="27709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9962DD3-A72C-4E89-AED3-391565941256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F930DDA-052F-4D04-9CF2-3E45D362513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85BAC49-FD2F-48E0-8FF5-F2CA98D45C24}"/>
              </a:ext>
            </a:extLst>
          </p:cNvPr>
          <p:cNvGrpSpPr/>
          <p:nvPr/>
        </p:nvGrpSpPr>
        <p:grpSpPr>
          <a:xfrm>
            <a:off x="8782441" y="885218"/>
            <a:ext cx="131618" cy="115745"/>
            <a:chOff x="2522427" y="5680364"/>
            <a:chExt cx="303900" cy="27709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C35B206-E3AF-4E35-86F3-A83C063BEA30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F989798-CF2C-4498-AC66-105FDC048BAC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A41DC2-A830-4BCF-A191-0AB02C2147B0}"/>
              </a:ext>
            </a:extLst>
          </p:cNvPr>
          <p:cNvGrpSpPr/>
          <p:nvPr/>
        </p:nvGrpSpPr>
        <p:grpSpPr>
          <a:xfrm>
            <a:off x="9907845" y="883403"/>
            <a:ext cx="131618" cy="115745"/>
            <a:chOff x="2522427" y="5680364"/>
            <a:chExt cx="303900" cy="27709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D4A81A2-D370-4E0B-8A83-3157A369AAF4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8202A38-6FBF-41AB-8255-A994EC724EA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D551828-9D5D-408B-B083-1141E584297B}"/>
              </a:ext>
            </a:extLst>
          </p:cNvPr>
          <p:cNvSpPr txBox="1"/>
          <p:nvPr/>
        </p:nvSpPr>
        <p:spPr>
          <a:xfrm>
            <a:off x="8721417" y="1516646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 use Sine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AD54B-2964-43E5-9270-24907CC45002}"/>
              </a:ext>
            </a:extLst>
          </p:cNvPr>
          <p:cNvGrpSpPr/>
          <p:nvPr/>
        </p:nvGrpSpPr>
        <p:grpSpPr>
          <a:xfrm>
            <a:off x="1038068" y="5226431"/>
            <a:ext cx="4292108" cy="1233579"/>
            <a:chOff x="927652" y="4923619"/>
            <a:chExt cx="4292108" cy="123357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3CFCE22-77E2-4C5D-A3F0-C7A46ABD0789}"/>
                </a:ext>
              </a:extLst>
            </p:cNvPr>
            <p:cNvSpPr/>
            <p:nvPr/>
          </p:nvSpPr>
          <p:spPr>
            <a:xfrm>
              <a:off x="927652" y="4923619"/>
              <a:ext cx="4247224" cy="12335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A5FF1A9-244F-41E7-A79C-218A23E4FA92}"/>
                </a:ext>
              </a:extLst>
            </p:cNvPr>
            <p:cNvSpPr txBox="1"/>
            <p:nvPr/>
          </p:nvSpPr>
          <p:spPr>
            <a:xfrm>
              <a:off x="1058043" y="4950123"/>
              <a:ext cx="416171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Because the triangle is isosceles it is symmetrical </a:t>
              </a:r>
            </a:p>
            <a:p>
              <a:r>
                <a:rPr lang="en-GB" sz="1400" dirty="0"/>
                <a:t>so the two sloping sides are equal and the two </a:t>
              </a:r>
            </a:p>
            <a:p>
              <a:r>
                <a:rPr lang="en-GB" sz="1400" dirty="0"/>
                <a:t>bottom angles are equal.  We can cut the triangle </a:t>
              </a:r>
            </a:p>
            <a:p>
              <a:r>
                <a:rPr lang="en-GB" sz="1400" dirty="0"/>
                <a:t>in half so we get a right angled triangle shown in blue. </a:t>
              </a:r>
            </a:p>
            <a:p>
              <a:r>
                <a:rPr lang="en-GB" sz="1400" dirty="0"/>
                <a:t>So we can halve the 64cm to get 32cm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/>
              <p:nvPr/>
            </p:nvSpPr>
            <p:spPr>
              <a:xfrm>
                <a:off x="8760855" y="2062004"/>
                <a:ext cx="9457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855" y="2062004"/>
                <a:ext cx="945772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/>
              <p:nvPr/>
            </p:nvSpPr>
            <p:spPr>
              <a:xfrm>
                <a:off x="8762716" y="2766136"/>
                <a:ext cx="1043554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716" y="2766136"/>
                <a:ext cx="1043554" cy="5204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277FAF3-013B-4B58-A909-BFA5BEA43D73}"/>
                  </a:ext>
                </a:extLst>
              </p:cNvPr>
              <p:cNvSpPr txBox="1"/>
              <p:nvPr/>
            </p:nvSpPr>
            <p:spPr>
              <a:xfrm>
                <a:off x="8760855" y="3580334"/>
                <a:ext cx="14763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=0.4384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277FAF3-013B-4B58-A909-BFA5BEA4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855" y="3580334"/>
                <a:ext cx="1476366" cy="276999"/>
              </a:xfrm>
              <a:prstGeom prst="rect">
                <a:avLst/>
              </a:prstGeom>
              <a:blipFill>
                <a:blip r:embed="rId8"/>
                <a:stretch>
                  <a:fillRect l="-3306" r="-413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23E4AEC2-63B6-4346-8294-03EEEE69437B}"/>
              </a:ext>
            </a:extLst>
          </p:cNvPr>
          <p:cNvSpPr txBox="1"/>
          <p:nvPr/>
        </p:nvSpPr>
        <p:spPr>
          <a:xfrm>
            <a:off x="10314422" y="3581110"/>
            <a:ext cx="1301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Now type  </a:t>
            </a:r>
            <a:r>
              <a:rPr lang="en-GB" sz="14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Sin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</a:t>
            </a:r>
            <a:r>
              <a:rPr lang="en-GB" b="1" dirty="0">
                <a:solidFill>
                  <a:srgbClr val="FF0000"/>
                </a:solidFill>
              </a:rPr>
              <a:t>=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F5155BF-2E47-436B-B4EC-96CA08CABCDE}"/>
              </a:ext>
            </a:extLst>
          </p:cNvPr>
          <p:cNvGrpSpPr/>
          <p:nvPr/>
        </p:nvGrpSpPr>
        <p:grpSpPr>
          <a:xfrm>
            <a:off x="9090093" y="4142458"/>
            <a:ext cx="980124" cy="296296"/>
            <a:chOff x="5499403" y="3879568"/>
            <a:chExt cx="980124" cy="2962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7BCF08A-530F-44C8-B55A-1BA91F8DD124}"/>
                </a:ext>
              </a:extLst>
            </p:cNvPr>
            <p:cNvSpPr/>
            <p:nvPr/>
          </p:nvSpPr>
          <p:spPr>
            <a:xfrm>
              <a:off x="6413266" y="3879568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B8F9963B-1577-4584-8E0D-057EB3DA9666}"/>
                    </a:ext>
                  </a:extLst>
                </p:cNvPr>
                <p:cNvSpPr txBox="1"/>
                <p:nvPr/>
              </p:nvSpPr>
              <p:spPr>
                <a:xfrm>
                  <a:off x="5499403" y="3898865"/>
                  <a:ext cx="9236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=26.0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B8F9963B-1577-4584-8E0D-057EB3DA9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03" y="3898865"/>
                  <a:ext cx="92365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263" r="-5921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C59CF20-1EEB-4735-B602-16C513F467DD}"/>
              </a:ext>
            </a:extLst>
          </p:cNvPr>
          <p:cNvCxnSpPr>
            <a:cxnSpLocks/>
          </p:cNvCxnSpPr>
          <p:nvPr/>
        </p:nvCxnSpPr>
        <p:spPr>
          <a:xfrm flipH="1" flipV="1">
            <a:off x="1912848" y="4686069"/>
            <a:ext cx="324739" cy="46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392656C-49BB-46B5-B265-E771666289C4}"/>
              </a:ext>
            </a:extLst>
          </p:cNvPr>
          <p:cNvCxnSpPr>
            <a:cxnSpLocks/>
          </p:cNvCxnSpPr>
          <p:nvPr/>
        </p:nvCxnSpPr>
        <p:spPr>
          <a:xfrm flipV="1">
            <a:off x="4399721" y="4738805"/>
            <a:ext cx="474475" cy="417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62419E9-B2E8-404E-A13C-0B1D23FCA7FC}"/>
              </a:ext>
            </a:extLst>
          </p:cNvPr>
          <p:cNvCxnSpPr/>
          <p:nvPr/>
        </p:nvCxnSpPr>
        <p:spPr>
          <a:xfrm>
            <a:off x="9094535" y="4432981"/>
            <a:ext cx="9823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7B697892-B723-40FA-AA86-D970D6FAFA65}"/>
              </a:ext>
            </a:extLst>
          </p:cNvPr>
          <p:cNvSpPr txBox="1"/>
          <p:nvPr/>
        </p:nvSpPr>
        <p:spPr>
          <a:xfrm>
            <a:off x="6787315" y="6086456"/>
            <a:ext cx="994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DA821A8-FF7A-463C-BFC1-69F63BE3981B}"/>
              </a:ext>
            </a:extLst>
          </p:cNvPr>
          <p:cNvSpPr/>
          <p:nvPr/>
        </p:nvSpPr>
        <p:spPr>
          <a:xfrm rot="8034096">
            <a:off x="931280" y="1259877"/>
            <a:ext cx="1100983" cy="11143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6602EC-A33E-4E0B-92A2-0EE3FE6DD7E7}"/>
              </a:ext>
            </a:extLst>
          </p:cNvPr>
          <p:cNvGrpSpPr/>
          <p:nvPr/>
        </p:nvGrpSpPr>
        <p:grpSpPr>
          <a:xfrm>
            <a:off x="4314494" y="1804466"/>
            <a:ext cx="546271" cy="632729"/>
            <a:chOff x="4513274" y="1804466"/>
            <a:chExt cx="546271" cy="632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286A225-A44B-4F40-A8CD-F34BE94D393F}"/>
                    </a:ext>
                  </a:extLst>
                </p:cNvPr>
                <p:cNvSpPr txBox="1"/>
                <p:nvPr/>
              </p:nvSpPr>
              <p:spPr>
                <a:xfrm>
                  <a:off x="4670864" y="1984957"/>
                  <a:ext cx="231089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5286A225-A44B-4F40-A8CD-F34BE94D3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0864" y="1984957"/>
                  <a:ext cx="231089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28947" r="-23684" b="-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Arc 5">
              <a:extLst>
                <a:ext uri="{FF2B5EF4-FFF2-40B4-BE49-F238E27FC236}">
                  <a16:creationId xmlns:a16="http://schemas.microsoft.com/office/drawing/2014/main" id="{54404737-7E05-4BEB-9CD5-A27D45E3134F}"/>
                </a:ext>
              </a:extLst>
            </p:cNvPr>
            <p:cNvSpPr/>
            <p:nvPr/>
          </p:nvSpPr>
          <p:spPr>
            <a:xfrm rot="7760203">
              <a:off x="4470045" y="1847695"/>
              <a:ext cx="632729" cy="546271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Arc 77">
            <a:extLst>
              <a:ext uri="{FF2B5EF4-FFF2-40B4-BE49-F238E27FC236}">
                <a16:creationId xmlns:a16="http://schemas.microsoft.com/office/drawing/2014/main" id="{0A3CF5A9-7BF6-40B2-849E-8FD8B6F8B77C}"/>
              </a:ext>
            </a:extLst>
          </p:cNvPr>
          <p:cNvSpPr/>
          <p:nvPr/>
        </p:nvSpPr>
        <p:spPr>
          <a:xfrm rot="7760203">
            <a:off x="6478104" y="1800329"/>
            <a:ext cx="632729" cy="5462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2A1F8E4-9319-43CF-ADE9-789CBD8ED6A4}"/>
                  </a:ext>
                </a:extLst>
              </p:cNvPr>
              <p:cNvSpPr txBox="1"/>
              <p:nvPr/>
            </p:nvSpPr>
            <p:spPr>
              <a:xfrm>
                <a:off x="6663393" y="1936640"/>
                <a:ext cx="23108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2A1F8E4-9319-43CF-ADE9-789CBD8ED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393" y="1936640"/>
                <a:ext cx="231089" cy="338554"/>
              </a:xfrm>
              <a:prstGeom prst="rect">
                <a:avLst/>
              </a:prstGeom>
              <a:blipFill>
                <a:blip r:embed="rId11"/>
                <a:stretch>
                  <a:fillRect l="-28947" r="-23684" b="-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CB1C5C-100A-4156-BD87-143BC2A3EA20}"/>
              </a:ext>
            </a:extLst>
          </p:cNvPr>
          <p:cNvCxnSpPr>
            <a:cxnSpLocks/>
          </p:cNvCxnSpPr>
          <p:nvPr/>
        </p:nvCxnSpPr>
        <p:spPr>
          <a:xfrm>
            <a:off x="3467593" y="1504225"/>
            <a:ext cx="991239" cy="610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885F26-63CC-4F85-80E7-B9DAEE3EFFB0}"/>
              </a:ext>
            </a:extLst>
          </p:cNvPr>
          <p:cNvGrpSpPr/>
          <p:nvPr/>
        </p:nvGrpSpPr>
        <p:grpSpPr>
          <a:xfrm>
            <a:off x="2554249" y="1256077"/>
            <a:ext cx="942502" cy="639429"/>
            <a:chOff x="2516553" y="1166189"/>
            <a:chExt cx="942502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D4EE1B-4931-4527-9DAC-976A56782B5F}"/>
                </a:ext>
              </a:extLst>
            </p:cNvPr>
            <p:cNvSpPr/>
            <p:nvPr/>
          </p:nvSpPr>
          <p:spPr>
            <a:xfrm>
              <a:off x="2516553" y="1166189"/>
              <a:ext cx="846206" cy="5368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90A77F6-C430-48A0-8C0E-C4D771A50512}"/>
                    </a:ext>
                  </a:extLst>
                </p:cNvPr>
                <p:cNvSpPr txBox="1"/>
                <p:nvPr/>
              </p:nvSpPr>
              <p:spPr>
                <a:xfrm>
                  <a:off x="2516553" y="1166189"/>
                  <a:ext cx="94250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GB" sz="1600" dirty="0"/>
                    <a:t> will be </a:t>
                  </a:r>
                </a:p>
                <a:p>
                  <a:r>
                    <a:rPr lang="en-GB" sz="1600" dirty="0"/>
                    <a:t>half of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90A77F6-C430-48A0-8C0E-C4D771A505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6553" y="1166189"/>
                  <a:ext cx="942502" cy="584775"/>
                </a:xfrm>
                <a:prstGeom prst="rect">
                  <a:avLst/>
                </a:prstGeom>
                <a:blipFill>
                  <a:blip r:embed="rId12"/>
                  <a:stretch>
                    <a:fillRect l="-3226" t="-2857" r="-2581" b="-28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D55512-E93F-4C2E-8291-96620FDDDF99}"/>
                  </a:ext>
                </a:extLst>
              </p:cNvPr>
              <p:cNvSpPr txBox="1"/>
              <p:nvPr/>
            </p:nvSpPr>
            <p:spPr>
              <a:xfrm>
                <a:off x="8671970" y="4722855"/>
                <a:ext cx="23073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00" dirty="0"/>
                  <a:t>However, to get angle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500" dirty="0"/>
                  <a:t> we</a:t>
                </a:r>
              </a:p>
              <a:p>
                <a:r>
                  <a:rPr lang="en-GB" sz="1500" dirty="0"/>
                  <a:t>have to </a:t>
                </a:r>
                <a:r>
                  <a:rPr lang="en-GB" sz="1400" dirty="0"/>
                  <a:t>multiply</a:t>
                </a:r>
                <a:r>
                  <a:rPr lang="en-GB" sz="1500" dirty="0"/>
                  <a:t> </a:t>
                </a:r>
                <a14:m>
                  <m:oMath xmlns:m="http://schemas.openxmlformats.org/officeDocument/2006/math">
                    <m:r>
                      <a:rPr lang="en-GB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500" dirty="0"/>
                  <a:t> by 2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FD55512-E93F-4C2E-8291-96620FDDD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970" y="4722855"/>
                <a:ext cx="2307363" cy="553998"/>
              </a:xfrm>
              <a:prstGeom prst="rect">
                <a:avLst/>
              </a:prstGeom>
              <a:blipFill>
                <a:blip r:embed="rId13"/>
                <a:stretch>
                  <a:fillRect l="-1058" t="-3297" b="-109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7A008B-9B1C-4FEB-8B8E-50EDE03A63EA}"/>
                  </a:ext>
                </a:extLst>
              </p:cNvPr>
              <p:cNvSpPr txBox="1"/>
              <p:nvPr/>
            </p:nvSpPr>
            <p:spPr>
              <a:xfrm>
                <a:off x="8914059" y="5534965"/>
                <a:ext cx="1498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=2×26.0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7A008B-9B1C-4FEB-8B8E-50EDE03A6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59" y="5534965"/>
                <a:ext cx="149810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730C6060-306A-4ED8-AC30-5B1F4B947DC1}"/>
              </a:ext>
            </a:extLst>
          </p:cNvPr>
          <p:cNvGrpSpPr/>
          <p:nvPr/>
        </p:nvGrpSpPr>
        <p:grpSpPr>
          <a:xfrm>
            <a:off x="9035346" y="6004340"/>
            <a:ext cx="1006628" cy="290389"/>
            <a:chOff x="9260630" y="6070600"/>
            <a:chExt cx="1006628" cy="29038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9B89990-7A7D-42F5-BEBA-57AED9D9F9AB}"/>
                </a:ext>
              </a:extLst>
            </p:cNvPr>
            <p:cNvGrpSpPr/>
            <p:nvPr/>
          </p:nvGrpSpPr>
          <p:grpSpPr>
            <a:xfrm>
              <a:off x="9260630" y="6070600"/>
              <a:ext cx="1006628" cy="290389"/>
              <a:chOff x="5499403" y="3906072"/>
              <a:chExt cx="1006628" cy="290389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805F6D8-2357-4C2D-A684-8E050FDA0EBC}"/>
                  </a:ext>
                </a:extLst>
              </p:cNvPr>
              <p:cNvSpPr/>
              <p:nvPr/>
            </p:nvSpPr>
            <p:spPr>
              <a:xfrm>
                <a:off x="6439770" y="3906072"/>
                <a:ext cx="66261" cy="6626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37C6BA1C-1E73-419D-BBC2-0B8DF8C05D66}"/>
                      </a:ext>
                    </a:extLst>
                  </p:cNvPr>
                  <p:cNvSpPr txBox="1"/>
                  <p:nvPr/>
                </p:nvSpPr>
                <p:spPr>
                  <a:xfrm>
                    <a:off x="5499403" y="3918221"/>
                    <a:ext cx="943544" cy="2782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𝟓𝟐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GB" b="1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37C6BA1C-1E73-419D-BBC2-0B8DF8C05D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9403" y="3918221"/>
                    <a:ext cx="943544" cy="27824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5806" r="-8387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D7F85E3-3F38-449A-8C11-81F0175957DE}"/>
                </a:ext>
              </a:extLst>
            </p:cNvPr>
            <p:cNvCxnSpPr/>
            <p:nvPr/>
          </p:nvCxnSpPr>
          <p:spPr>
            <a:xfrm>
              <a:off x="9265072" y="6334619"/>
              <a:ext cx="9823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85161D-8AC0-46C3-8D01-71C9B3211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53359" y="545828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144F775-16C0-4E05-8F48-A235ACB79871}"/>
                  </a:ext>
                </a:extLst>
              </p:cNvPr>
              <p:cNvSpPr txBox="1"/>
              <p:nvPr/>
            </p:nvSpPr>
            <p:spPr>
              <a:xfrm>
                <a:off x="8503438" y="171044"/>
                <a:ext cx="283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144F775-16C0-4E05-8F48-A235ACB79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438" y="171044"/>
                <a:ext cx="283411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2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FAEC1454-4F42-48A0-825A-6FB2EEC09A1E}"/>
              </a:ext>
            </a:extLst>
          </p:cNvPr>
          <p:cNvSpPr/>
          <p:nvPr/>
        </p:nvSpPr>
        <p:spPr>
          <a:xfrm>
            <a:off x="8295600" y="5591672"/>
            <a:ext cx="3218921" cy="400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0A7F722-D527-4703-ACA8-C2AF38F8BDB6}"/>
              </a:ext>
            </a:extLst>
          </p:cNvPr>
          <p:cNvSpPr/>
          <p:nvPr/>
        </p:nvSpPr>
        <p:spPr>
          <a:xfrm>
            <a:off x="4386470" y="1179441"/>
            <a:ext cx="1133061" cy="2928731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2C72255-49E7-4D9A-9352-BD52651261EC}"/>
              </a:ext>
            </a:extLst>
          </p:cNvPr>
          <p:cNvSpPr/>
          <p:nvPr/>
        </p:nvSpPr>
        <p:spPr>
          <a:xfrm>
            <a:off x="357814" y="1166189"/>
            <a:ext cx="2266121" cy="2941983"/>
          </a:xfrm>
          <a:prstGeom prst="triangl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7AE0E8-619F-4E73-89EA-542BD8663AC7}"/>
              </a:ext>
            </a:extLst>
          </p:cNvPr>
          <p:cNvGrpSpPr/>
          <p:nvPr/>
        </p:nvGrpSpPr>
        <p:grpSpPr>
          <a:xfrm>
            <a:off x="3253410" y="1166189"/>
            <a:ext cx="2279373" cy="3140767"/>
            <a:chOff x="1126435" y="1073425"/>
            <a:chExt cx="2279373" cy="31407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8A8CC-4274-4D82-BB75-4C46CBAB1D42}"/>
                </a:ext>
              </a:extLst>
            </p:cNvPr>
            <p:cNvGrpSpPr/>
            <p:nvPr/>
          </p:nvGrpSpPr>
          <p:grpSpPr>
            <a:xfrm>
              <a:off x="1126435" y="1073425"/>
              <a:ext cx="2266121" cy="2941983"/>
              <a:chOff x="1126435" y="1073425"/>
              <a:chExt cx="2266121" cy="294198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D829199B-BE4E-4158-8AEE-2D9A9248B282}"/>
                  </a:ext>
                </a:extLst>
              </p:cNvPr>
              <p:cNvSpPr/>
              <p:nvPr/>
            </p:nvSpPr>
            <p:spPr>
              <a:xfrm>
                <a:off x="1126435" y="1073425"/>
                <a:ext cx="2266121" cy="2941983"/>
              </a:xfrm>
              <a:prstGeom prst="triangl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7946E1-6C00-4642-A14B-EFF134B0B2D1}"/>
                  </a:ext>
                </a:extLst>
              </p:cNvPr>
              <p:cNvSpPr/>
              <p:nvPr/>
            </p:nvSpPr>
            <p:spPr>
              <a:xfrm>
                <a:off x="2262810" y="3697356"/>
                <a:ext cx="318052" cy="318052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B860E6-BC95-4666-922A-15F187A38A58}"/>
                </a:ext>
              </a:extLst>
            </p:cNvPr>
            <p:cNvCxnSpPr>
              <a:cxnSpLocks/>
            </p:cNvCxnSpPr>
            <p:nvPr/>
          </p:nvCxnSpPr>
          <p:spPr>
            <a:xfrm>
              <a:off x="2272747" y="4214192"/>
              <a:ext cx="1133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F38064F-39F2-4DE9-83EA-C56D2E063A62}"/>
              </a:ext>
            </a:extLst>
          </p:cNvPr>
          <p:cNvSpPr/>
          <p:nvPr/>
        </p:nvSpPr>
        <p:spPr>
          <a:xfrm>
            <a:off x="6602901" y="1186068"/>
            <a:ext cx="1133061" cy="292873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999DAD-B714-4BF2-A43C-D76A2B4FC1D9}"/>
              </a:ext>
            </a:extLst>
          </p:cNvPr>
          <p:cNvSpPr txBox="1"/>
          <p:nvPr/>
        </p:nvSpPr>
        <p:spPr>
          <a:xfrm>
            <a:off x="1215451" y="412085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58cm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04C5BC-6DF5-4E8C-96BC-0DF9FA0F63FC}"/>
                  </a:ext>
                </a:extLst>
              </p:cNvPr>
              <p:cNvSpPr txBox="1"/>
              <p:nvPr/>
            </p:nvSpPr>
            <p:spPr>
              <a:xfrm>
                <a:off x="4140969" y="2782498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04C5BC-6DF5-4E8C-96BC-0DF9FA0F6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969" y="2782498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802E484-8219-4AAC-927D-6CAD42D22406}"/>
              </a:ext>
            </a:extLst>
          </p:cNvPr>
          <p:cNvSpPr txBox="1"/>
          <p:nvPr/>
        </p:nvSpPr>
        <p:spPr>
          <a:xfrm>
            <a:off x="5062559" y="3711773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sz="24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5C4561-4564-4A62-8221-D1EB0763B1CB}"/>
              </a:ext>
            </a:extLst>
          </p:cNvPr>
          <p:cNvSpPr/>
          <p:nvPr/>
        </p:nvSpPr>
        <p:spPr>
          <a:xfrm>
            <a:off x="6603814" y="3827534"/>
            <a:ext cx="276871" cy="276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E85817-B69E-4B5B-ADFE-806C3B9A1302}"/>
              </a:ext>
            </a:extLst>
          </p:cNvPr>
          <p:cNvSpPr txBox="1"/>
          <p:nvPr/>
        </p:nvSpPr>
        <p:spPr>
          <a:xfrm>
            <a:off x="4662164" y="429946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29cm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C842EB-E0DF-4B9C-9AE5-794B2877FB32}"/>
              </a:ext>
            </a:extLst>
          </p:cNvPr>
          <p:cNvSpPr txBox="1"/>
          <p:nvPr/>
        </p:nvSpPr>
        <p:spPr>
          <a:xfrm>
            <a:off x="6860957" y="410817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29cm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3F713B-8308-4107-99AF-13E633149B49}"/>
              </a:ext>
            </a:extLst>
          </p:cNvPr>
          <p:cNvSpPr txBox="1"/>
          <p:nvPr/>
        </p:nvSpPr>
        <p:spPr>
          <a:xfrm>
            <a:off x="7000955" y="379519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6EC00B-42FD-4562-B4E5-92EB6EEE0F0B}"/>
              </a:ext>
            </a:extLst>
          </p:cNvPr>
          <p:cNvSpPr txBox="1"/>
          <p:nvPr/>
        </p:nvSpPr>
        <p:spPr>
          <a:xfrm>
            <a:off x="6543054" y="279007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503F13-51CA-437A-901E-D5FC11E06848}"/>
              </a:ext>
            </a:extLst>
          </p:cNvPr>
          <p:cNvSpPr txBox="1"/>
          <p:nvPr/>
        </p:nvSpPr>
        <p:spPr>
          <a:xfrm>
            <a:off x="7284048" y="260003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A0715D9-8EB2-4A8C-832F-D7700DD8CA21}"/>
              </a:ext>
            </a:extLst>
          </p:cNvPr>
          <p:cNvSpPr/>
          <p:nvPr/>
        </p:nvSpPr>
        <p:spPr>
          <a:xfrm>
            <a:off x="2782375" y="2435060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885D0F2-2023-41E7-A90C-1C850B4F20CF}"/>
              </a:ext>
            </a:extLst>
          </p:cNvPr>
          <p:cNvSpPr/>
          <p:nvPr/>
        </p:nvSpPr>
        <p:spPr>
          <a:xfrm>
            <a:off x="5465939" y="2448508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FB0D95-93CB-4214-84C7-4B1E0590CBC7}"/>
              </a:ext>
            </a:extLst>
          </p:cNvPr>
          <p:cNvSpPr txBox="1"/>
          <p:nvPr/>
        </p:nvSpPr>
        <p:spPr>
          <a:xfrm>
            <a:off x="2616670" y="212819"/>
            <a:ext cx="72870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The triangle below is isosceles.  Find the perpendicular height.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09CBA59-A6F4-4C58-992E-DEA9FEF339DE}"/>
              </a:ext>
            </a:extLst>
          </p:cNvPr>
          <p:cNvSpPr/>
          <p:nvPr/>
        </p:nvSpPr>
        <p:spPr>
          <a:xfrm>
            <a:off x="9654800" y="980047"/>
            <a:ext cx="708086" cy="7080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84D06E-12B1-45AB-9609-41E64717CF8D}"/>
              </a:ext>
            </a:extLst>
          </p:cNvPr>
          <p:cNvGrpSpPr/>
          <p:nvPr/>
        </p:nvGrpSpPr>
        <p:grpSpPr>
          <a:xfrm>
            <a:off x="9903729" y="1169224"/>
            <a:ext cx="131618" cy="115745"/>
            <a:chOff x="2522427" y="5680364"/>
            <a:chExt cx="303900" cy="27709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CFDD5E5-3A35-43E3-9A4C-C44D0BC05BF8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F6F60EC-5AB5-481C-8B63-F1A5179A6875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E9DBBFA-C47B-4AF3-A853-45FE82D20D83}"/>
              </a:ext>
            </a:extLst>
          </p:cNvPr>
          <p:cNvSpPr txBox="1"/>
          <p:nvPr/>
        </p:nvSpPr>
        <p:spPr>
          <a:xfrm>
            <a:off x="8383439" y="1190276"/>
            <a:ext cx="19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SOH    CAH   TOA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FEFD58-FB4A-4B65-997A-CDF183AE0D06}"/>
              </a:ext>
            </a:extLst>
          </p:cNvPr>
          <p:cNvGrpSpPr/>
          <p:nvPr/>
        </p:nvGrpSpPr>
        <p:grpSpPr>
          <a:xfrm>
            <a:off x="9295076" y="1169531"/>
            <a:ext cx="131618" cy="115745"/>
            <a:chOff x="2522427" y="5680364"/>
            <a:chExt cx="303900" cy="27709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9962DD3-A72C-4E89-AED3-391565941256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F930DDA-052F-4D04-9CF2-3E45D362513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85BAC49-FD2F-48E0-8FF5-F2CA98D45C24}"/>
              </a:ext>
            </a:extLst>
          </p:cNvPr>
          <p:cNvGrpSpPr/>
          <p:nvPr/>
        </p:nvGrpSpPr>
        <p:grpSpPr>
          <a:xfrm>
            <a:off x="10041873" y="1167100"/>
            <a:ext cx="131618" cy="115745"/>
            <a:chOff x="2522427" y="5680364"/>
            <a:chExt cx="303900" cy="27709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C35B206-E3AF-4E35-86F3-A83C063BEA30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F989798-CF2C-4498-AC66-105FDC048BAC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A41DC2-A830-4BCF-A191-0AB02C2147B0}"/>
              </a:ext>
            </a:extLst>
          </p:cNvPr>
          <p:cNvGrpSpPr/>
          <p:nvPr/>
        </p:nvGrpSpPr>
        <p:grpSpPr>
          <a:xfrm>
            <a:off x="8609449" y="1164467"/>
            <a:ext cx="131618" cy="115745"/>
            <a:chOff x="2522427" y="5680364"/>
            <a:chExt cx="303900" cy="27709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D4A81A2-D370-4E0B-8A83-3157A369AAF4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8202A38-6FBF-41AB-8255-A994EC724EA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D551828-9D5D-408B-B083-1141E584297B}"/>
              </a:ext>
            </a:extLst>
          </p:cNvPr>
          <p:cNvSpPr txBox="1"/>
          <p:nvPr/>
        </p:nvSpPr>
        <p:spPr>
          <a:xfrm>
            <a:off x="8603187" y="1624359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 use Tangent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AD54B-2964-43E5-9270-24907CC45002}"/>
              </a:ext>
            </a:extLst>
          </p:cNvPr>
          <p:cNvGrpSpPr/>
          <p:nvPr/>
        </p:nvGrpSpPr>
        <p:grpSpPr>
          <a:xfrm>
            <a:off x="1038068" y="5226431"/>
            <a:ext cx="4292108" cy="1233579"/>
            <a:chOff x="927652" y="4923619"/>
            <a:chExt cx="4292108" cy="123357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3CFCE22-77E2-4C5D-A3F0-C7A46ABD0789}"/>
                </a:ext>
              </a:extLst>
            </p:cNvPr>
            <p:cNvSpPr/>
            <p:nvPr/>
          </p:nvSpPr>
          <p:spPr>
            <a:xfrm>
              <a:off x="927652" y="4923619"/>
              <a:ext cx="4247224" cy="12335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A5FF1A9-244F-41E7-A79C-218A23E4FA92}"/>
                </a:ext>
              </a:extLst>
            </p:cNvPr>
            <p:cNvSpPr txBox="1"/>
            <p:nvPr/>
          </p:nvSpPr>
          <p:spPr>
            <a:xfrm>
              <a:off x="1058043" y="4950123"/>
              <a:ext cx="416171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Because the triangle is isosceles it is symmetrical </a:t>
              </a:r>
            </a:p>
            <a:p>
              <a:r>
                <a:rPr lang="en-GB" sz="1400" dirty="0"/>
                <a:t>so the two sloping sides are equal and the two </a:t>
              </a:r>
            </a:p>
            <a:p>
              <a:r>
                <a:rPr lang="en-GB" sz="1400" dirty="0"/>
                <a:t>bottom angles are equal.  We can cut the triangle </a:t>
              </a:r>
            </a:p>
            <a:p>
              <a:r>
                <a:rPr lang="en-GB" sz="1400" dirty="0"/>
                <a:t>in half so we get a right angled triangle shown in blue. </a:t>
              </a:r>
            </a:p>
            <a:p>
              <a:r>
                <a:rPr lang="en-GB" sz="1400" dirty="0"/>
                <a:t>So we can halve the 58cm to get 29cm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/>
              <p:nvPr/>
            </p:nvSpPr>
            <p:spPr>
              <a:xfrm>
                <a:off x="8906627" y="2141516"/>
                <a:ext cx="101822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627" y="2141516"/>
                <a:ext cx="1018227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/>
              <p:nvPr/>
            </p:nvSpPr>
            <p:spPr>
              <a:xfrm>
                <a:off x="8789220" y="2819144"/>
                <a:ext cx="1243930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220" y="2819144"/>
                <a:ext cx="1243930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C59CF20-1EEB-4735-B602-16C513F467DD}"/>
              </a:ext>
            </a:extLst>
          </p:cNvPr>
          <p:cNvCxnSpPr>
            <a:cxnSpLocks/>
          </p:cNvCxnSpPr>
          <p:nvPr/>
        </p:nvCxnSpPr>
        <p:spPr>
          <a:xfrm flipH="1" flipV="1">
            <a:off x="1912848" y="4686069"/>
            <a:ext cx="324739" cy="46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392656C-49BB-46B5-B265-E771666289C4}"/>
              </a:ext>
            </a:extLst>
          </p:cNvPr>
          <p:cNvCxnSpPr>
            <a:cxnSpLocks/>
          </p:cNvCxnSpPr>
          <p:nvPr/>
        </p:nvCxnSpPr>
        <p:spPr>
          <a:xfrm flipV="1">
            <a:off x="4399721" y="4738805"/>
            <a:ext cx="474475" cy="417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7B697892-B723-40FA-AA86-D970D6FAFA65}"/>
              </a:ext>
            </a:extLst>
          </p:cNvPr>
          <p:cNvSpPr txBox="1"/>
          <p:nvPr/>
        </p:nvSpPr>
        <p:spPr>
          <a:xfrm>
            <a:off x="6800567" y="6086456"/>
            <a:ext cx="994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DA821A8-FF7A-463C-BFC1-69F63BE3981B}"/>
              </a:ext>
            </a:extLst>
          </p:cNvPr>
          <p:cNvSpPr/>
          <p:nvPr/>
        </p:nvSpPr>
        <p:spPr>
          <a:xfrm rot="8034096">
            <a:off x="931280" y="1259877"/>
            <a:ext cx="1100983" cy="11143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4404737-7E05-4BEB-9CD5-A27D45E3134F}"/>
              </a:ext>
            </a:extLst>
          </p:cNvPr>
          <p:cNvSpPr/>
          <p:nvPr/>
        </p:nvSpPr>
        <p:spPr>
          <a:xfrm rot="7760203">
            <a:off x="4271265" y="1847695"/>
            <a:ext cx="632729" cy="5462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0A3CF5A9-7BF6-40B2-849E-8FD8B6F8B77C}"/>
              </a:ext>
            </a:extLst>
          </p:cNvPr>
          <p:cNvSpPr/>
          <p:nvPr/>
        </p:nvSpPr>
        <p:spPr>
          <a:xfrm rot="7760203">
            <a:off x="6478104" y="1800329"/>
            <a:ext cx="632729" cy="5462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CB1C5C-100A-4156-BD87-143BC2A3EA20}"/>
              </a:ext>
            </a:extLst>
          </p:cNvPr>
          <p:cNvCxnSpPr>
            <a:cxnSpLocks/>
          </p:cNvCxnSpPr>
          <p:nvPr/>
        </p:nvCxnSpPr>
        <p:spPr>
          <a:xfrm>
            <a:off x="3308616" y="1703009"/>
            <a:ext cx="1003097" cy="822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A2EE8F-26D8-47A8-9CF9-A22C67389C19}"/>
              </a:ext>
            </a:extLst>
          </p:cNvPr>
          <p:cNvSpPr txBox="1"/>
          <p:nvPr/>
        </p:nvSpPr>
        <p:spPr>
          <a:xfrm>
            <a:off x="1272131" y="187733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1F8B0B-B076-484F-B97E-43C5DBB637CC}"/>
              </a:ext>
            </a:extLst>
          </p:cNvPr>
          <p:cNvSpPr/>
          <p:nvPr/>
        </p:nvSpPr>
        <p:spPr>
          <a:xfrm>
            <a:off x="4682704" y="2102038"/>
            <a:ext cx="64087" cy="64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A9FF0F9-07A7-46D3-AA10-73292B8A669A}"/>
              </a:ext>
            </a:extLst>
          </p:cNvPr>
          <p:cNvSpPr/>
          <p:nvPr/>
        </p:nvSpPr>
        <p:spPr>
          <a:xfrm>
            <a:off x="6860770" y="2069994"/>
            <a:ext cx="64087" cy="64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3959FAA-7924-4A18-BF09-B7361F13E62A}"/>
              </a:ext>
            </a:extLst>
          </p:cNvPr>
          <p:cNvSpPr/>
          <p:nvPr/>
        </p:nvSpPr>
        <p:spPr>
          <a:xfrm>
            <a:off x="1606870" y="1936640"/>
            <a:ext cx="64087" cy="64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FD25-A2CE-4F4B-93B9-3B8CFF2271A8}"/>
              </a:ext>
            </a:extLst>
          </p:cNvPr>
          <p:cNvSpPr txBox="1"/>
          <p:nvPr/>
        </p:nvSpPr>
        <p:spPr>
          <a:xfrm>
            <a:off x="5035433" y="1256170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This is half</a:t>
            </a:r>
          </a:p>
          <a:p>
            <a:r>
              <a:rPr lang="en-GB" sz="1400" dirty="0"/>
              <a:t>of 46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0078C-920D-494A-9638-9BD5A9FA9C57}"/>
              </a:ext>
            </a:extLst>
          </p:cNvPr>
          <p:cNvSpPr txBox="1"/>
          <p:nvPr/>
        </p:nvSpPr>
        <p:spPr>
          <a:xfrm>
            <a:off x="4358199" y="20372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71A028-699C-4ED2-9016-01E3F6688CB4}"/>
              </a:ext>
            </a:extLst>
          </p:cNvPr>
          <p:cNvSpPr txBox="1"/>
          <p:nvPr/>
        </p:nvSpPr>
        <p:spPr>
          <a:xfrm>
            <a:off x="6546937" y="20037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7E4B5F-F41F-4FCF-BA69-C6180C2DF1B5}"/>
                  </a:ext>
                </a:extLst>
              </p:cNvPr>
              <p:cNvSpPr txBox="1"/>
              <p:nvPr/>
            </p:nvSpPr>
            <p:spPr>
              <a:xfrm>
                <a:off x="6340201" y="2666072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7E4B5F-F41F-4FCF-BA69-C6180C2DF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201" y="2666072"/>
                <a:ext cx="241733" cy="369332"/>
              </a:xfrm>
              <a:prstGeom prst="rect">
                <a:avLst/>
              </a:prstGeom>
              <a:blipFill>
                <a:blip r:embed="rId7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DDA36A-9B58-4811-978F-E60805CA5233}"/>
              </a:ext>
            </a:extLst>
          </p:cNvPr>
          <p:cNvCxnSpPr>
            <a:cxnSpLocks/>
          </p:cNvCxnSpPr>
          <p:nvPr/>
        </p:nvCxnSpPr>
        <p:spPr>
          <a:xfrm>
            <a:off x="4382623" y="1310819"/>
            <a:ext cx="0" cy="277028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876A72-8385-49CD-AA43-BF14D7411607}"/>
              </a:ext>
            </a:extLst>
          </p:cNvPr>
          <p:cNvSpPr txBox="1"/>
          <p:nvPr/>
        </p:nvSpPr>
        <p:spPr>
          <a:xfrm>
            <a:off x="2462391" y="1275960"/>
            <a:ext cx="1342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Perpendicular</a:t>
            </a:r>
          </a:p>
          <a:p>
            <a:r>
              <a:rPr lang="en-GB" sz="1600" dirty="0"/>
              <a:t>height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1FB92A-B7DC-4DB9-9EC3-F061145FDE60}"/>
              </a:ext>
            </a:extLst>
          </p:cNvPr>
          <p:cNvCxnSpPr>
            <a:endCxn id="18" idx="0"/>
          </p:cNvCxnSpPr>
          <p:nvPr/>
        </p:nvCxnSpPr>
        <p:spPr>
          <a:xfrm flipH="1">
            <a:off x="4567551" y="1544847"/>
            <a:ext cx="481469" cy="492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44B642-0171-44C9-9555-1542DE219A71}"/>
                  </a:ext>
                </a:extLst>
              </p:cNvPr>
              <p:cNvSpPr txBox="1"/>
              <p:nvPr/>
            </p:nvSpPr>
            <p:spPr>
              <a:xfrm>
                <a:off x="10417364" y="2913703"/>
                <a:ext cx="11766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/>
                  <a:t> by A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44B642-0171-44C9-9555-1542DE21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364" y="2913703"/>
                <a:ext cx="1176669" cy="338554"/>
              </a:xfrm>
              <a:prstGeom prst="rect">
                <a:avLst/>
              </a:prstGeom>
              <a:blipFill>
                <a:blip r:embed="rId8"/>
                <a:stretch>
                  <a:fillRect l="-3109" t="-5357" r="-1554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D65DDB7-4C95-4217-94DC-1F4F07D596C1}"/>
                  </a:ext>
                </a:extLst>
              </p:cNvPr>
              <p:cNvSpPr txBox="1"/>
              <p:nvPr/>
            </p:nvSpPr>
            <p:spPr>
              <a:xfrm>
                <a:off x="8405643" y="3573906"/>
                <a:ext cx="1662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Tan23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29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D65DDB7-4C95-4217-94DC-1F4F07D59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643" y="3573906"/>
                <a:ext cx="1662250" cy="369332"/>
              </a:xfrm>
              <a:prstGeom prst="rect">
                <a:avLst/>
              </a:prstGeom>
              <a:blipFill>
                <a:blip r:embed="rId9"/>
                <a:stretch>
                  <a:fillRect l="-3297" t="-8197" r="-1832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00889E5-636F-4F81-9E28-1A33AB694F85}"/>
                  </a:ext>
                </a:extLst>
              </p:cNvPr>
              <p:cNvSpPr txBox="1"/>
              <p:nvPr/>
            </p:nvSpPr>
            <p:spPr>
              <a:xfrm>
                <a:off x="10416458" y="3589295"/>
                <a:ext cx="13171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1600" dirty="0"/>
                  <a:t> Tan23</a:t>
                </a:r>
              </a:p>
            </p:txBody>
          </p:sp>
        </mc:Choice>
        <mc:Fallback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00889E5-636F-4F81-9E28-1A33AB694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458" y="3589295"/>
                <a:ext cx="1317155" cy="338554"/>
              </a:xfrm>
              <a:prstGeom prst="rect">
                <a:avLst/>
              </a:prstGeom>
              <a:blipFill>
                <a:blip r:embed="rId10"/>
                <a:stretch>
                  <a:fillRect l="-2778" t="-5455" r="-926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363069-563F-4EAD-B911-E5EBC18FD0AD}"/>
                  </a:ext>
                </a:extLst>
              </p:cNvPr>
              <p:cNvSpPr txBox="1"/>
              <p:nvPr/>
            </p:nvSpPr>
            <p:spPr>
              <a:xfrm>
                <a:off x="9264813" y="4085646"/>
                <a:ext cx="113172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363069-563F-4EAD-B911-E5EBC18FD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813" y="4085646"/>
                <a:ext cx="1131720" cy="520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D7F85E3-3F38-449A-8C11-81F0175957DE}"/>
              </a:ext>
            </a:extLst>
          </p:cNvPr>
          <p:cNvCxnSpPr>
            <a:cxnSpLocks/>
          </p:cNvCxnSpPr>
          <p:nvPr/>
        </p:nvCxnSpPr>
        <p:spPr>
          <a:xfrm>
            <a:off x="9305865" y="5127500"/>
            <a:ext cx="11648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7043B9-B0DC-42D7-A5D6-4FCF95F4B39A}"/>
                  </a:ext>
                </a:extLst>
              </p:cNvPr>
              <p:cNvSpPr txBox="1"/>
              <p:nvPr/>
            </p:nvSpPr>
            <p:spPr>
              <a:xfrm>
                <a:off x="9274244" y="4834544"/>
                <a:ext cx="12759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=68.3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7043B9-B0DC-42D7-A5D6-4FCF95F4B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244" y="4834544"/>
                <a:ext cx="1275990" cy="276999"/>
              </a:xfrm>
              <a:prstGeom prst="rect">
                <a:avLst/>
              </a:prstGeom>
              <a:blipFill>
                <a:blip r:embed="rId12"/>
                <a:stretch>
                  <a:fillRect l="-3810" r="-476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6EBD9351-E1D4-4996-BE18-04EA5AB6D70A}"/>
              </a:ext>
            </a:extLst>
          </p:cNvPr>
          <p:cNvSpPr txBox="1"/>
          <p:nvPr/>
        </p:nvSpPr>
        <p:spPr>
          <a:xfrm>
            <a:off x="8375112" y="5618176"/>
            <a:ext cx="307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Perpendicular height is 68.3cm</a:t>
            </a:r>
          </a:p>
        </p:txBody>
      </p:sp>
      <p:pic>
        <p:nvPicPr>
          <p:cNvPr id="1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D20A23-B229-4191-9BE9-8712E4E15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55607" y="548479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</p:pic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C3DB16D-2EA4-4081-99CF-89E4F33A7492}"/>
              </a:ext>
            </a:extLst>
          </p:cNvPr>
          <p:cNvCxnSpPr>
            <a:cxnSpLocks/>
          </p:cNvCxnSpPr>
          <p:nvPr/>
        </p:nvCxnSpPr>
        <p:spPr>
          <a:xfrm flipV="1">
            <a:off x="2045919" y="2835961"/>
            <a:ext cx="200874" cy="8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1597010-8B72-4BEE-B6B0-5E15DA2C1C2B}"/>
              </a:ext>
            </a:extLst>
          </p:cNvPr>
          <p:cNvCxnSpPr>
            <a:cxnSpLocks/>
          </p:cNvCxnSpPr>
          <p:nvPr/>
        </p:nvCxnSpPr>
        <p:spPr>
          <a:xfrm>
            <a:off x="729482" y="2835960"/>
            <a:ext cx="202570" cy="94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9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53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0A7F722-D527-4703-ACA8-C2AF38F8BDB6}"/>
              </a:ext>
            </a:extLst>
          </p:cNvPr>
          <p:cNvSpPr/>
          <p:nvPr/>
        </p:nvSpPr>
        <p:spPr>
          <a:xfrm>
            <a:off x="4545494" y="1245701"/>
            <a:ext cx="1133061" cy="2928731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2C72255-49E7-4D9A-9352-BD52651261EC}"/>
              </a:ext>
            </a:extLst>
          </p:cNvPr>
          <p:cNvSpPr/>
          <p:nvPr/>
        </p:nvSpPr>
        <p:spPr>
          <a:xfrm>
            <a:off x="516838" y="1232449"/>
            <a:ext cx="2266121" cy="2941983"/>
          </a:xfrm>
          <a:prstGeom prst="triangl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7AE0E8-619F-4E73-89EA-542BD8663AC7}"/>
              </a:ext>
            </a:extLst>
          </p:cNvPr>
          <p:cNvGrpSpPr/>
          <p:nvPr/>
        </p:nvGrpSpPr>
        <p:grpSpPr>
          <a:xfrm>
            <a:off x="3412434" y="1232449"/>
            <a:ext cx="2279373" cy="3140767"/>
            <a:chOff x="1126435" y="1073425"/>
            <a:chExt cx="2279373" cy="31407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B8A8CC-4274-4D82-BB75-4C46CBAB1D42}"/>
                </a:ext>
              </a:extLst>
            </p:cNvPr>
            <p:cNvGrpSpPr/>
            <p:nvPr/>
          </p:nvGrpSpPr>
          <p:grpSpPr>
            <a:xfrm>
              <a:off x="1126435" y="1073425"/>
              <a:ext cx="2266121" cy="2941983"/>
              <a:chOff x="1126435" y="1073425"/>
              <a:chExt cx="2266121" cy="294198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D829199B-BE4E-4158-8AEE-2D9A9248B282}"/>
                  </a:ext>
                </a:extLst>
              </p:cNvPr>
              <p:cNvSpPr/>
              <p:nvPr/>
            </p:nvSpPr>
            <p:spPr>
              <a:xfrm>
                <a:off x="1126435" y="1073425"/>
                <a:ext cx="2266121" cy="2941983"/>
              </a:xfrm>
              <a:prstGeom prst="triangle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D7946E1-6C00-4642-A14B-EFF134B0B2D1}"/>
                  </a:ext>
                </a:extLst>
              </p:cNvPr>
              <p:cNvSpPr/>
              <p:nvPr/>
            </p:nvSpPr>
            <p:spPr>
              <a:xfrm>
                <a:off x="2262810" y="3697356"/>
                <a:ext cx="318052" cy="318052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B860E6-BC95-4666-922A-15F187A38A58}"/>
                </a:ext>
              </a:extLst>
            </p:cNvPr>
            <p:cNvCxnSpPr>
              <a:cxnSpLocks/>
            </p:cNvCxnSpPr>
            <p:nvPr/>
          </p:nvCxnSpPr>
          <p:spPr>
            <a:xfrm>
              <a:off x="2272747" y="4214192"/>
              <a:ext cx="113306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F38064F-39F2-4DE9-83EA-C56D2E063A62}"/>
              </a:ext>
            </a:extLst>
          </p:cNvPr>
          <p:cNvSpPr/>
          <p:nvPr/>
        </p:nvSpPr>
        <p:spPr>
          <a:xfrm>
            <a:off x="6761925" y="1252328"/>
            <a:ext cx="1133061" cy="2928731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04C5BC-6DF5-4E8C-96BC-0DF9FA0F63FC}"/>
                  </a:ext>
                </a:extLst>
              </p:cNvPr>
              <p:cNvSpPr txBox="1"/>
              <p:nvPr/>
            </p:nvSpPr>
            <p:spPr>
              <a:xfrm>
                <a:off x="5004409" y="4302973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04C5BC-6DF5-4E8C-96BC-0DF9FA0F6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09" y="4302973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7500" r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802E484-8219-4AAC-927D-6CAD42D22406}"/>
              </a:ext>
            </a:extLst>
          </p:cNvPr>
          <p:cNvSpPr txBox="1"/>
          <p:nvPr/>
        </p:nvSpPr>
        <p:spPr>
          <a:xfrm>
            <a:off x="5221583" y="3778033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sz="24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15C4561-4564-4A62-8221-D1EB0763B1CB}"/>
              </a:ext>
            </a:extLst>
          </p:cNvPr>
          <p:cNvSpPr/>
          <p:nvPr/>
        </p:nvSpPr>
        <p:spPr>
          <a:xfrm>
            <a:off x="6762838" y="3893794"/>
            <a:ext cx="276871" cy="2768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C842EB-E0DF-4B9C-9AE5-794B2877FB32}"/>
              </a:ext>
            </a:extLst>
          </p:cNvPr>
          <p:cNvSpPr txBox="1"/>
          <p:nvPr/>
        </p:nvSpPr>
        <p:spPr>
          <a:xfrm>
            <a:off x="6115475" y="287838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86cm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3F713B-8308-4107-99AF-13E633149B49}"/>
              </a:ext>
            </a:extLst>
          </p:cNvPr>
          <p:cNvSpPr txBox="1"/>
          <p:nvPr/>
        </p:nvSpPr>
        <p:spPr>
          <a:xfrm>
            <a:off x="7159979" y="386145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6EC00B-42FD-4562-B4E5-92EB6EEE0F0B}"/>
              </a:ext>
            </a:extLst>
          </p:cNvPr>
          <p:cNvSpPr txBox="1"/>
          <p:nvPr/>
        </p:nvSpPr>
        <p:spPr>
          <a:xfrm>
            <a:off x="6702078" y="285633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503F13-51CA-437A-901E-D5FC11E06848}"/>
              </a:ext>
            </a:extLst>
          </p:cNvPr>
          <p:cNvSpPr txBox="1"/>
          <p:nvPr/>
        </p:nvSpPr>
        <p:spPr>
          <a:xfrm>
            <a:off x="7443072" y="266629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FA0715D9-8EB2-4A8C-832F-D7700DD8CA21}"/>
              </a:ext>
            </a:extLst>
          </p:cNvPr>
          <p:cNvSpPr/>
          <p:nvPr/>
        </p:nvSpPr>
        <p:spPr>
          <a:xfrm>
            <a:off x="2941399" y="2501320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885D0F2-2023-41E7-A90C-1C850B4F20CF}"/>
              </a:ext>
            </a:extLst>
          </p:cNvPr>
          <p:cNvSpPr/>
          <p:nvPr/>
        </p:nvSpPr>
        <p:spPr>
          <a:xfrm>
            <a:off x="5677971" y="2514768"/>
            <a:ext cx="493937" cy="26328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FB0D95-93CB-4214-84C7-4B1E0590CBC7}"/>
              </a:ext>
            </a:extLst>
          </p:cNvPr>
          <p:cNvSpPr txBox="1"/>
          <p:nvPr/>
        </p:nvSpPr>
        <p:spPr>
          <a:xfrm>
            <a:off x="1132865" y="226337"/>
            <a:ext cx="100217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The triangle below is isosceles and has a perpendicular height of 86cm.  Find the base.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09CBA59-A6F4-4C58-992E-DEA9FEF339DE}"/>
              </a:ext>
            </a:extLst>
          </p:cNvPr>
          <p:cNvSpPr/>
          <p:nvPr/>
        </p:nvSpPr>
        <p:spPr>
          <a:xfrm>
            <a:off x="9641548" y="874032"/>
            <a:ext cx="708086" cy="7080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84D06E-12B1-45AB-9609-41E64717CF8D}"/>
              </a:ext>
            </a:extLst>
          </p:cNvPr>
          <p:cNvGrpSpPr/>
          <p:nvPr/>
        </p:nvGrpSpPr>
        <p:grpSpPr>
          <a:xfrm>
            <a:off x="9903729" y="1036705"/>
            <a:ext cx="131618" cy="115745"/>
            <a:chOff x="2522427" y="5680364"/>
            <a:chExt cx="303900" cy="27709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CFDD5E5-3A35-43E3-9A4C-C44D0BC05BF8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F6F60EC-5AB5-481C-8B63-F1A5179A6875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E9DBBFA-C47B-4AF3-A853-45FE82D20D83}"/>
              </a:ext>
            </a:extLst>
          </p:cNvPr>
          <p:cNvSpPr txBox="1"/>
          <p:nvPr/>
        </p:nvSpPr>
        <p:spPr>
          <a:xfrm>
            <a:off x="8383439" y="1057757"/>
            <a:ext cx="19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SOH    CAH   TOA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2FEFD58-FB4A-4B65-997A-CDF183AE0D06}"/>
              </a:ext>
            </a:extLst>
          </p:cNvPr>
          <p:cNvGrpSpPr/>
          <p:nvPr/>
        </p:nvGrpSpPr>
        <p:grpSpPr>
          <a:xfrm>
            <a:off x="9295076" y="1037012"/>
            <a:ext cx="131618" cy="115745"/>
            <a:chOff x="2522427" y="5680364"/>
            <a:chExt cx="303900" cy="27709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9962DD3-A72C-4E89-AED3-391565941256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F930DDA-052F-4D04-9CF2-3E45D362513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85BAC49-FD2F-48E0-8FF5-F2CA98D45C24}"/>
              </a:ext>
            </a:extLst>
          </p:cNvPr>
          <p:cNvGrpSpPr/>
          <p:nvPr/>
        </p:nvGrpSpPr>
        <p:grpSpPr>
          <a:xfrm>
            <a:off x="10041873" y="1034581"/>
            <a:ext cx="131618" cy="115745"/>
            <a:chOff x="2522427" y="5680364"/>
            <a:chExt cx="303900" cy="277091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C35B206-E3AF-4E35-86F3-A83C063BEA30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F989798-CF2C-4498-AC66-105FDC048BAC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A41DC2-A830-4BCF-A191-0AB02C2147B0}"/>
              </a:ext>
            </a:extLst>
          </p:cNvPr>
          <p:cNvGrpSpPr/>
          <p:nvPr/>
        </p:nvGrpSpPr>
        <p:grpSpPr>
          <a:xfrm>
            <a:off x="8609449" y="1031948"/>
            <a:ext cx="131618" cy="115745"/>
            <a:chOff x="2522427" y="5680364"/>
            <a:chExt cx="303900" cy="27709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D4A81A2-D370-4E0B-8A83-3157A369AAF4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8202A38-6FBF-41AB-8255-A994EC724EA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D551828-9D5D-408B-B083-1141E584297B}"/>
              </a:ext>
            </a:extLst>
          </p:cNvPr>
          <p:cNvSpPr txBox="1"/>
          <p:nvPr/>
        </p:nvSpPr>
        <p:spPr>
          <a:xfrm>
            <a:off x="8603187" y="1491840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 use Tangent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/>
              <p:nvPr/>
            </p:nvSpPr>
            <p:spPr>
              <a:xfrm>
                <a:off x="8906627" y="2008997"/>
                <a:ext cx="101822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D652445-7A92-4D72-B17D-E4DA8746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627" y="2008997"/>
                <a:ext cx="1018227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/>
              <p:nvPr/>
            </p:nvSpPr>
            <p:spPr>
              <a:xfrm>
                <a:off x="8789220" y="2686625"/>
                <a:ext cx="124393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86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833A41-2DF0-4398-8A90-1DEC56DF5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220" y="2686625"/>
                <a:ext cx="1243930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7B697892-B723-40FA-AA86-D970D6FAFA65}"/>
              </a:ext>
            </a:extLst>
          </p:cNvPr>
          <p:cNvSpPr txBox="1"/>
          <p:nvPr/>
        </p:nvSpPr>
        <p:spPr>
          <a:xfrm>
            <a:off x="4306722" y="5688698"/>
            <a:ext cx="994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8DA821A8-FF7A-463C-BFC1-69F63BE3981B}"/>
              </a:ext>
            </a:extLst>
          </p:cNvPr>
          <p:cNvSpPr/>
          <p:nvPr/>
        </p:nvSpPr>
        <p:spPr>
          <a:xfrm rot="8034096">
            <a:off x="1090304" y="1326137"/>
            <a:ext cx="1100983" cy="11143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54404737-7E05-4BEB-9CD5-A27D45E3134F}"/>
              </a:ext>
            </a:extLst>
          </p:cNvPr>
          <p:cNvSpPr/>
          <p:nvPr/>
        </p:nvSpPr>
        <p:spPr>
          <a:xfrm rot="7760203">
            <a:off x="4430289" y="1913955"/>
            <a:ext cx="632729" cy="5462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0A3CF5A9-7BF6-40B2-849E-8FD8B6F8B77C}"/>
              </a:ext>
            </a:extLst>
          </p:cNvPr>
          <p:cNvSpPr/>
          <p:nvPr/>
        </p:nvSpPr>
        <p:spPr>
          <a:xfrm rot="7760203">
            <a:off x="6637128" y="1866589"/>
            <a:ext cx="632729" cy="54627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CB1C5C-100A-4156-BD87-143BC2A3EA20}"/>
              </a:ext>
            </a:extLst>
          </p:cNvPr>
          <p:cNvCxnSpPr>
            <a:cxnSpLocks/>
          </p:cNvCxnSpPr>
          <p:nvPr/>
        </p:nvCxnSpPr>
        <p:spPr>
          <a:xfrm>
            <a:off x="3467640" y="1769269"/>
            <a:ext cx="1003097" cy="822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DA2EE8F-26D8-47A8-9CF9-A22C67389C19}"/>
              </a:ext>
            </a:extLst>
          </p:cNvPr>
          <p:cNvSpPr txBox="1"/>
          <p:nvPr/>
        </p:nvSpPr>
        <p:spPr>
          <a:xfrm>
            <a:off x="1431155" y="194359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1F8B0B-B076-484F-B97E-43C5DBB637CC}"/>
              </a:ext>
            </a:extLst>
          </p:cNvPr>
          <p:cNvSpPr/>
          <p:nvPr/>
        </p:nvSpPr>
        <p:spPr>
          <a:xfrm>
            <a:off x="4841728" y="2168298"/>
            <a:ext cx="64087" cy="64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A9FF0F9-07A7-46D3-AA10-73292B8A669A}"/>
              </a:ext>
            </a:extLst>
          </p:cNvPr>
          <p:cNvSpPr/>
          <p:nvPr/>
        </p:nvSpPr>
        <p:spPr>
          <a:xfrm>
            <a:off x="7019794" y="2136254"/>
            <a:ext cx="64087" cy="64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3959FAA-7924-4A18-BF09-B7361F13E62A}"/>
              </a:ext>
            </a:extLst>
          </p:cNvPr>
          <p:cNvSpPr/>
          <p:nvPr/>
        </p:nvSpPr>
        <p:spPr>
          <a:xfrm>
            <a:off x="1765894" y="2002900"/>
            <a:ext cx="64087" cy="640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FD25-A2CE-4F4B-93B9-3B8CFF2271A8}"/>
              </a:ext>
            </a:extLst>
          </p:cNvPr>
          <p:cNvSpPr txBox="1"/>
          <p:nvPr/>
        </p:nvSpPr>
        <p:spPr>
          <a:xfrm>
            <a:off x="5194457" y="1322430"/>
            <a:ext cx="949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This is half</a:t>
            </a:r>
          </a:p>
          <a:p>
            <a:r>
              <a:rPr lang="en-GB" sz="1400" dirty="0"/>
              <a:t>of 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70078C-920D-494A-9638-9BD5A9FA9C57}"/>
              </a:ext>
            </a:extLst>
          </p:cNvPr>
          <p:cNvSpPr txBox="1"/>
          <p:nvPr/>
        </p:nvSpPr>
        <p:spPr>
          <a:xfrm>
            <a:off x="4517223" y="210347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71A028-699C-4ED2-9016-01E3F6688CB4}"/>
              </a:ext>
            </a:extLst>
          </p:cNvPr>
          <p:cNvSpPr txBox="1"/>
          <p:nvPr/>
        </p:nvSpPr>
        <p:spPr>
          <a:xfrm>
            <a:off x="6705961" y="20699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7E4B5F-F41F-4FCF-BA69-C6180C2DF1B5}"/>
                  </a:ext>
                </a:extLst>
              </p:cNvPr>
              <p:cNvSpPr txBox="1"/>
              <p:nvPr/>
            </p:nvSpPr>
            <p:spPr>
              <a:xfrm>
                <a:off x="7196030" y="4097016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27E4B5F-F41F-4FCF-BA69-C6180C2DF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030" y="4097016"/>
                <a:ext cx="241733" cy="369332"/>
              </a:xfrm>
              <a:prstGeom prst="rect">
                <a:avLst/>
              </a:prstGeom>
              <a:blipFill>
                <a:blip r:embed="rId7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DDA36A-9B58-4811-978F-E60805CA5233}"/>
              </a:ext>
            </a:extLst>
          </p:cNvPr>
          <p:cNvCxnSpPr>
            <a:cxnSpLocks/>
          </p:cNvCxnSpPr>
          <p:nvPr/>
        </p:nvCxnSpPr>
        <p:spPr>
          <a:xfrm>
            <a:off x="4541647" y="1377079"/>
            <a:ext cx="0" cy="277028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876A72-8385-49CD-AA43-BF14D7411607}"/>
              </a:ext>
            </a:extLst>
          </p:cNvPr>
          <p:cNvSpPr txBox="1"/>
          <p:nvPr/>
        </p:nvSpPr>
        <p:spPr>
          <a:xfrm>
            <a:off x="2675634" y="1369675"/>
            <a:ext cx="1342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Perpendicular</a:t>
            </a:r>
          </a:p>
          <a:p>
            <a:r>
              <a:rPr lang="en-GB" sz="1600" dirty="0"/>
              <a:t>height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1FB92A-B7DC-4DB9-9EC3-F061145FDE60}"/>
              </a:ext>
            </a:extLst>
          </p:cNvPr>
          <p:cNvCxnSpPr>
            <a:endCxn id="18" idx="0"/>
          </p:cNvCxnSpPr>
          <p:nvPr/>
        </p:nvCxnSpPr>
        <p:spPr>
          <a:xfrm flipH="1">
            <a:off x="4726575" y="1611107"/>
            <a:ext cx="481473" cy="492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44B642-0171-44C9-9555-1542DE219A71}"/>
                  </a:ext>
                </a:extLst>
              </p:cNvPr>
              <p:cNvSpPr txBox="1"/>
              <p:nvPr/>
            </p:nvSpPr>
            <p:spPr>
              <a:xfrm>
                <a:off x="10417364" y="2781184"/>
                <a:ext cx="12664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/>
                  <a:t> by 86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044B642-0171-44C9-9555-1542DE21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364" y="2781184"/>
                <a:ext cx="1266437" cy="338554"/>
              </a:xfrm>
              <a:prstGeom prst="rect">
                <a:avLst/>
              </a:prstGeom>
              <a:blipFill>
                <a:blip r:embed="rId8"/>
                <a:stretch>
                  <a:fillRect l="-2885" t="-5357" r="-1442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D7F85E3-3F38-449A-8C11-81F0175957DE}"/>
              </a:ext>
            </a:extLst>
          </p:cNvPr>
          <p:cNvCxnSpPr>
            <a:cxnSpLocks/>
          </p:cNvCxnSpPr>
          <p:nvPr/>
        </p:nvCxnSpPr>
        <p:spPr>
          <a:xfrm>
            <a:off x="9358873" y="4332374"/>
            <a:ext cx="12561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7043B9-B0DC-42D7-A5D6-4FCF95F4B39A}"/>
                  </a:ext>
                </a:extLst>
              </p:cNvPr>
              <p:cNvSpPr txBox="1"/>
              <p:nvPr/>
            </p:nvSpPr>
            <p:spPr>
              <a:xfrm>
                <a:off x="9287496" y="4039418"/>
                <a:ext cx="1390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=29.61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C7043B9-B0DC-42D7-A5D6-4FCF95F4B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96" y="4039418"/>
                <a:ext cx="1390381" cy="276999"/>
              </a:xfrm>
              <a:prstGeom prst="rect">
                <a:avLst/>
              </a:prstGeom>
              <a:blipFill>
                <a:blip r:embed="rId9"/>
                <a:stretch>
                  <a:fillRect l="-219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6DE7804-7E38-41D2-8637-A7C47827A07F}"/>
              </a:ext>
            </a:extLst>
          </p:cNvPr>
          <p:cNvCxnSpPr>
            <a:cxnSpLocks/>
          </p:cNvCxnSpPr>
          <p:nvPr/>
        </p:nvCxnSpPr>
        <p:spPr>
          <a:xfrm flipV="1">
            <a:off x="2218195" y="2915475"/>
            <a:ext cx="200874" cy="8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6653DB2-666B-4F28-945B-67D65A66B3F1}"/>
              </a:ext>
            </a:extLst>
          </p:cNvPr>
          <p:cNvCxnSpPr>
            <a:cxnSpLocks/>
          </p:cNvCxnSpPr>
          <p:nvPr/>
        </p:nvCxnSpPr>
        <p:spPr>
          <a:xfrm>
            <a:off x="888506" y="2902220"/>
            <a:ext cx="202570" cy="94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686D3D1-76EC-4765-B64F-3E075ADC6F38}"/>
              </a:ext>
            </a:extLst>
          </p:cNvPr>
          <p:cNvSpPr txBox="1"/>
          <p:nvPr/>
        </p:nvSpPr>
        <p:spPr>
          <a:xfrm>
            <a:off x="309297" y="4277658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This triangle has a perpendicular</a:t>
            </a:r>
          </a:p>
          <a:p>
            <a:r>
              <a:rPr lang="en-GB" sz="1600" dirty="0"/>
              <a:t>height of 86cm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F88BE2-C4E0-4B3D-BCEA-C12146934CBB}"/>
              </a:ext>
            </a:extLst>
          </p:cNvPr>
          <p:cNvSpPr txBox="1"/>
          <p:nvPr/>
        </p:nvSpPr>
        <p:spPr>
          <a:xfrm>
            <a:off x="3928863" y="288649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86cm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BC5814-0133-4781-A08A-3026095B4D75}"/>
                  </a:ext>
                </a:extLst>
              </p:cNvPr>
              <p:cNvSpPr txBox="1"/>
              <p:nvPr/>
            </p:nvSpPr>
            <p:spPr>
              <a:xfrm>
                <a:off x="9267719" y="3449531"/>
                <a:ext cx="16623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=86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Tan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BC5814-0133-4781-A08A-3026095B4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719" y="3449531"/>
                <a:ext cx="1662315" cy="276999"/>
              </a:xfrm>
              <a:prstGeom prst="rect">
                <a:avLst/>
              </a:prstGeom>
              <a:blipFill>
                <a:blip r:embed="rId10"/>
                <a:stretch>
                  <a:fillRect l="-2564" r="-3297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91972115-59EC-4A37-93A2-65CCCCCBAD51}"/>
              </a:ext>
            </a:extLst>
          </p:cNvPr>
          <p:cNvGrpSpPr/>
          <p:nvPr/>
        </p:nvGrpSpPr>
        <p:grpSpPr>
          <a:xfrm>
            <a:off x="6845955" y="4703408"/>
            <a:ext cx="4449680" cy="1103722"/>
            <a:chOff x="6816308" y="5404169"/>
            <a:chExt cx="4449680" cy="110372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F0AED7-FD5A-4EFC-AE2E-B491A32BD764}"/>
                </a:ext>
              </a:extLst>
            </p:cNvPr>
            <p:cNvSpPr/>
            <p:nvPr/>
          </p:nvSpPr>
          <p:spPr>
            <a:xfrm>
              <a:off x="6816308" y="5404169"/>
              <a:ext cx="4449680" cy="8669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B4C12F-F9DB-437E-B292-F5A050ACD920}"/>
                </a:ext>
              </a:extLst>
            </p:cNvPr>
            <p:cNvSpPr txBox="1"/>
            <p:nvPr/>
          </p:nvSpPr>
          <p:spPr>
            <a:xfrm>
              <a:off x="6860936" y="5430673"/>
              <a:ext cx="440505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So the base of the right angled triangle is 29.61cm.</a:t>
              </a:r>
            </a:p>
            <a:p>
              <a:r>
                <a:rPr lang="en-GB" sz="1600" dirty="0"/>
                <a:t>We want the base of the isosceles triangle so we</a:t>
              </a:r>
            </a:p>
            <a:p>
              <a:r>
                <a:rPr lang="en-GB" sz="1600" dirty="0"/>
                <a:t>double 29.61cm</a:t>
              </a:r>
            </a:p>
            <a:p>
              <a:endParaRPr lang="en-GB" sz="16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767248-B2CD-4954-A0BE-0CFDDCCBEF0A}"/>
                  </a:ext>
                </a:extLst>
              </p:cNvPr>
              <p:cNvSpPr txBox="1"/>
              <p:nvPr/>
            </p:nvSpPr>
            <p:spPr>
              <a:xfrm>
                <a:off x="8011887" y="5630841"/>
                <a:ext cx="2185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The base is 2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 29.61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767248-B2CD-4954-A0BE-0CFDDCCB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887" y="5630841"/>
                <a:ext cx="2185214" cy="369332"/>
              </a:xfrm>
              <a:prstGeom prst="rect">
                <a:avLst/>
              </a:prstGeom>
              <a:blipFill>
                <a:blip r:embed="rId11"/>
                <a:stretch>
                  <a:fillRect l="-2228" t="-10000" r="-139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FC910406-39B0-4552-A5A5-0FE60393672C}"/>
              </a:ext>
            </a:extLst>
          </p:cNvPr>
          <p:cNvSpPr txBox="1"/>
          <p:nvPr/>
        </p:nvSpPr>
        <p:spPr>
          <a:xfrm>
            <a:off x="8041710" y="5945232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base is 59.2cm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8906A1-2866-4E4C-8BAB-3B29AB2FD30D}"/>
              </a:ext>
            </a:extLst>
          </p:cNvPr>
          <p:cNvCxnSpPr/>
          <p:nvPr/>
        </p:nvCxnSpPr>
        <p:spPr>
          <a:xfrm>
            <a:off x="8136835" y="6288060"/>
            <a:ext cx="17953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FECA1-FD5A-479B-A4BF-EC538DD9F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70737" y="5071558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36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473</Words>
  <Application>Microsoft Office PowerPoint</Application>
  <PresentationFormat>Widescreen</PresentationFormat>
  <Paragraphs>134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Cantrell - Maths Teacher</dc:creator>
  <cp:lastModifiedBy>P Cantrell - Maths Teacher</cp:lastModifiedBy>
  <cp:revision>42</cp:revision>
  <dcterms:created xsi:type="dcterms:W3CDTF">2020-06-02T20:01:38Z</dcterms:created>
  <dcterms:modified xsi:type="dcterms:W3CDTF">2020-06-03T11:41:58Z</dcterms:modified>
</cp:coreProperties>
</file>