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77" r:id="rId5"/>
    <p:sldId id="278" r:id="rId6"/>
    <p:sldId id="279" r:id="rId7"/>
    <p:sldId id="268" r:id="rId8"/>
    <p:sldId id="269" r:id="rId9"/>
    <p:sldId id="280" r:id="rId10"/>
    <p:sldId id="282" r:id="rId11"/>
    <p:sldId id="283" r:id="rId12"/>
    <p:sldId id="281" r:id="rId13"/>
    <p:sldId id="28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10" d="100"/>
          <a:sy n="110" d="100"/>
        </p:scale>
        <p:origin x="-9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1988-7494-4490-B2DF-97D440A80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CFD58-FB19-46BA-B36A-8EF75A52A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A6EC-7E2D-4CAC-AEB4-8BF756B2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AA2CA-8BC6-4AD6-9206-43E52A74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1F38-75A8-46E9-B57F-037E0347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75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3ED9-2575-48D9-BCB2-2F4D289C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BAB-3B73-4F1A-9525-A2732F1CF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2503-4079-4774-AA68-42FA16E1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B2B2-E050-4982-B4ED-DD4F4C2B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088A-0E35-452C-8CE5-ECB8E4DE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9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B1BBD-64B5-4CAB-B750-014FFA37F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BF6F9-011F-446B-9AE4-84A583AF5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C0B32-015E-4D08-8076-83D62BA9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0BBF-E026-47B2-94FC-DECE0F8F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C06C8-CF4B-4A0E-9AF6-165C8DCB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6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578E-BC98-41C8-A3D0-C4AE6623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B0E6-3AA9-4C34-9074-4033E0AA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C62A7-DCE0-4425-9909-33BA0178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D3E7C-5DCA-4A76-9FD6-FFAEB35C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87F9A-9CBD-4241-82B8-4ED65939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5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9B5F-D3BB-4AE7-8802-7F70CD3F2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E745F-47C0-44FD-A6E6-A8EDE792E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75385-C286-4935-93AE-25692D9A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3731D-47F7-4CB9-BF66-578D12E4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3142-A07B-4ADA-A087-D3B7B9C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64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ADC3-9EC3-4591-B479-62910144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6C37-0392-499B-9E9C-694834E11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BD14-31AF-4A8E-B633-5A892BE59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4C982-2491-431B-8CA4-D8A83DF0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EC020-4CE9-4839-8A64-EB13A1CD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575A8-1181-4469-AC37-0D87A82D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2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0747-55EC-4B53-9C7D-0C7904C3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1AA6D-7391-43CA-BA53-659D59190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A4DE2-6CE5-4423-8788-10D8FF32D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19E09-20C9-4468-B110-4530B137E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456AC-DDA5-4FB8-8902-DF1131960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3D07E1-7E36-4BAE-AFB8-9CBA3C24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B970C-62AC-4445-B0C2-B28914CE7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3EFBF-E095-4975-B510-ACE8428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7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105E-B017-468C-B014-1EBB19295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3C811-731A-4639-8489-37D4F87E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81C94-09CA-4411-BB0F-738DBE0A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AE74C-4BFD-40F6-BE8B-F79241A8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4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05580-9526-43D9-97B3-6CBF389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65B75-23AB-48F9-A1F1-D20C58AF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CF1D4-90E1-4BEB-8126-EB91C2A3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8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A2B6-61A7-434B-9ECB-85F77529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7F90E-43A1-4256-9AEA-512F373C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DBF04-39C5-4ACE-B1EA-96F0D4A5A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B0625-0C3F-4BF1-81CD-06FF2C0A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4F3BB-8796-44E9-A85F-E2BD87CB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669C3-1A93-43E0-903D-85C98451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9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0EF6-98B6-468E-A24C-B401E151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06B9C-9656-42D5-A5FE-1CCABFE28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4137C-3F9F-49CB-9B6E-3D1808015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906E7-5123-4758-B831-89818E28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CD120-AED5-406C-A668-66BC4B2F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2E2F2-58F1-483B-A34D-408C4FA3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5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707B4-DC89-4F0F-8702-E0ED548B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BF806-69C9-4343-B83E-F95DCC32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0DBFE-3632-47F3-9621-0CB723B8E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43A1-79BA-40D0-8954-5CF1AED7FE86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751C-9DD4-4255-B99C-EC7B419D1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8D24-A9CE-456A-AD65-D9ABE3EC1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48A21-8DAA-45BC-AE53-833748EAB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0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0.pn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../clipboard/media/image2.png"/><Relationship Id="rId4" Type="http://schemas.openxmlformats.org/officeDocument/2006/relationships/image" Target="../../clipboard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15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1.png"/><Relationship Id="rId11" Type="http://schemas.openxmlformats.org/officeDocument/2006/relationships/image" Target="../media/image110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47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CEE5FB-E00C-45E5-8AB8-FA6E73A9769C}"/>
              </a:ext>
            </a:extLst>
          </p:cNvPr>
          <p:cNvGrpSpPr/>
          <p:nvPr/>
        </p:nvGrpSpPr>
        <p:grpSpPr>
          <a:xfrm>
            <a:off x="2597425" y="1563756"/>
            <a:ext cx="7262192" cy="2928730"/>
            <a:chOff x="2544417" y="1364974"/>
            <a:chExt cx="7262192" cy="29287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A0D7FC-99E1-499E-B838-858496748F5E}"/>
                </a:ext>
              </a:extLst>
            </p:cNvPr>
            <p:cNvSpPr/>
            <p:nvPr/>
          </p:nvSpPr>
          <p:spPr>
            <a:xfrm>
              <a:off x="2544417" y="1364974"/>
              <a:ext cx="7262192" cy="29287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6132F7-D243-476C-8DB5-025DCDF8F95D}"/>
                </a:ext>
              </a:extLst>
            </p:cNvPr>
            <p:cNvSpPr txBox="1"/>
            <p:nvPr/>
          </p:nvSpPr>
          <p:spPr>
            <a:xfrm>
              <a:off x="3147708" y="1812234"/>
              <a:ext cx="60821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400" dirty="0"/>
                <a:t>Sine Rule and Cosine Rule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9EFF59-DAC9-4A3E-A27A-ECF0246D23FA}"/>
                </a:ext>
              </a:extLst>
            </p:cNvPr>
            <p:cNvSpPr txBox="1"/>
            <p:nvPr/>
          </p:nvSpPr>
          <p:spPr>
            <a:xfrm>
              <a:off x="3640199" y="3105834"/>
              <a:ext cx="49116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/>
                <a:t>Choosing the correct rule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47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0CE593-BC1A-48B5-89EF-3B2FDB14DBE0}"/>
              </a:ext>
            </a:extLst>
          </p:cNvPr>
          <p:cNvSpPr/>
          <p:nvPr/>
        </p:nvSpPr>
        <p:spPr>
          <a:xfrm>
            <a:off x="5075583" y="5378154"/>
            <a:ext cx="2902226" cy="9147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39829-1145-487B-91D5-3C38DC1F31E5}"/>
              </a:ext>
            </a:extLst>
          </p:cNvPr>
          <p:cNvSpPr txBox="1"/>
          <p:nvPr/>
        </p:nvSpPr>
        <p:spPr>
          <a:xfrm flipH="1">
            <a:off x="4764154" y="186394"/>
            <a:ext cx="430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Finding an angle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E401E3-BA46-4688-AF93-323D8142DCE0}"/>
              </a:ext>
            </a:extLst>
          </p:cNvPr>
          <p:cNvSpPr/>
          <p:nvPr/>
        </p:nvSpPr>
        <p:spPr>
          <a:xfrm>
            <a:off x="1071247" y="2412703"/>
            <a:ext cx="771160" cy="771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7B528F-3C69-4046-8FBC-F0B43AC16E3D}"/>
              </a:ext>
            </a:extLst>
          </p:cNvPr>
          <p:cNvSpPr/>
          <p:nvPr/>
        </p:nvSpPr>
        <p:spPr>
          <a:xfrm>
            <a:off x="2929994" y="2476142"/>
            <a:ext cx="771160" cy="7711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5C5417-0A16-44E9-B71F-B9FD8BD0E241}"/>
              </a:ext>
            </a:extLst>
          </p:cNvPr>
          <p:cNvSpPr/>
          <p:nvPr/>
        </p:nvSpPr>
        <p:spPr>
          <a:xfrm>
            <a:off x="2145582" y="3688864"/>
            <a:ext cx="771160" cy="771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7C3A5-9B71-414F-B2DC-F6A4524759E4}"/>
              </a:ext>
            </a:extLst>
          </p:cNvPr>
          <p:cNvGrpSpPr/>
          <p:nvPr/>
        </p:nvGrpSpPr>
        <p:grpSpPr>
          <a:xfrm>
            <a:off x="545763" y="1642885"/>
            <a:ext cx="4002605" cy="2646113"/>
            <a:chOff x="4329819" y="2105943"/>
            <a:chExt cx="4002605" cy="2646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2F9A32-16BE-483A-9A2F-F5A43B042242}"/>
                </a:ext>
              </a:extLst>
            </p:cNvPr>
            <p:cNvGrpSpPr/>
            <p:nvPr/>
          </p:nvGrpSpPr>
          <p:grpSpPr>
            <a:xfrm>
              <a:off x="4369829" y="2105943"/>
              <a:ext cx="3962595" cy="2646113"/>
              <a:chOff x="3496739" y="810543"/>
              <a:chExt cx="3962595" cy="26461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7DE5D1F-AF1D-4DF1-B9CF-96CC29D38860}"/>
                  </a:ext>
                </a:extLst>
              </p:cNvPr>
              <p:cNvGrpSpPr/>
              <p:nvPr/>
            </p:nvGrpSpPr>
            <p:grpSpPr>
              <a:xfrm>
                <a:off x="3829878" y="1245704"/>
                <a:ext cx="3246783" cy="1895061"/>
                <a:chOff x="3829878" y="1245704"/>
                <a:chExt cx="3246783" cy="1895061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E171C47-4E98-4EC7-B94D-07C28265B12C}"/>
                    </a:ext>
                  </a:extLst>
                </p:cNvPr>
                <p:cNvCxnSpPr/>
                <p:nvPr/>
              </p:nvCxnSpPr>
              <p:spPr>
                <a:xfrm flipH="1">
                  <a:off x="3843130" y="1245704"/>
                  <a:ext cx="1431235" cy="17492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34BE10F-6BD1-4181-A875-9DB186FA2057}"/>
                    </a:ext>
                  </a:extLst>
                </p:cNvPr>
                <p:cNvCxnSpPr/>
                <p:nvPr/>
              </p:nvCxnSpPr>
              <p:spPr>
                <a:xfrm>
                  <a:off x="3829878" y="2994991"/>
                  <a:ext cx="3246783" cy="1457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4A6F9C9-7078-4CE7-86FD-15D341FA302E}"/>
                    </a:ext>
                  </a:extLst>
                </p:cNvPr>
                <p:cNvCxnSpPr/>
                <p:nvPr/>
              </p:nvCxnSpPr>
              <p:spPr>
                <a:xfrm>
                  <a:off x="5274365" y="1245704"/>
                  <a:ext cx="1802296" cy="18950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33A62E-7DF5-450D-83AF-E6D3A3D6E9A9}"/>
                  </a:ext>
                </a:extLst>
              </p:cNvPr>
              <p:cNvSpPr txBox="1"/>
              <p:nvPr/>
            </p:nvSpPr>
            <p:spPr>
              <a:xfrm>
                <a:off x="5287617" y="2994991"/>
                <a:ext cx="3145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00B050"/>
                    </a:solidFill>
                  </a:rPr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1D494-26D1-4BF3-89A0-42F705B301D9}"/>
                  </a:ext>
                </a:extLst>
              </p:cNvPr>
              <p:cNvSpPr txBox="1"/>
              <p:nvPr/>
            </p:nvSpPr>
            <p:spPr>
              <a:xfrm>
                <a:off x="4217676" y="1706360"/>
                <a:ext cx="34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00B050"/>
                    </a:solidFill>
                  </a:rPr>
                  <a:t>b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B582BF-4F78-489C-8433-279263A276FD}"/>
                  </a:ext>
                </a:extLst>
              </p:cNvPr>
              <p:cNvSpPr txBox="1"/>
              <p:nvPr/>
            </p:nvSpPr>
            <p:spPr>
              <a:xfrm>
                <a:off x="6069497" y="1771325"/>
                <a:ext cx="3321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114DC9-53EF-466F-A89D-2F542C9B2978}"/>
                  </a:ext>
                </a:extLst>
              </p:cNvPr>
              <p:cNvSpPr txBox="1"/>
              <p:nvPr/>
            </p:nvSpPr>
            <p:spPr>
              <a:xfrm>
                <a:off x="5068984" y="810543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046EC3-DD88-4A8B-98B2-873C34B57484}"/>
                  </a:ext>
                </a:extLst>
              </p:cNvPr>
              <p:cNvSpPr txBox="1"/>
              <p:nvPr/>
            </p:nvSpPr>
            <p:spPr>
              <a:xfrm>
                <a:off x="7107956" y="2935069"/>
                <a:ext cx="3513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B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BD0478-7695-4D1F-BF05-4197CB59775F}"/>
                  </a:ext>
                </a:extLst>
              </p:cNvPr>
              <p:cNvSpPr txBox="1"/>
              <p:nvPr/>
            </p:nvSpPr>
            <p:spPr>
              <a:xfrm>
                <a:off x="3496739" y="2780437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A</a:t>
                </a:r>
              </a:p>
            </p:txBody>
          </p:sp>
        </p:grp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4E2CC86-1E79-4D00-A4D3-84D1F5AB94B7}"/>
                </a:ext>
              </a:extLst>
            </p:cNvPr>
            <p:cNvSpPr/>
            <p:nvPr/>
          </p:nvSpPr>
          <p:spPr>
            <a:xfrm rot="2336331">
              <a:off x="4329819" y="3799444"/>
              <a:ext cx="982712" cy="752856"/>
            </a:xfrm>
            <a:prstGeom prst="arc">
              <a:avLst>
                <a:gd name="adj1" fmla="val 16200000"/>
                <a:gd name="adj2" fmla="val 2028976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3B5764-F8E0-4496-969F-F1869114354E}"/>
                  </a:ext>
                </a:extLst>
              </p:cNvPr>
              <p:cNvSpPr txBox="1"/>
              <p:nvPr/>
            </p:nvSpPr>
            <p:spPr>
              <a:xfrm>
                <a:off x="4858397" y="1096210"/>
                <a:ext cx="2740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CosA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3B5764-F8E0-4496-969F-F18691143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397" y="1096210"/>
                <a:ext cx="2740879" cy="307777"/>
              </a:xfrm>
              <a:prstGeom prst="rect">
                <a:avLst/>
              </a:prstGeom>
              <a:blipFill>
                <a:blip r:embed="rId4"/>
                <a:stretch>
                  <a:fillRect l="-889" t="-4000" r="-155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61EE93D-9AD6-40B9-A4B7-47BC6996E171}"/>
              </a:ext>
            </a:extLst>
          </p:cNvPr>
          <p:cNvSpPr txBox="1"/>
          <p:nvPr/>
        </p:nvSpPr>
        <p:spPr>
          <a:xfrm>
            <a:off x="3873225" y="1514525"/>
            <a:ext cx="541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we are going to rearrange this equation to make </a:t>
            </a:r>
            <a:r>
              <a:rPr lang="en-GB" dirty="0" err="1"/>
              <a:t>CosA</a:t>
            </a:r>
            <a:r>
              <a:rPr lang="en-GB" dirty="0"/>
              <a:t> the subject.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B7CC40-E698-4749-BBC9-963CAAD448C1}"/>
                  </a:ext>
                </a:extLst>
              </p:cNvPr>
              <p:cNvSpPr txBox="1"/>
              <p:nvPr/>
            </p:nvSpPr>
            <p:spPr>
              <a:xfrm>
                <a:off x="5589804" y="3106252"/>
                <a:ext cx="2740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CosA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B7CC40-E698-4749-BBC9-963CAAD4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04" y="3106252"/>
                <a:ext cx="2740879" cy="307777"/>
              </a:xfrm>
              <a:prstGeom prst="rect">
                <a:avLst/>
              </a:prstGeom>
              <a:blipFill>
                <a:blip r:embed="rId5"/>
                <a:stretch>
                  <a:fillRect l="-889" t="-4000" r="-155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7786AB-B7D6-4676-AECE-08343103F330}"/>
                  </a:ext>
                </a:extLst>
              </p:cNvPr>
              <p:cNvSpPr txBox="1"/>
              <p:nvPr/>
            </p:nvSpPr>
            <p:spPr>
              <a:xfrm>
                <a:off x="6988891" y="2271395"/>
                <a:ext cx="518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7786AB-B7D6-4676-AECE-08343103F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891" y="2271395"/>
                <a:ext cx="518668" cy="307777"/>
              </a:xfrm>
              <a:prstGeom prst="rect">
                <a:avLst/>
              </a:prstGeom>
              <a:blipFill>
                <a:blip r:embed="rId6"/>
                <a:stretch>
                  <a:fillRect l="-2326" t="-4000" r="-3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51FE0AB9-86E7-4333-9516-4648F0C451C7}"/>
              </a:ext>
            </a:extLst>
          </p:cNvPr>
          <p:cNvSpPr/>
          <p:nvPr/>
        </p:nvSpPr>
        <p:spPr>
          <a:xfrm>
            <a:off x="5685176" y="2607627"/>
            <a:ext cx="3030235" cy="4053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ABC40025-3BCF-4FED-AE5F-13B09DFA7A16}"/>
              </a:ext>
            </a:extLst>
          </p:cNvPr>
          <p:cNvSpPr/>
          <p:nvPr/>
        </p:nvSpPr>
        <p:spPr>
          <a:xfrm flipH="1" flipV="1">
            <a:off x="5222107" y="3524418"/>
            <a:ext cx="2637625" cy="4175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F8E3DB-78BB-4CCA-B576-60130C00556E}"/>
                  </a:ext>
                </a:extLst>
              </p:cNvPr>
              <p:cNvSpPr txBox="1"/>
              <p:nvPr/>
            </p:nvSpPr>
            <p:spPr>
              <a:xfrm>
                <a:off x="6155675" y="3941996"/>
                <a:ext cx="1385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CosA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F8E3DB-78BB-4CCA-B576-60130C005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675" y="3941996"/>
                <a:ext cx="138531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7BFF69-B6D1-4EC1-AD61-6DD74ADD0407}"/>
                  </a:ext>
                </a:extLst>
              </p:cNvPr>
              <p:cNvSpPr txBox="1"/>
              <p:nvPr/>
            </p:nvSpPr>
            <p:spPr>
              <a:xfrm>
                <a:off x="4966538" y="4762295"/>
                <a:ext cx="2925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𝑏𝑐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CosA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7BFF69-B6D1-4EC1-AD61-6DD74ADD0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538" y="4762295"/>
                <a:ext cx="292554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30E4AB-4828-4F54-8337-C0A0091A6E03}"/>
                  </a:ext>
                </a:extLst>
              </p:cNvPr>
              <p:cNvSpPr txBox="1"/>
              <p:nvPr/>
            </p:nvSpPr>
            <p:spPr>
              <a:xfrm>
                <a:off x="5222108" y="5496874"/>
                <a:ext cx="2526397" cy="710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CosA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𝑏𝑐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30E4AB-4828-4F54-8337-C0A0091A6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108" y="5496874"/>
                <a:ext cx="2526397" cy="710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EFC21E-D727-4522-996D-6F7E712FBC63}"/>
                  </a:ext>
                </a:extLst>
              </p:cNvPr>
              <p:cNvSpPr txBox="1"/>
              <p:nvPr/>
            </p:nvSpPr>
            <p:spPr>
              <a:xfrm>
                <a:off x="9010229" y="2861722"/>
                <a:ext cx="2449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Take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from both sides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Add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𝑏𝑐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CosA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to both sides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EFC21E-D727-4522-996D-6F7E712FB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229" y="2861722"/>
                <a:ext cx="2449325" cy="584775"/>
              </a:xfrm>
              <a:prstGeom prst="rect">
                <a:avLst/>
              </a:prstGeom>
              <a:blipFill>
                <a:blip r:embed="rId10"/>
                <a:stretch>
                  <a:fillRect l="-1244" t="-3125" r="-249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72016621-BFAB-49F8-A6EF-EE545D56C175}"/>
              </a:ext>
            </a:extLst>
          </p:cNvPr>
          <p:cNvGrpSpPr/>
          <p:nvPr/>
        </p:nvGrpSpPr>
        <p:grpSpPr>
          <a:xfrm>
            <a:off x="9071110" y="5427769"/>
            <a:ext cx="2050984" cy="710066"/>
            <a:chOff x="9300835" y="4975602"/>
            <a:chExt cx="2050984" cy="7100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CFFEF8A-E8D3-4F89-AAAB-2AA76BDB02F7}"/>
                </a:ext>
              </a:extLst>
            </p:cNvPr>
            <p:cNvSpPr/>
            <p:nvPr/>
          </p:nvSpPr>
          <p:spPr>
            <a:xfrm>
              <a:off x="9300835" y="4975602"/>
              <a:ext cx="2050984" cy="71006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7AFAEA-9E2B-4559-A049-3E58BF80FD73}"/>
                </a:ext>
              </a:extLst>
            </p:cNvPr>
            <p:cNvSpPr txBox="1"/>
            <p:nvPr/>
          </p:nvSpPr>
          <p:spPr>
            <a:xfrm>
              <a:off x="9395791" y="5046850"/>
              <a:ext cx="194277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You need all three</a:t>
              </a:r>
            </a:p>
            <a:p>
              <a:r>
                <a:rPr lang="en-GB" sz="1600" dirty="0"/>
                <a:t>sides to find an angle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02841BA-E1CE-4A8A-B7C0-96BC04870536}"/>
              </a:ext>
            </a:extLst>
          </p:cNvPr>
          <p:cNvSpPr txBox="1"/>
          <p:nvPr/>
        </p:nvSpPr>
        <p:spPr>
          <a:xfrm>
            <a:off x="10853530" y="3642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3E426A-2B32-4204-8688-129E99F3A4B7}"/>
                  </a:ext>
                </a:extLst>
              </p:cNvPr>
              <p:cNvSpPr txBox="1"/>
              <p:nvPr/>
            </p:nvSpPr>
            <p:spPr>
              <a:xfrm>
                <a:off x="8993208" y="4804685"/>
                <a:ext cx="17410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Now divide by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𝑏𝑐</m:t>
                    </m:r>
                  </m:oMath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3E426A-2B32-4204-8688-129E99F3A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08" y="4804685"/>
                <a:ext cx="1741054" cy="338554"/>
              </a:xfrm>
              <a:prstGeom prst="rect">
                <a:avLst/>
              </a:prstGeom>
              <a:blipFill>
                <a:blip r:embed="rId11"/>
                <a:stretch>
                  <a:fillRect l="-1748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BB86C5-49FC-4A65-9A70-8C67108947A7}"/>
              </a:ext>
            </a:extLst>
          </p:cNvPr>
          <p:cNvCxnSpPr>
            <a:cxnSpLocks/>
          </p:cNvCxnSpPr>
          <p:nvPr/>
        </p:nvCxnSpPr>
        <p:spPr>
          <a:xfrm flipV="1">
            <a:off x="1524000" y="3000368"/>
            <a:ext cx="1634531" cy="610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0E501-F621-4339-B711-1762B535B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7142" y="4941089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4967094E-2FB6-4420-86B8-45603A500E5C}"/>
              </a:ext>
            </a:extLst>
          </p:cNvPr>
          <p:cNvSpPr txBox="1"/>
          <p:nvPr/>
        </p:nvSpPr>
        <p:spPr>
          <a:xfrm>
            <a:off x="2172086" y="555629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0673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184517-9D3C-40B1-B484-DFF7AC7CCB22}"/>
              </a:ext>
            </a:extLst>
          </p:cNvPr>
          <p:cNvSpPr/>
          <p:nvPr/>
        </p:nvSpPr>
        <p:spPr>
          <a:xfrm>
            <a:off x="7414588" y="2266120"/>
            <a:ext cx="4075051" cy="3114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3EFC1C-BC91-4151-86A4-96ED25AD4AF9}"/>
                  </a:ext>
                </a:extLst>
              </p:cNvPr>
              <p:cNvSpPr txBox="1"/>
              <p:nvPr/>
            </p:nvSpPr>
            <p:spPr>
              <a:xfrm>
                <a:off x="649353" y="3492177"/>
                <a:ext cx="2767745" cy="780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2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sty m:val="p"/>
                        </m:rPr>
                        <a:rPr lang="en-GB" sz="2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𝑏𝑐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3EFC1C-BC91-4151-86A4-96ED25AD4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53" y="3492177"/>
                <a:ext cx="2767745" cy="780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9D7C76-5463-46F7-864C-8220B98E1AC7}"/>
              </a:ext>
            </a:extLst>
          </p:cNvPr>
          <p:cNvGrpSpPr/>
          <p:nvPr/>
        </p:nvGrpSpPr>
        <p:grpSpPr>
          <a:xfrm>
            <a:off x="1847602" y="2434854"/>
            <a:ext cx="590794" cy="1027658"/>
            <a:chOff x="7294249" y="1613220"/>
            <a:chExt cx="590794" cy="102765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96074E-FF55-43A9-BC7C-6EF5E5745C42}"/>
                </a:ext>
              </a:extLst>
            </p:cNvPr>
            <p:cNvCxnSpPr/>
            <p:nvPr/>
          </p:nvCxnSpPr>
          <p:spPr>
            <a:xfrm flipH="1">
              <a:off x="7294249" y="1613220"/>
              <a:ext cx="355665" cy="102765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982E78C-A40A-4FB4-8698-878C1D0F24F2}"/>
                </a:ext>
              </a:extLst>
            </p:cNvPr>
            <p:cNvCxnSpPr>
              <a:cxnSpLocks/>
            </p:cNvCxnSpPr>
            <p:nvPr/>
          </p:nvCxnSpPr>
          <p:spPr>
            <a:xfrm>
              <a:off x="7646504" y="1642885"/>
              <a:ext cx="238539" cy="99799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9F5B58-1E41-4915-AB54-BE42A030A96E}"/>
              </a:ext>
            </a:extLst>
          </p:cNvPr>
          <p:cNvGrpSpPr/>
          <p:nvPr/>
        </p:nvGrpSpPr>
        <p:grpSpPr>
          <a:xfrm>
            <a:off x="501075" y="1397621"/>
            <a:ext cx="2136103" cy="992342"/>
            <a:chOff x="8460615" y="330991"/>
            <a:chExt cx="2136103" cy="9923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846EB4-7F51-4740-A662-1B5D02E3223C}"/>
                </a:ext>
              </a:extLst>
            </p:cNvPr>
            <p:cNvSpPr/>
            <p:nvPr/>
          </p:nvSpPr>
          <p:spPr>
            <a:xfrm>
              <a:off x="8460615" y="330991"/>
              <a:ext cx="2136103" cy="9923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DF6FB7-69DB-4612-A117-3F8BFB57C580}"/>
                </a:ext>
              </a:extLst>
            </p:cNvPr>
            <p:cNvSpPr txBox="1"/>
            <p:nvPr/>
          </p:nvSpPr>
          <p:spPr>
            <a:xfrm>
              <a:off x="8529785" y="373499"/>
              <a:ext cx="204043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The other two sides</a:t>
              </a:r>
            </a:p>
            <a:p>
              <a:r>
                <a:rPr lang="en-GB" dirty="0"/>
                <a:t>which the angle is </a:t>
              </a:r>
            </a:p>
            <a:p>
              <a:r>
                <a:rPr lang="en-GB" dirty="0"/>
                <a:t>between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A6A7D8-EE33-44F4-A093-672D9C0ACCED}"/>
              </a:ext>
            </a:extLst>
          </p:cNvPr>
          <p:cNvCxnSpPr/>
          <p:nvPr/>
        </p:nvCxnSpPr>
        <p:spPr>
          <a:xfrm flipH="1">
            <a:off x="3074501" y="2464519"/>
            <a:ext cx="327016" cy="10276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06BA2-BFA0-4948-B931-7DDA0A5D62FF}"/>
              </a:ext>
            </a:extLst>
          </p:cNvPr>
          <p:cNvGrpSpPr/>
          <p:nvPr/>
        </p:nvGrpSpPr>
        <p:grpSpPr>
          <a:xfrm>
            <a:off x="3299094" y="1717128"/>
            <a:ext cx="2299414" cy="675996"/>
            <a:chOff x="8745741" y="842486"/>
            <a:chExt cx="2299414" cy="6759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FF4057-53A6-49FC-84A9-506810570707}"/>
                </a:ext>
              </a:extLst>
            </p:cNvPr>
            <p:cNvSpPr/>
            <p:nvPr/>
          </p:nvSpPr>
          <p:spPr>
            <a:xfrm>
              <a:off x="8745741" y="842486"/>
              <a:ext cx="2259658" cy="6759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6941A1-8826-4A81-8EA6-0DA729D257AF}"/>
                </a:ext>
              </a:extLst>
            </p:cNvPr>
            <p:cNvSpPr txBox="1"/>
            <p:nvPr/>
          </p:nvSpPr>
          <p:spPr>
            <a:xfrm>
              <a:off x="8785497" y="855738"/>
              <a:ext cx="225965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The side opposite the </a:t>
              </a:r>
            </a:p>
            <a:p>
              <a:r>
                <a:rPr lang="en-GB" dirty="0"/>
                <a:t>angle we are finding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83C090-611B-4D8D-B8F8-BD2D6E0F8DE5}"/>
              </a:ext>
            </a:extLst>
          </p:cNvPr>
          <p:cNvCxnSpPr>
            <a:cxnSpLocks/>
          </p:cNvCxnSpPr>
          <p:nvPr/>
        </p:nvCxnSpPr>
        <p:spPr>
          <a:xfrm flipV="1">
            <a:off x="2570918" y="4263991"/>
            <a:ext cx="119270" cy="84664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11BFB8-232F-450F-B957-90F280FD24C1}"/>
              </a:ext>
            </a:extLst>
          </p:cNvPr>
          <p:cNvCxnSpPr>
            <a:cxnSpLocks/>
          </p:cNvCxnSpPr>
          <p:nvPr/>
        </p:nvCxnSpPr>
        <p:spPr>
          <a:xfrm flipH="1" flipV="1">
            <a:off x="2438396" y="4263991"/>
            <a:ext cx="132522" cy="84664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B599-BCB7-446C-A184-C2FA5113A120}"/>
              </a:ext>
            </a:extLst>
          </p:cNvPr>
          <p:cNvGrpSpPr/>
          <p:nvPr/>
        </p:nvGrpSpPr>
        <p:grpSpPr>
          <a:xfrm>
            <a:off x="2019603" y="5149305"/>
            <a:ext cx="1142388" cy="646331"/>
            <a:chOff x="6716151" y="952056"/>
            <a:chExt cx="1142388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1AE357-1EB2-4C4D-9914-D61AB943F1ED}"/>
                </a:ext>
              </a:extLst>
            </p:cNvPr>
            <p:cNvSpPr/>
            <p:nvPr/>
          </p:nvSpPr>
          <p:spPr>
            <a:xfrm>
              <a:off x="6716151" y="952056"/>
              <a:ext cx="1142388" cy="6314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EED0D3-3600-47DF-A077-DB920FF8C2ED}"/>
                </a:ext>
              </a:extLst>
            </p:cNvPr>
            <p:cNvSpPr txBox="1"/>
            <p:nvPr/>
          </p:nvSpPr>
          <p:spPr>
            <a:xfrm>
              <a:off x="6742655" y="952056"/>
              <a:ext cx="110318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The other</a:t>
              </a:r>
            </a:p>
            <a:p>
              <a:r>
                <a:rPr lang="en-GB" dirty="0"/>
                <a:t>two sides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15AB3B-CD3D-4236-9C96-2B97D80EAA39}"/>
              </a:ext>
            </a:extLst>
          </p:cNvPr>
          <p:cNvSpPr txBox="1"/>
          <p:nvPr/>
        </p:nvSpPr>
        <p:spPr>
          <a:xfrm>
            <a:off x="4556222" y="224699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Finding an angle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CEB542D-25D7-4E55-85BF-3F10646390D7}"/>
              </a:ext>
            </a:extLst>
          </p:cNvPr>
          <p:cNvSpPr/>
          <p:nvPr/>
        </p:nvSpPr>
        <p:spPr>
          <a:xfrm>
            <a:off x="4725467" y="3567340"/>
            <a:ext cx="1380752" cy="42155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21AD59-8994-45EB-9C7E-710A344A5901}"/>
                  </a:ext>
                </a:extLst>
              </p:cNvPr>
              <p:cNvSpPr txBox="1"/>
              <p:nvPr/>
            </p:nvSpPr>
            <p:spPr>
              <a:xfrm>
                <a:off x="7955004" y="2641965"/>
                <a:ext cx="2769348" cy="771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2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𝑎𝑐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21AD59-8994-45EB-9C7E-710A344A5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004" y="2641965"/>
                <a:ext cx="2769348" cy="7718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A4ABF5-3A0A-4899-A016-7EECFD64E4E6}"/>
                  </a:ext>
                </a:extLst>
              </p:cNvPr>
              <p:cNvSpPr txBox="1"/>
              <p:nvPr/>
            </p:nvSpPr>
            <p:spPr>
              <a:xfrm>
                <a:off x="7968260" y="4112369"/>
                <a:ext cx="2774157" cy="771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2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</m:t>
                          </m:r>
                        </m:den>
                      </m:f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A4ABF5-3A0A-4899-A016-7EECFD64E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60" y="4112369"/>
                <a:ext cx="2774157" cy="7718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5C006-8173-4133-A5E6-53823CBEA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6051" y="5209939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D1D6F646-B282-4A38-9B0C-4E961059125C}"/>
              </a:ext>
            </a:extLst>
          </p:cNvPr>
          <p:cNvSpPr txBox="1"/>
          <p:nvPr/>
        </p:nvSpPr>
        <p:spPr>
          <a:xfrm>
            <a:off x="5580034" y="582214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1683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28C1349-C61F-44F8-A8B8-2E89A2EF2D65}"/>
              </a:ext>
            </a:extLst>
          </p:cNvPr>
          <p:cNvSpPr/>
          <p:nvPr/>
        </p:nvSpPr>
        <p:spPr>
          <a:xfrm>
            <a:off x="2551910" y="3031917"/>
            <a:ext cx="981816" cy="9818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6B25CD-1452-4A99-BA60-A3618C14EF83}"/>
              </a:ext>
            </a:extLst>
          </p:cNvPr>
          <p:cNvSpPr/>
          <p:nvPr/>
        </p:nvSpPr>
        <p:spPr>
          <a:xfrm>
            <a:off x="3524740" y="1898352"/>
            <a:ext cx="981816" cy="9818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F84C43-D11D-451E-944B-BB5CD16F7A43}"/>
              </a:ext>
            </a:extLst>
          </p:cNvPr>
          <p:cNvSpPr/>
          <p:nvPr/>
        </p:nvSpPr>
        <p:spPr>
          <a:xfrm>
            <a:off x="1357086" y="2197751"/>
            <a:ext cx="981816" cy="9818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3FD7BF-B476-459E-A2BF-D4D5051786AC}"/>
              </a:ext>
            </a:extLst>
          </p:cNvPr>
          <p:cNvGrpSpPr/>
          <p:nvPr/>
        </p:nvGrpSpPr>
        <p:grpSpPr>
          <a:xfrm rot="211073">
            <a:off x="768364" y="598954"/>
            <a:ext cx="4660724" cy="3583750"/>
            <a:chOff x="908829" y="1693781"/>
            <a:chExt cx="3980760" cy="28787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9008A7-9FB2-4340-A3B1-9824BA4F4961}"/>
                </a:ext>
              </a:extLst>
            </p:cNvPr>
            <p:cNvGrpSpPr/>
            <p:nvPr/>
          </p:nvGrpSpPr>
          <p:grpSpPr>
            <a:xfrm>
              <a:off x="1236965" y="2581630"/>
              <a:ext cx="3278078" cy="1749287"/>
              <a:chOff x="3829878" y="1245704"/>
              <a:chExt cx="3278078" cy="1749287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A421CE6-DC34-47D7-8D63-A54A9AB1D26A}"/>
                  </a:ext>
                </a:extLst>
              </p:cNvPr>
              <p:cNvCxnSpPr/>
              <p:nvPr/>
            </p:nvCxnSpPr>
            <p:spPr>
              <a:xfrm flipH="1">
                <a:off x="3843130" y="1245704"/>
                <a:ext cx="1431235" cy="17492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E6EE31D-AF5C-47EE-BC43-EEA381BE41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9878" y="2363876"/>
                <a:ext cx="3278078" cy="6311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5CAEA73-8A21-4DAF-8631-0E8745975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365" y="1245704"/>
                <a:ext cx="1833591" cy="11181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704D73-5B54-48AD-9C22-FA04B9513B93}"/>
                </a:ext>
              </a:extLst>
            </p:cNvPr>
            <p:cNvSpPr txBox="1"/>
            <p:nvPr/>
          </p:nvSpPr>
          <p:spPr>
            <a:xfrm>
              <a:off x="1988777" y="3280387"/>
              <a:ext cx="268625" cy="37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</a:rPr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25734A-61B7-46FD-AD18-2DCA7292B464}"/>
                </a:ext>
              </a:extLst>
            </p:cNvPr>
            <p:cNvSpPr txBox="1"/>
            <p:nvPr/>
          </p:nvSpPr>
          <p:spPr>
            <a:xfrm>
              <a:off x="3267212" y="3016646"/>
              <a:ext cx="296008" cy="37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E11179-53A0-4B58-9F46-C5535DE99A73}"/>
                </a:ext>
              </a:extLst>
            </p:cNvPr>
            <p:cNvSpPr txBox="1"/>
            <p:nvPr/>
          </p:nvSpPr>
          <p:spPr>
            <a:xfrm>
              <a:off x="2710957" y="3659969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E03419-7A71-4864-949D-341D9A96A223}"/>
                </a:ext>
              </a:extLst>
            </p:cNvPr>
            <p:cNvSpPr txBox="1"/>
            <p:nvPr/>
          </p:nvSpPr>
          <p:spPr>
            <a:xfrm>
              <a:off x="4541417" y="349190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3432DD-9970-4B59-B201-6AAF99A7F536}"/>
                </a:ext>
              </a:extLst>
            </p:cNvPr>
            <p:cNvSpPr txBox="1"/>
            <p:nvPr/>
          </p:nvSpPr>
          <p:spPr>
            <a:xfrm>
              <a:off x="908829" y="4110842"/>
              <a:ext cx="351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5A020C-7E30-4E22-A33A-85849A8041B2}"/>
                </a:ext>
              </a:extLst>
            </p:cNvPr>
            <p:cNvSpPr txBox="1"/>
            <p:nvPr/>
          </p:nvSpPr>
          <p:spPr>
            <a:xfrm>
              <a:off x="2486361" y="2142511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52A2A0D-A459-4399-8EC3-B54C60B19E51}"/>
                </a:ext>
              </a:extLst>
            </p:cNvPr>
            <p:cNvSpPr/>
            <p:nvPr/>
          </p:nvSpPr>
          <p:spPr>
            <a:xfrm rot="8330089">
              <a:off x="1834127" y="1693781"/>
              <a:ext cx="1669827" cy="1337426"/>
            </a:xfrm>
            <a:prstGeom prst="arc">
              <a:avLst>
                <a:gd name="adj1" fmla="val 16200000"/>
                <a:gd name="adj2" fmla="val 2028976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42D280-986D-4BD1-87A6-F0D93B971A9E}"/>
              </a:ext>
            </a:extLst>
          </p:cNvPr>
          <p:cNvSpPr txBox="1"/>
          <p:nvPr/>
        </p:nvSpPr>
        <p:spPr>
          <a:xfrm>
            <a:off x="2750112" y="350289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36cm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2E93D-C43F-4E62-8BE3-DD4489B3223F}"/>
              </a:ext>
            </a:extLst>
          </p:cNvPr>
          <p:cNvSpPr txBox="1"/>
          <p:nvPr/>
        </p:nvSpPr>
        <p:spPr>
          <a:xfrm>
            <a:off x="3805724" y="207133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20cm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F890FC-1BAC-4EC0-81DB-A04AFA8EE399}"/>
              </a:ext>
            </a:extLst>
          </p:cNvPr>
          <p:cNvSpPr txBox="1"/>
          <p:nvPr/>
        </p:nvSpPr>
        <p:spPr>
          <a:xfrm>
            <a:off x="1311413" y="237909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17cm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862DEA-81F0-4246-9699-B2F9B3C0DE21}"/>
                  </a:ext>
                </a:extLst>
              </p:cNvPr>
              <p:cNvSpPr txBox="1"/>
              <p:nvPr/>
            </p:nvSpPr>
            <p:spPr>
              <a:xfrm>
                <a:off x="2776772" y="1877536"/>
                <a:ext cx="2094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862DEA-81F0-4246-9699-B2F9B3C0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72" y="1877536"/>
                <a:ext cx="209481" cy="307777"/>
              </a:xfrm>
              <a:prstGeom prst="rect">
                <a:avLst/>
              </a:prstGeom>
              <a:blipFill>
                <a:blip r:embed="rId4"/>
                <a:stretch>
                  <a:fillRect l="-29412" r="-2941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BD45A89-6BC5-4D43-9A36-B8D976A29E89}"/>
              </a:ext>
            </a:extLst>
          </p:cNvPr>
          <p:cNvSpPr txBox="1"/>
          <p:nvPr/>
        </p:nvSpPr>
        <p:spPr>
          <a:xfrm>
            <a:off x="682012" y="667118"/>
            <a:ext cx="203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 angle BAC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6711C-226F-4027-9CBD-4437BDAEC26B}"/>
              </a:ext>
            </a:extLst>
          </p:cNvPr>
          <p:cNvGrpSpPr/>
          <p:nvPr/>
        </p:nvGrpSpPr>
        <p:grpSpPr>
          <a:xfrm>
            <a:off x="6147874" y="998085"/>
            <a:ext cx="2956322" cy="3169516"/>
            <a:chOff x="6306897" y="1753449"/>
            <a:chExt cx="2956322" cy="31695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63032E1-3953-494A-B14A-8015C413C37D}"/>
                    </a:ext>
                  </a:extLst>
                </p:cNvPr>
                <p:cNvSpPr txBox="1"/>
                <p:nvPr/>
              </p:nvSpPr>
              <p:spPr>
                <a:xfrm>
                  <a:off x="6308656" y="1753449"/>
                  <a:ext cx="2526397" cy="7100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CosA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𝑏𝑐</m:t>
                            </m:r>
                          </m:den>
                        </m:f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7DDE33C-073A-4FC5-B9CC-5D100DD575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656" y="1753449"/>
                  <a:ext cx="2526397" cy="7100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A58F3EA-9C8D-4825-8223-4510FB37A797}"/>
                    </a:ext>
                  </a:extLst>
                </p:cNvPr>
                <p:cNvSpPr txBox="1"/>
                <p:nvPr/>
              </p:nvSpPr>
              <p:spPr>
                <a:xfrm>
                  <a:off x="6306897" y="2779513"/>
                  <a:ext cx="2956322" cy="7100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CosA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36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2×20×17</m:t>
                            </m:r>
                          </m:den>
                        </m:f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1779E42-3473-4CA5-8B3A-472993FE9D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6897" y="2779513"/>
                  <a:ext cx="2956322" cy="7100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55B3B5F-BBC1-4542-BDF9-CDD003465B2A}"/>
                    </a:ext>
                  </a:extLst>
                </p:cNvPr>
                <p:cNvSpPr txBox="1"/>
                <p:nvPr/>
              </p:nvSpPr>
              <p:spPr>
                <a:xfrm>
                  <a:off x="6313812" y="3803434"/>
                  <a:ext cx="2087238" cy="400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CosA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=−0.8926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B257AE0-BAAE-4215-B678-693A151B13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812" y="3803434"/>
                  <a:ext cx="208723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04B877-4902-42BE-98AF-BAA2E9574BEF}"/>
                </a:ext>
              </a:extLst>
            </p:cNvPr>
            <p:cNvGrpSpPr/>
            <p:nvPr/>
          </p:nvGrpSpPr>
          <p:grpSpPr>
            <a:xfrm>
              <a:off x="6687259" y="4522855"/>
              <a:ext cx="1463157" cy="400110"/>
              <a:chOff x="6461350" y="4180991"/>
              <a:chExt cx="1463157" cy="40011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DFADCBC-E865-4C24-A3DF-0D775E59BD74}"/>
                  </a:ext>
                </a:extLst>
              </p:cNvPr>
              <p:cNvSpPr/>
              <p:nvPr/>
            </p:nvSpPr>
            <p:spPr>
              <a:xfrm>
                <a:off x="7807252" y="4234227"/>
                <a:ext cx="54932" cy="54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DA2DA14-DC5D-49F5-B461-186852997EC5}"/>
                      </a:ext>
                    </a:extLst>
                  </p:cNvPr>
                  <p:cNvSpPr txBox="1"/>
                  <p:nvPr/>
                </p:nvSpPr>
                <p:spPr>
                  <a:xfrm>
                    <a:off x="6461350" y="4180991"/>
                    <a:ext cx="146315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𝟏𝟓𝟑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GB" sz="2000" b="1" dirty="0"/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5746AA77-D405-4EFF-84E7-76C8CDF2AA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1350" y="4180991"/>
                    <a:ext cx="1463157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130F80-19D0-4C85-85ED-9F952770F2A3}"/>
              </a:ext>
            </a:extLst>
          </p:cNvPr>
          <p:cNvGrpSpPr/>
          <p:nvPr/>
        </p:nvGrpSpPr>
        <p:grpSpPr>
          <a:xfrm>
            <a:off x="8672121" y="3078503"/>
            <a:ext cx="3162789" cy="1550216"/>
            <a:chOff x="8672121" y="3383299"/>
            <a:chExt cx="3162789" cy="15502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0F67BE-F954-4852-88B0-4E4EE32F164F}"/>
                </a:ext>
              </a:extLst>
            </p:cNvPr>
            <p:cNvSpPr txBox="1"/>
            <p:nvPr/>
          </p:nvSpPr>
          <p:spPr>
            <a:xfrm>
              <a:off x="8672121" y="3383299"/>
              <a:ext cx="316278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Once you have -0.8926 on your</a:t>
              </a:r>
            </a:p>
            <a:p>
              <a:r>
                <a:rPr lang="en-GB" dirty="0"/>
                <a:t>calculator then press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Shift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Cos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Ans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AE0B25-4A43-4FFC-B44E-EB32C3B672B4}"/>
                </a:ext>
              </a:extLst>
            </p:cNvPr>
            <p:cNvGrpSpPr/>
            <p:nvPr/>
          </p:nvGrpSpPr>
          <p:grpSpPr>
            <a:xfrm>
              <a:off x="8786097" y="4873879"/>
              <a:ext cx="161997" cy="59636"/>
              <a:chOff x="6732010" y="5623134"/>
              <a:chExt cx="161997" cy="59636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47241B3-74D0-41B3-9BF4-B9D17F0B2134}"/>
                  </a:ext>
                </a:extLst>
              </p:cNvPr>
              <p:cNvCxnSpPr/>
              <p:nvPr/>
            </p:nvCxnSpPr>
            <p:spPr>
              <a:xfrm>
                <a:off x="6732010" y="5623134"/>
                <a:ext cx="15536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DA8D79-9621-453E-BEEF-1B4BFD766F02}"/>
                  </a:ext>
                </a:extLst>
              </p:cNvPr>
              <p:cNvCxnSpPr/>
              <p:nvPr/>
            </p:nvCxnSpPr>
            <p:spPr>
              <a:xfrm>
                <a:off x="6738638" y="5682770"/>
                <a:ext cx="15536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329375-6479-4E47-9707-EA9A8597F698}"/>
              </a:ext>
            </a:extLst>
          </p:cNvPr>
          <p:cNvGrpSpPr/>
          <p:nvPr/>
        </p:nvGrpSpPr>
        <p:grpSpPr>
          <a:xfrm>
            <a:off x="2630171" y="5300874"/>
            <a:ext cx="7320054" cy="598662"/>
            <a:chOff x="2630171" y="5300874"/>
            <a:chExt cx="7320054" cy="5986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9DB1F8-0C3A-40B5-942B-3447870AB0B0}"/>
                </a:ext>
              </a:extLst>
            </p:cNvPr>
            <p:cNvSpPr/>
            <p:nvPr/>
          </p:nvSpPr>
          <p:spPr>
            <a:xfrm>
              <a:off x="2630171" y="5300874"/>
              <a:ext cx="7320053" cy="5986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31A78A-24FE-466C-9B09-B9BD015EAD51}"/>
                </a:ext>
              </a:extLst>
            </p:cNvPr>
            <p:cNvSpPr txBox="1"/>
            <p:nvPr/>
          </p:nvSpPr>
          <p:spPr>
            <a:xfrm>
              <a:off x="2750112" y="5429189"/>
              <a:ext cx="72001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Don’t worry that </a:t>
              </a:r>
              <a:r>
                <a:rPr lang="en-GB" dirty="0" err="1"/>
                <a:t>CosA</a:t>
              </a:r>
              <a:r>
                <a:rPr lang="en-GB" dirty="0"/>
                <a:t> is negative 0.8926, it just means the angle is obtuse. 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5BA7FF-2F56-41B2-8E71-DC07B17A955B}"/>
              </a:ext>
            </a:extLst>
          </p:cNvPr>
          <p:cNvCxnSpPr>
            <a:stCxn id="20" idx="2"/>
          </p:cNvCxnSpPr>
          <p:nvPr/>
        </p:nvCxnSpPr>
        <p:spPr>
          <a:xfrm>
            <a:off x="2881513" y="2185313"/>
            <a:ext cx="104740" cy="76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DD5C22-805B-4BDA-81A4-94FCBD9CB0E6}"/>
              </a:ext>
            </a:extLst>
          </p:cNvPr>
          <p:cNvCxnSpPr/>
          <p:nvPr/>
        </p:nvCxnSpPr>
        <p:spPr>
          <a:xfrm>
            <a:off x="6679096" y="4167601"/>
            <a:ext cx="12499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2BC1F-800C-4982-B476-697738903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0612" y="3897543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0" name="TextBox 8">
            <a:extLst>
              <a:ext uri="{FF2B5EF4-FFF2-40B4-BE49-F238E27FC236}">
                <a16:creationId xmlns:a16="http://schemas.microsoft.com/office/drawing/2014/main" id="{0E06EDD3-2615-4FC3-A911-025E570F0939}"/>
              </a:ext>
            </a:extLst>
          </p:cNvPr>
          <p:cNvSpPr txBox="1"/>
          <p:nvPr/>
        </p:nvSpPr>
        <p:spPr>
          <a:xfrm>
            <a:off x="3994101" y="449478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28E42B-C63D-4FA0-AF4C-C261A555A3AE}"/>
              </a:ext>
            </a:extLst>
          </p:cNvPr>
          <p:cNvSpPr/>
          <p:nvPr/>
        </p:nvSpPr>
        <p:spPr>
          <a:xfrm>
            <a:off x="5551751" y="6361024"/>
            <a:ext cx="6586847" cy="64364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1A55C0-79DF-40A9-9B82-67376DFBAFE4}"/>
              </a:ext>
            </a:extLst>
          </p:cNvPr>
          <p:cNvSpPr/>
          <p:nvPr/>
        </p:nvSpPr>
        <p:spPr>
          <a:xfrm>
            <a:off x="1457806" y="3335251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BCFB0D1-8801-4F74-97C0-3A2D1AD6B007}"/>
              </a:ext>
            </a:extLst>
          </p:cNvPr>
          <p:cNvSpPr/>
          <p:nvPr/>
        </p:nvSpPr>
        <p:spPr>
          <a:xfrm>
            <a:off x="7756736" y="3338955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96E41-386B-4917-A489-446F125D2ACE}"/>
              </a:ext>
            </a:extLst>
          </p:cNvPr>
          <p:cNvGrpSpPr/>
          <p:nvPr/>
        </p:nvGrpSpPr>
        <p:grpSpPr>
          <a:xfrm>
            <a:off x="8047679" y="4235372"/>
            <a:ext cx="318656" cy="482538"/>
            <a:chOff x="3810000" y="318655"/>
            <a:chExt cx="498764" cy="62345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F498A0-9D2E-459A-8C5B-53121CC4E3B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C33EA3-3133-48C4-B97C-F135F51A1DDE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0164F9-86CA-4541-83F3-891DE8D50129}"/>
              </a:ext>
            </a:extLst>
          </p:cNvPr>
          <p:cNvGrpSpPr/>
          <p:nvPr/>
        </p:nvGrpSpPr>
        <p:grpSpPr>
          <a:xfrm>
            <a:off x="9649418" y="5307048"/>
            <a:ext cx="318656" cy="482538"/>
            <a:chOff x="3810000" y="318655"/>
            <a:chExt cx="498764" cy="6234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1E708D-C5B0-43C5-9BF8-5EDBC994B11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C2DA00-8485-45F2-9E9B-7980376E7BFC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BE8DFC-FEA5-46BC-A245-553180F29D51}"/>
              </a:ext>
            </a:extLst>
          </p:cNvPr>
          <p:cNvGrpSpPr/>
          <p:nvPr/>
        </p:nvGrpSpPr>
        <p:grpSpPr>
          <a:xfrm>
            <a:off x="9918042" y="4167288"/>
            <a:ext cx="318656" cy="482538"/>
            <a:chOff x="3810000" y="318655"/>
            <a:chExt cx="498764" cy="62345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D01591-B2B1-4B6A-ADB7-C79BA5EAFE38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BF16DC-6A07-40AF-AF9C-E670BE45C7C2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E4DC3B-735B-404B-96B2-8AC5CB6EDB6C}"/>
              </a:ext>
            </a:extLst>
          </p:cNvPr>
          <p:cNvGrpSpPr/>
          <p:nvPr/>
        </p:nvGrpSpPr>
        <p:grpSpPr>
          <a:xfrm>
            <a:off x="3376657" y="5350086"/>
            <a:ext cx="318656" cy="482538"/>
            <a:chOff x="3810000" y="318655"/>
            <a:chExt cx="498764" cy="62345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F5997C-732A-4338-ABAC-07E0792B0FF9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ACE314-E0F4-44C5-92CE-3A45D1EAECCF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6F24A7-C798-4BFE-B380-16625B483D8A}"/>
              </a:ext>
            </a:extLst>
          </p:cNvPr>
          <p:cNvGrpSpPr/>
          <p:nvPr/>
        </p:nvGrpSpPr>
        <p:grpSpPr>
          <a:xfrm>
            <a:off x="1721042" y="5364366"/>
            <a:ext cx="318656" cy="482538"/>
            <a:chOff x="3810000" y="318655"/>
            <a:chExt cx="498764" cy="6234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F6E9F8-736F-4F4B-8CBC-446AF197170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515602-DAF4-456A-B517-8A23F637E54E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B9A099-1EA6-403D-BEEB-BF365BBBA239}"/>
              </a:ext>
            </a:extLst>
          </p:cNvPr>
          <p:cNvGrpSpPr/>
          <p:nvPr/>
        </p:nvGrpSpPr>
        <p:grpSpPr>
          <a:xfrm>
            <a:off x="1748751" y="4161968"/>
            <a:ext cx="318656" cy="482538"/>
            <a:chOff x="3810000" y="318655"/>
            <a:chExt cx="498764" cy="62345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4B47A1-5C41-43B8-AB28-5A70F45B7A2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BF9A0F-E14E-48FC-A105-191932F0F758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B1EE7-D3A3-44D3-BA47-82CB3AA0ADB5}"/>
                  </a:ext>
                </a:extLst>
              </p:cNvPr>
              <p:cNvSpPr txBox="1"/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4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B1EE7-D3A3-44D3-BA47-82CB3AA0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82299A4-6743-4A6D-A864-6797A55566C1}"/>
              </a:ext>
            </a:extLst>
          </p:cNvPr>
          <p:cNvCxnSpPr/>
          <p:nvPr/>
        </p:nvCxnSpPr>
        <p:spPr>
          <a:xfrm flipV="1">
            <a:off x="2067407" y="4756958"/>
            <a:ext cx="1309250" cy="8343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6E7A8A1-7552-4D9C-8CEF-4582D2C4D94C}"/>
              </a:ext>
            </a:extLst>
          </p:cNvPr>
          <p:cNvCxnSpPr>
            <a:cxnSpLocks/>
          </p:cNvCxnSpPr>
          <p:nvPr/>
        </p:nvCxnSpPr>
        <p:spPr>
          <a:xfrm flipH="1" flipV="1">
            <a:off x="2233662" y="4632266"/>
            <a:ext cx="1284620" cy="86289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1EFD3B9A-125F-438E-9266-459C13302E15}"/>
              </a:ext>
            </a:extLst>
          </p:cNvPr>
          <p:cNvSpPr/>
          <p:nvPr/>
        </p:nvSpPr>
        <p:spPr>
          <a:xfrm rot="16200000">
            <a:off x="2980547" y="5311089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4459CC86-5921-4DB6-9C08-3DA5AB84ECE6}"/>
              </a:ext>
            </a:extLst>
          </p:cNvPr>
          <p:cNvSpPr/>
          <p:nvPr/>
        </p:nvSpPr>
        <p:spPr>
          <a:xfrm rot="1124916">
            <a:off x="7213430" y="4995887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725621-92D2-449C-B7C3-D7A23A117D70}"/>
              </a:ext>
            </a:extLst>
          </p:cNvPr>
          <p:cNvGrpSpPr/>
          <p:nvPr/>
        </p:nvGrpSpPr>
        <p:grpSpPr>
          <a:xfrm>
            <a:off x="1290182" y="1320539"/>
            <a:ext cx="2816855" cy="532505"/>
            <a:chOff x="1290182" y="1320539"/>
            <a:chExt cx="2816855" cy="5325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80BC43-29F3-4FA4-8FB0-232D1437CE28}"/>
                </a:ext>
              </a:extLst>
            </p:cNvPr>
            <p:cNvSpPr/>
            <p:nvPr/>
          </p:nvSpPr>
          <p:spPr>
            <a:xfrm>
              <a:off x="1290182" y="1320539"/>
              <a:ext cx="2816855" cy="532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81FE61-F671-41A1-9A46-0856FCB0292E}"/>
                </a:ext>
              </a:extLst>
            </p:cNvPr>
            <p:cNvSpPr txBox="1"/>
            <p:nvPr/>
          </p:nvSpPr>
          <p:spPr>
            <a:xfrm>
              <a:off x="1356442" y="1382156"/>
              <a:ext cx="262514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To find a side you need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B994A5-A326-48DF-9A22-F167B96317AA}"/>
                  </a:ext>
                </a:extLst>
              </p:cNvPr>
              <p:cNvSpPr txBox="1"/>
              <p:nvPr/>
            </p:nvSpPr>
            <p:spPr>
              <a:xfrm>
                <a:off x="8047679" y="5249579"/>
                <a:ext cx="603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B994A5-A326-48DF-9A22-F167B9631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79" y="5249579"/>
                <a:ext cx="60362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D93D76-CF2F-4448-ADE3-32EF325099EA}"/>
              </a:ext>
            </a:extLst>
          </p:cNvPr>
          <p:cNvCxnSpPr>
            <a:cxnSpLocks/>
          </p:cNvCxnSpPr>
          <p:nvPr/>
        </p:nvCxnSpPr>
        <p:spPr>
          <a:xfrm flipV="1">
            <a:off x="8588813" y="4717910"/>
            <a:ext cx="1093525" cy="7040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B808726-21A8-4C8F-847D-CDE81467B8F9}"/>
              </a:ext>
            </a:extLst>
          </p:cNvPr>
          <p:cNvCxnSpPr>
            <a:cxnSpLocks/>
          </p:cNvCxnSpPr>
          <p:nvPr/>
        </p:nvCxnSpPr>
        <p:spPr>
          <a:xfrm flipH="1" flipV="1">
            <a:off x="8546445" y="4717910"/>
            <a:ext cx="1173785" cy="77724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A89FD11A-9FC9-4B1B-B101-3BFAA81BA1A0}"/>
              </a:ext>
            </a:extLst>
          </p:cNvPr>
          <p:cNvSpPr/>
          <p:nvPr/>
        </p:nvSpPr>
        <p:spPr>
          <a:xfrm rot="1124916">
            <a:off x="911658" y="5050780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A836456-9113-4447-8F25-FC9E53000CB5}"/>
              </a:ext>
            </a:extLst>
          </p:cNvPr>
          <p:cNvSpPr/>
          <p:nvPr/>
        </p:nvSpPr>
        <p:spPr>
          <a:xfrm rot="15922989">
            <a:off x="8959948" y="5258306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6195A5-7B45-4CEB-8426-29555865E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5426" y="2949833"/>
            <a:ext cx="609600" cy="640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7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526571" y="363874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9B5A-78B3-48E3-924E-19AEEC940FB3}"/>
              </a:ext>
            </a:extLst>
          </p:cNvPr>
          <p:cNvSpPr txBox="1"/>
          <p:nvPr/>
        </p:nvSpPr>
        <p:spPr>
          <a:xfrm>
            <a:off x="1039168" y="2280498"/>
            <a:ext cx="336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angle</a:t>
            </a:r>
          </a:p>
          <a:p>
            <a:pPr algn="ctr"/>
            <a:r>
              <a:rPr lang="en-GB" dirty="0"/>
              <a:t>Another angle opposite side pair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8D77E4-A9AC-4967-B429-38B8E7B6FC23}"/>
              </a:ext>
            </a:extLst>
          </p:cNvPr>
          <p:cNvSpPr txBox="1"/>
          <p:nvPr/>
        </p:nvSpPr>
        <p:spPr>
          <a:xfrm>
            <a:off x="7349789" y="2199030"/>
            <a:ext cx="336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side</a:t>
            </a:r>
          </a:p>
          <a:p>
            <a:pPr algn="ctr"/>
            <a:r>
              <a:rPr lang="en-GB" dirty="0"/>
              <a:t>Another angle opposite side pair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8E513-36BF-4AA2-9997-D5D01EC0A2DE}"/>
              </a:ext>
            </a:extLst>
          </p:cNvPr>
          <p:cNvSpPr txBox="1"/>
          <p:nvPr/>
        </p:nvSpPr>
        <p:spPr>
          <a:xfrm>
            <a:off x="4861504" y="414904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Sine Rule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B82A824-3035-4414-A683-C778CC4235DF}"/>
              </a:ext>
            </a:extLst>
          </p:cNvPr>
          <p:cNvGrpSpPr/>
          <p:nvPr/>
        </p:nvGrpSpPr>
        <p:grpSpPr>
          <a:xfrm>
            <a:off x="7447762" y="1327547"/>
            <a:ext cx="3135558" cy="532505"/>
            <a:chOff x="1244648" y="1320539"/>
            <a:chExt cx="2862389" cy="53250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5B59676-25BC-4404-B2D3-1970755EA88A}"/>
                </a:ext>
              </a:extLst>
            </p:cNvPr>
            <p:cNvSpPr/>
            <p:nvPr/>
          </p:nvSpPr>
          <p:spPr>
            <a:xfrm>
              <a:off x="1290182" y="1320539"/>
              <a:ext cx="2816855" cy="532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FACFFB-717A-4C37-B83D-14E9A5988F88}"/>
                </a:ext>
              </a:extLst>
            </p:cNvPr>
            <p:cNvSpPr txBox="1"/>
            <p:nvPr/>
          </p:nvSpPr>
          <p:spPr>
            <a:xfrm>
              <a:off x="1244648" y="1382156"/>
              <a:ext cx="28487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To find an angle you need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1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D754C4B-AB8E-43C2-A60D-3C0211C5F09D}"/>
              </a:ext>
            </a:extLst>
          </p:cNvPr>
          <p:cNvSpPr/>
          <p:nvPr/>
        </p:nvSpPr>
        <p:spPr>
          <a:xfrm>
            <a:off x="1457806" y="3335251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40CCCF-4791-466C-A20B-3B56C9B78E41}"/>
              </a:ext>
            </a:extLst>
          </p:cNvPr>
          <p:cNvSpPr/>
          <p:nvPr/>
        </p:nvSpPr>
        <p:spPr>
          <a:xfrm>
            <a:off x="7597710" y="3338955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42577B-0F75-43D7-A23B-34AB8183469C}"/>
              </a:ext>
            </a:extLst>
          </p:cNvPr>
          <p:cNvGrpSpPr/>
          <p:nvPr/>
        </p:nvGrpSpPr>
        <p:grpSpPr>
          <a:xfrm>
            <a:off x="7888653" y="4235372"/>
            <a:ext cx="318656" cy="482538"/>
            <a:chOff x="3810000" y="318655"/>
            <a:chExt cx="498764" cy="6234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4DEFB1-6693-400B-983D-E3BF27A1924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508967-CC85-495E-AA05-E2D8682F5189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FECF0B-7E55-4B10-963A-634312EEB5D0}"/>
              </a:ext>
            </a:extLst>
          </p:cNvPr>
          <p:cNvGrpSpPr/>
          <p:nvPr/>
        </p:nvGrpSpPr>
        <p:grpSpPr>
          <a:xfrm>
            <a:off x="8814532" y="6022663"/>
            <a:ext cx="318656" cy="482538"/>
            <a:chOff x="3810000" y="318655"/>
            <a:chExt cx="498764" cy="62345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C8AE14-1995-4E8E-A259-F7435D4C62CE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533B14-7F28-4673-ACCA-8CC6E8C60FBF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A214CD-9403-4D4B-959C-A2FB8BB5958C}"/>
              </a:ext>
            </a:extLst>
          </p:cNvPr>
          <p:cNvGrpSpPr/>
          <p:nvPr/>
        </p:nvGrpSpPr>
        <p:grpSpPr>
          <a:xfrm>
            <a:off x="9759016" y="4167288"/>
            <a:ext cx="318656" cy="482538"/>
            <a:chOff x="3810000" y="318655"/>
            <a:chExt cx="498764" cy="62345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D5B402-9499-454B-8D25-80C2FFBC10E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F9DF0-9DD8-4592-AE6C-33B6D48001D0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D21AAB-D1AF-44D2-9A82-2A7F2BD62BB7}"/>
              </a:ext>
            </a:extLst>
          </p:cNvPr>
          <p:cNvGrpSpPr/>
          <p:nvPr/>
        </p:nvGrpSpPr>
        <p:grpSpPr>
          <a:xfrm>
            <a:off x="2608611" y="5997220"/>
            <a:ext cx="318656" cy="482538"/>
            <a:chOff x="3810000" y="318655"/>
            <a:chExt cx="498764" cy="6234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984056-2283-44BB-A40B-F8EDDBCA78CB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7798A4A-AFC2-44DC-833E-A1F8AA65EA39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5C2C56-A6D8-4A86-9622-9085398FAC3C}"/>
              </a:ext>
            </a:extLst>
          </p:cNvPr>
          <p:cNvGrpSpPr/>
          <p:nvPr/>
        </p:nvGrpSpPr>
        <p:grpSpPr>
          <a:xfrm>
            <a:off x="1721042" y="5364366"/>
            <a:ext cx="318656" cy="482538"/>
            <a:chOff x="3810000" y="318655"/>
            <a:chExt cx="498764" cy="62345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C6884C-1AA3-4068-91F4-924CEC8E90E1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1A10FD-F83B-4C4B-91F0-D2269ACF38E6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84460-7941-4157-A8AA-C8D63D7BE5CC}"/>
              </a:ext>
            </a:extLst>
          </p:cNvPr>
          <p:cNvGrpSpPr/>
          <p:nvPr/>
        </p:nvGrpSpPr>
        <p:grpSpPr>
          <a:xfrm>
            <a:off x="1748751" y="4161968"/>
            <a:ext cx="318656" cy="482538"/>
            <a:chOff x="3810000" y="318655"/>
            <a:chExt cx="498764" cy="62345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716C8B4-9B1A-48DA-9462-C2B5A4932EB9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CB64FF-5AA5-4326-A882-81C6F3E710D3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E7F4AE-EA08-4261-BE07-30F72EF8658E}"/>
                  </a:ext>
                </a:extLst>
              </p:cNvPr>
              <p:cNvSpPr txBox="1"/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4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E7F4AE-EA08-4261-BE07-30F72EF8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9B5592-5971-4A6A-B28E-C7A3416A5648}"/>
              </a:ext>
            </a:extLst>
          </p:cNvPr>
          <p:cNvCxnSpPr/>
          <p:nvPr/>
        </p:nvCxnSpPr>
        <p:spPr>
          <a:xfrm flipV="1">
            <a:off x="2067407" y="4756958"/>
            <a:ext cx="1309250" cy="834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86BC52A4-99D8-45DF-95BF-9078569C949B}"/>
              </a:ext>
            </a:extLst>
          </p:cNvPr>
          <p:cNvSpPr/>
          <p:nvPr/>
        </p:nvSpPr>
        <p:spPr>
          <a:xfrm rot="1124916">
            <a:off x="6868876" y="5062147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45E009-86EA-4446-8DF5-55D11E453227}"/>
                  </a:ext>
                </a:extLst>
              </p:cNvPr>
              <p:cNvSpPr txBox="1"/>
              <p:nvPr/>
            </p:nvSpPr>
            <p:spPr>
              <a:xfrm>
                <a:off x="7795889" y="5302587"/>
                <a:ext cx="603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45E009-86EA-4446-8DF5-55D11E453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889" y="5302587"/>
                <a:ext cx="60362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9939FB-4141-46A4-9CB7-2B4B8A550C00}"/>
              </a:ext>
            </a:extLst>
          </p:cNvPr>
          <p:cNvCxnSpPr>
            <a:cxnSpLocks/>
          </p:cNvCxnSpPr>
          <p:nvPr/>
        </p:nvCxnSpPr>
        <p:spPr>
          <a:xfrm flipV="1">
            <a:off x="8429787" y="4717910"/>
            <a:ext cx="1093525" cy="704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c 49">
            <a:extLst>
              <a:ext uri="{FF2B5EF4-FFF2-40B4-BE49-F238E27FC236}">
                <a16:creationId xmlns:a16="http://schemas.microsoft.com/office/drawing/2014/main" id="{64A9445F-BFA3-4DA6-9CDD-F1C160603356}"/>
              </a:ext>
            </a:extLst>
          </p:cNvPr>
          <p:cNvSpPr/>
          <p:nvPr/>
        </p:nvSpPr>
        <p:spPr>
          <a:xfrm rot="1124916">
            <a:off x="911658" y="5050780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113C01-DB8A-488B-A45F-2B7FED289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2473" y="3043703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513319" y="3635753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6B6D3-04EF-4102-843B-436D25133ED0}"/>
              </a:ext>
            </a:extLst>
          </p:cNvPr>
          <p:cNvGrpSpPr/>
          <p:nvPr/>
        </p:nvGrpSpPr>
        <p:grpSpPr>
          <a:xfrm>
            <a:off x="1310427" y="1366683"/>
            <a:ext cx="2827398" cy="506127"/>
            <a:chOff x="1890376" y="861391"/>
            <a:chExt cx="2827398" cy="506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A10377-4E40-4D44-891C-7A98C5B836EB}"/>
                </a:ext>
              </a:extLst>
            </p:cNvPr>
            <p:cNvSpPr/>
            <p:nvPr/>
          </p:nvSpPr>
          <p:spPr>
            <a:xfrm>
              <a:off x="1890376" y="861391"/>
              <a:ext cx="2827398" cy="506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B9922C-0504-4A74-9C55-436BF0CEA568}"/>
                </a:ext>
              </a:extLst>
            </p:cNvPr>
            <p:cNvSpPr txBox="1"/>
            <p:nvPr/>
          </p:nvSpPr>
          <p:spPr>
            <a:xfrm>
              <a:off x="2039698" y="914400"/>
              <a:ext cx="2571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To find a side you need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E14DEF-8CA8-456F-B9F6-3501A8C78326}"/>
              </a:ext>
            </a:extLst>
          </p:cNvPr>
          <p:cNvGrpSpPr/>
          <p:nvPr/>
        </p:nvGrpSpPr>
        <p:grpSpPr>
          <a:xfrm>
            <a:off x="7439059" y="1370937"/>
            <a:ext cx="2827398" cy="506127"/>
            <a:chOff x="1890376" y="861391"/>
            <a:chExt cx="2827398" cy="50612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784D3F-53EE-4E26-B604-00509BBA57BC}"/>
                </a:ext>
              </a:extLst>
            </p:cNvPr>
            <p:cNvSpPr/>
            <p:nvPr/>
          </p:nvSpPr>
          <p:spPr>
            <a:xfrm>
              <a:off x="1890376" y="861391"/>
              <a:ext cx="2827398" cy="506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D2D7F7-6BBE-4DA2-A0B7-5C0105FA307C}"/>
                </a:ext>
              </a:extLst>
            </p:cNvPr>
            <p:cNvSpPr txBox="1"/>
            <p:nvPr/>
          </p:nvSpPr>
          <p:spPr>
            <a:xfrm>
              <a:off x="2039698" y="914400"/>
              <a:ext cx="2571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To find a side you need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C46132-EBF4-4C1A-BE2C-2FCA5C4BC8A2}"/>
              </a:ext>
            </a:extLst>
          </p:cNvPr>
          <p:cNvSpPr txBox="1"/>
          <p:nvPr/>
        </p:nvSpPr>
        <p:spPr>
          <a:xfrm>
            <a:off x="1722247" y="2305878"/>
            <a:ext cx="2040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angle</a:t>
            </a:r>
          </a:p>
          <a:p>
            <a:pPr algn="ctr"/>
            <a:r>
              <a:rPr lang="en-GB" dirty="0"/>
              <a:t>The other two sides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B885CE-B46B-4B00-847F-AC1D196166BF}"/>
              </a:ext>
            </a:extLst>
          </p:cNvPr>
          <p:cNvSpPr txBox="1"/>
          <p:nvPr/>
        </p:nvSpPr>
        <p:spPr>
          <a:xfrm>
            <a:off x="8121802" y="2298231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All three sides.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9144F0-509F-4739-8635-1C8D61D635B4}"/>
              </a:ext>
            </a:extLst>
          </p:cNvPr>
          <p:cNvSpPr/>
          <p:nvPr/>
        </p:nvSpPr>
        <p:spPr>
          <a:xfrm>
            <a:off x="7474226" y="4876800"/>
            <a:ext cx="609600" cy="596348"/>
          </a:xfrm>
          <a:custGeom>
            <a:avLst/>
            <a:gdLst>
              <a:gd name="connsiteX0" fmla="*/ 609600 w 609600"/>
              <a:gd name="connsiteY0" fmla="*/ 119270 h 596348"/>
              <a:gd name="connsiteX1" fmla="*/ 371061 w 609600"/>
              <a:gd name="connsiteY1" fmla="*/ 596348 h 596348"/>
              <a:gd name="connsiteX2" fmla="*/ 0 w 609600"/>
              <a:gd name="connsiteY2" fmla="*/ 0 h 596348"/>
              <a:gd name="connsiteX3" fmla="*/ 609600 w 609600"/>
              <a:gd name="connsiteY3" fmla="*/ 119270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596348">
                <a:moveTo>
                  <a:pt x="609600" y="119270"/>
                </a:moveTo>
                <a:lnTo>
                  <a:pt x="371061" y="596348"/>
                </a:lnTo>
                <a:lnTo>
                  <a:pt x="0" y="0"/>
                </a:lnTo>
                <a:lnTo>
                  <a:pt x="609600" y="1192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A2867-E4B0-49FC-9B0E-86BBE35494A7}"/>
              </a:ext>
            </a:extLst>
          </p:cNvPr>
          <p:cNvSpPr txBox="1"/>
          <p:nvPr/>
        </p:nvSpPr>
        <p:spPr>
          <a:xfrm>
            <a:off x="4756392" y="238539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Cosine Rule</a:t>
            </a:r>
          </a:p>
        </p:txBody>
      </p:sp>
    </p:spTree>
    <p:extLst>
      <p:ext uri="{BB962C8B-B14F-4D97-AF65-F5344CB8AC3E}">
        <p14:creationId xmlns:p14="http://schemas.microsoft.com/office/powerpoint/2010/main" val="2425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6DE8023-BEEB-417A-867C-142BF40D27FC}"/>
              </a:ext>
            </a:extLst>
          </p:cNvPr>
          <p:cNvGrpSpPr/>
          <p:nvPr/>
        </p:nvGrpSpPr>
        <p:grpSpPr>
          <a:xfrm>
            <a:off x="2941984" y="1881809"/>
            <a:ext cx="6347791" cy="1547191"/>
            <a:chOff x="3061252" y="1881809"/>
            <a:chExt cx="6347791" cy="15471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DFEA91-85B3-4CA7-B5AD-A1C11BA2596F}"/>
                </a:ext>
              </a:extLst>
            </p:cNvPr>
            <p:cNvSpPr/>
            <p:nvPr/>
          </p:nvSpPr>
          <p:spPr>
            <a:xfrm>
              <a:off x="3061252" y="1881809"/>
              <a:ext cx="6347791" cy="15471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E1092F-D474-4CB7-92A6-56AE5FC1704A}"/>
                </a:ext>
              </a:extLst>
            </p:cNvPr>
            <p:cNvSpPr txBox="1"/>
            <p:nvPr/>
          </p:nvSpPr>
          <p:spPr>
            <a:xfrm>
              <a:off x="3697357" y="2332383"/>
              <a:ext cx="5036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Summary of the two rules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62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1A55C0-79DF-40A9-9B82-67376DFBAFE4}"/>
              </a:ext>
            </a:extLst>
          </p:cNvPr>
          <p:cNvSpPr/>
          <p:nvPr/>
        </p:nvSpPr>
        <p:spPr>
          <a:xfrm>
            <a:off x="1457806" y="3335251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BCFB0D1-8801-4F74-97C0-3A2D1AD6B007}"/>
              </a:ext>
            </a:extLst>
          </p:cNvPr>
          <p:cNvSpPr/>
          <p:nvPr/>
        </p:nvSpPr>
        <p:spPr>
          <a:xfrm>
            <a:off x="7756736" y="3338955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96E41-386B-4917-A489-446F125D2ACE}"/>
              </a:ext>
            </a:extLst>
          </p:cNvPr>
          <p:cNvGrpSpPr/>
          <p:nvPr/>
        </p:nvGrpSpPr>
        <p:grpSpPr>
          <a:xfrm>
            <a:off x="8047679" y="4235372"/>
            <a:ext cx="318656" cy="482538"/>
            <a:chOff x="3810000" y="318655"/>
            <a:chExt cx="498764" cy="62345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F498A0-9D2E-459A-8C5B-53121CC4E3B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C33EA3-3133-48C4-B97C-F135F51A1DDE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0164F9-86CA-4541-83F3-891DE8D50129}"/>
              </a:ext>
            </a:extLst>
          </p:cNvPr>
          <p:cNvGrpSpPr/>
          <p:nvPr/>
        </p:nvGrpSpPr>
        <p:grpSpPr>
          <a:xfrm>
            <a:off x="9649418" y="5307048"/>
            <a:ext cx="318656" cy="482538"/>
            <a:chOff x="3810000" y="318655"/>
            <a:chExt cx="498764" cy="6234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1E708D-C5B0-43C5-9BF8-5EDBC994B11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C2DA00-8485-45F2-9E9B-7980376E7BFC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BE8DFC-FEA5-46BC-A245-553180F29D51}"/>
              </a:ext>
            </a:extLst>
          </p:cNvPr>
          <p:cNvGrpSpPr/>
          <p:nvPr/>
        </p:nvGrpSpPr>
        <p:grpSpPr>
          <a:xfrm>
            <a:off x="9918042" y="4167288"/>
            <a:ext cx="318656" cy="482538"/>
            <a:chOff x="3810000" y="318655"/>
            <a:chExt cx="498764" cy="62345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D01591-B2B1-4B6A-ADB7-C79BA5EAFE38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BF16DC-6A07-40AF-AF9C-E670BE45C7C2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E4DC3B-735B-404B-96B2-8AC5CB6EDB6C}"/>
              </a:ext>
            </a:extLst>
          </p:cNvPr>
          <p:cNvGrpSpPr/>
          <p:nvPr/>
        </p:nvGrpSpPr>
        <p:grpSpPr>
          <a:xfrm>
            <a:off x="3376657" y="5350086"/>
            <a:ext cx="318656" cy="482538"/>
            <a:chOff x="3810000" y="318655"/>
            <a:chExt cx="498764" cy="62345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F5997C-732A-4338-ABAC-07E0792B0FF9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ACE314-E0F4-44C5-92CE-3A45D1EAECCF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6F24A7-C798-4BFE-B380-16625B483D8A}"/>
              </a:ext>
            </a:extLst>
          </p:cNvPr>
          <p:cNvGrpSpPr/>
          <p:nvPr/>
        </p:nvGrpSpPr>
        <p:grpSpPr>
          <a:xfrm>
            <a:off x="1721042" y="5364366"/>
            <a:ext cx="318656" cy="482538"/>
            <a:chOff x="3810000" y="318655"/>
            <a:chExt cx="498764" cy="6234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F6E9F8-736F-4F4B-8CBC-446AF197170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515602-DAF4-456A-B517-8A23F637E54E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B9A099-1EA6-403D-BEEB-BF365BBBA239}"/>
              </a:ext>
            </a:extLst>
          </p:cNvPr>
          <p:cNvGrpSpPr/>
          <p:nvPr/>
        </p:nvGrpSpPr>
        <p:grpSpPr>
          <a:xfrm>
            <a:off x="1748751" y="4161968"/>
            <a:ext cx="318656" cy="482538"/>
            <a:chOff x="3810000" y="318655"/>
            <a:chExt cx="498764" cy="62345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4B47A1-5C41-43B8-AB28-5A70F45B7A2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BF9A0F-E14E-48FC-A105-191932F0F758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B1EE7-D3A3-44D3-BA47-82CB3AA0ADB5}"/>
                  </a:ext>
                </a:extLst>
              </p:cNvPr>
              <p:cNvSpPr txBox="1"/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4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B1EE7-D3A3-44D3-BA47-82CB3AA0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82299A4-6743-4A6D-A864-6797A55566C1}"/>
              </a:ext>
            </a:extLst>
          </p:cNvPr>
          <p:cNvCxnSpPr/>
          <p:nvPr/>
        </p:nvCxnSpPr>
        <p:spPr>
          <a:xfrm flipV="1">
            <a:off x="2067407" y="4756958"/>
            <a:ext cx="1309250" cy="83439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6E7A8A1-7552-4D9C-8CEF-4582D2C4D94C}"/>
              </a:ext>
            </a:extLst>
          </p:cNvPr>
          <p:cNvCxnSpPr>
            <a:cxnSpLocks/>
          </p:cNvCxnSpPr>
          <p:nvPr/>
        </p:nvCxnSpPr>
        <p:spPr>
          <a:xfrm flipH="1" flipV="1">
            <a:off x="2233662" y="4632266"/>
            <a:ext cx="1284620" cy="86289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1EFD3B9A-125F-438E-9266-459C13302E15}"/>
              </a:ext>
            </a:extLst>
          </p:cNvPr>
          <p:cNvSpPr/>
          <p:nvPr/>
        </p:nvSpPr>
        <p:spPr>
          <a:xfrm rot="16200000">
            <a:off x="2980547" y="5311089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4459CC86-5921-4DB6-9C08-3DA5AB84ECE6}"/>
              </a:ext>
            </a:extLst>
          </p:cNvPr>
          <p:cNvSpPr/>
          <p:nvPr/>
        </p:nvSpPr>
        <p:spPr>
          <a:xfrm rot="1124916">
            <a:off x="7213430" y="4995887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725621-92D2-449C-B7C3-D7A23A117D70}"/>
              </a:ext>
            </a:extLst>
          </p:cNvPr>
          <p:cNvGrpSpPr/>
          <p:nvPr/>
        </p:nvGrpSpPr>
        <p:grpSpPr>
          <a:xfrm>
            <a:off x="1290182" y="1320539"/>
            <a:ext cx="2816855" cy="532505"/>
            <a:chOff x="1290182" y="1320539"/>
            <a:chExt cx="2816855" cy="5325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80BC43-29F3-4FA4-8FB0-232D1437CE28}"/>
                </a:ext>
              </a:extLst>
            </p:cNvPr>
            <p:cNvSpPr/>
            <p:nvPr/>
          </p:nvSpPr>
          <p:spPr>
            <a:xfrm>
              <a:off x="1290182" y="1320539"/>
              <a:ext cx="2816855" cy="532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81FE61-F671-41A1-9A46-0856FCB0292E}"/>
                </a:ext>
              </a:extLst>
            </p:cNvPr>
            <p:cNvSpPr txBox="1"/>
            <p:nvPr/>
          </p:nvSpPr>
          <p:spPr>
            <a:xfrm>
              <a:off x="1356442" y="1382156"/>
              <a:ext cx="262514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To find a side you need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B994A5-A326-48DF-9A22-F167B96317AA}"/>
                  </a:ext>
                </a:extLst>
              </p:cNvPr>
              <p:cNvSpPr txBox="1"/>
              <p:nvPr/>
            </p:nvSpPr>
            <p:spPr>
              <a:xfrm>
                <a:off x="8047679" y="5249579"/>
                <a:ext cx="603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B994A5-A326-48DF-9A22-F167B9631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79" y="5249579"/>
                <a:ext cx="60362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D93D76-CF2F-4448-ADE3-32EF325099EA}"/>
              </a:ext>
            </a:extLst>
          </p:cNvPr>
          <p:cNvCxnSpPr>
            <a:cxnSpLocks/>
          </p:cNvCxnSpPr>
          <p:nvPr/>
        </p:nvCxnSpPr>
        <p:spPr>
          <a:xfrm flipV="1">
            <a:off x="8588813" y="4717910"/>
            <a:ext cx="1093525" cy="7040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B808726-21A8-4C8F-847D-CDE81467B8F9}"/>
              </a:ext>
            </a:extLst>
          </p:cNvPr>
          <p:cNvCxnSpPr>
            <a:cxnSpLocks/>
          </p:cNvCxnSpPr>
          <p:nvPr/>
        </p:nvCxnSpPr>
        <p:spPr>
          <a:xfrm flipH="1" flipV="1">
            <a:off x="8546445" y="4717910"/>
            <a:ext cx="1173785" cy="77724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A89FD11A-9FC9-4B1B-B101-3BFAA81BA1A0}"/>
              </a:ext>
            </a:extLst>
          </p:cNvPr>
          <p:cNvSpPr/>
          <p:nvPr/>
        </p:nvSpPr>
        <p:spPr>
          <a:xfrm rot="1124916">
            <a:off x="911658" y="5050780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A836456-9113-4447-8F25-FC9E53000CB5}"/>
              </a:ext>
            </a:extLst>
          </p:cNvPr>
          <p:cNvSpPr/>
          <p:nvPr/>
        </p:nvSpPr>
        <p:spPr>
          <a:xfrm rot="15922989">
            <a:off x="8959948" y="5258306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6195A5-7B45-4CEB-8426-29555865E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5426" y="2949833"/>
            <a:ext cx="609600" cy="6402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7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526571" y="363874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9B5A-78B3-48E3-924E-19AEEC940FB3}"/>
              </a:ext>
            </a:extLst>
          </p:cNvPr>
          <p:cNvSpPr txBox="1"/>
          <p:nvPr/>
        </p:nvSpPr>
        <p:spPr>
          <a:xfrm>
            <a:off x="1039168" y="2280498"/>
            <a:ext cx="336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angle</a:t>
            </a:r>
          </a:p>
          <a:p>
            <a:pPr algn="ctr"/>
            <a:r>
              <a:rPr lang="en-GB" dirty="0"/>
              <a:t>Another angle opposite side pair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8D77E4-A9AC-4967-B429-38B8E7B6FC23}"/>
              </a:ext>
            </a:extLst>
          </p:cNvPr>
          <p:cNvSpPr txBox="1"/>
          <p:nvPr/>
        </p:nvSpPr>
        <p:spPr>
          <a:xfrm>
            <a:off x="7349789" y="2199030"/>
            <a:ext cx="336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side</a:t>
            </a:r>
          </a:p>
          <a:p>
            <a:pPr algn="ctr"/>
            <a:r>
              <a:rPr lang="en-GB" dirty="0"/>
              <a:t>Another angle opposite side pair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8E513-36BF-4AA2-9997-D5D01EC0A2DE}"/>
              </a:ext>
            </a:extLst>
          </p:cNvPr>
          <p:cNvSpPr txBox="1"/>
          <p:nvPr/>
        </p:nvSpPr>
        <p:spPr>
          <a:xfrm>
            <a:off x="4861504" y="414904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Sine Rule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B82A824-3035-4414-A683-C778CC4235DF}"/>
              </a:ext>
            </a:extLst>
          </p:cNvPr>
          <p:cNvGrpSpPr/>
          <p:nvPr/>
        </p:nvGrpSpPr>
        <p:grpSpPr>
          <a:xfrm>
            <a:off x="7447762" y="1327547"/>
            <a:ext cx="3135558" cy="532505"/>
            <a:chOff x="1244648" y="1320539"/>
            <a:chExt cx="2862389" cy="53250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5B59676-25BC-4404-B2D3-1970755EA88A}"/>
                </a:ext>
              </a:extLst>
            </p:cNvPr>
            <p:cNvSpPr/>
            <p:nvPr/>
          </p:nvSpPr>
          <p:spPr>
            <a:xfrm>
              <a:off x="1290182" y="1320539"/>
              <a:ext cx="2816855" cy="532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FACFFB-717A-4C37-B83D-14E9A5988F88}"/>
                </a:ext>
              </a:extLst>
            </p:cNvPr>
            <p:cNvSpPr txBox="1"/>
            <p:nvPr/>
          </p:nvSpPr>
          <p:spPr>
            <a:xfrm>
              <a:off x="1244648" y="1382156"/>
              <a:ext cx="28487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To find an angle you need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9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5A64B1-9EB8-4273-B2B1-E4701FB09164}"/>
                  </a:ext>
                </a:extLst>
              </p:cNvPr>
              <p:cNvSpPr txBox="1"/>
              <p:nvPr/>
            </p:nvSpPr>
            <p:spPr>
              <a:xfrm>
                <a:off x="1300312" y="3366003"/>
                <a:ext cx="1389611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SinA</m:t>
                          </m:r>
                        </m:den>
                      </m:f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SinB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5A64B1-9EB8-4273-B2B1-E4701FB09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12" y="3366003"/>
                <a:ext cx="1389611" cy="5843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78A6C0-E36A-44BE-B245-CAC80AF65988}"/>
                  </a:ext>
                </a:extLst>
              </p:cNvPr>
              <p:cNvSpPr txBox="1"/>
              <p:nvPr/>
            </p:nvSpPr>
            <p:spPr>
              <a:xfrm>
                <a:off x="7178477" y="3374173"/>
                <a:ext cx="1389611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SinA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78A6C0-E36A-44BE-B245-CAC80AF65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477" y="3374173"/>
                <a:ext cx="1389611" cy="5782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DFE29FE-BB6E-46E5-8951-E979F6A6473E}"/>
              </a:ext>
            </a:extLst>
          </p:cNvPr>
          <p:cNvGrpSpPr/>
          <p:nvPr/>
        </p:nvGrpSpPr>
        <p:grpSpPr>
          <a:xfrm>
            <a:off x="1949948" y="1470994"/>
            <a:ext cx="2208553" cy="789082"/>
            <a:chOff x="1949948" y="1099930"/>
            <a:chExt cx="2208553" cy="7421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36113C-FC08-429D-972A-FA69D07CB2FD}"/>
                </a:ext>
              </a:extLst>
            </p:cNvPr>
            <p:cNvSpPr/>
            <p:nvPr/>
          </p:nvSpPr>
          <p:spPr>
            <a:xfrm>
              <a:off x="1949948" y="1099930"/>
              <a:ext cx="2208553" cy="742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114692-3D22-4699-BB56-B8230B87A164}"/>
                </a:ext>
              </a:extLst>
            </p:cNvPr>
            <p:cNvSpPr txBox="1"/>
            <p:nvPr/>
          </p:nvSpPr>
          <p:spPr>
            <a:xfrm>
              <a:off x="2121408" y="1232452"/>
              <a:ext cx="1888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Finding a side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99C95-2E9B-4F2E-A33C-5D90190AD12B}"/>
              </a:ext>
            </a:extLst>
          </p:cNvPr>
          <p:cNvGrpSpPr/>
          <p:nvPr/>
        </p:nvGrpSpPr>
        <p:grpSpPr>
          <a:xfrm>
            <a:off x="7678893" y="1468808"/>
            <a:ext cx="2888975" cy="742122"/>
            <a:chOff x="1949948" y="1099930"/>
            <a:chExt cx="2393543" cy="7421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C4FC8C-E8BC-4944-B12C-93729CDB8841}"/>
                </a:ext>
              </a:extLst>
            </p:cNvPr>
            <p:cNvSpPr/>
            <p:nvPr/>
          </p:nvSpPr>
          <p:spPr>
            <a:xfrm>
              <a:off x="1949948" y="1099930"/>
              <a:ext cx="2208553" cy="742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3BC010-E222-4D6F-8463-4664C446A60E}"/>
                </a:ext>
              </a:extLst>
            </p:cNvPr>
            <p:cNvSpPr txBox="1"/>
            <p:nvPr/>
          </p:nvSpPr>
          <p:spPr>
            <a:xfrm>
              <a:off x="2121408" y="1232452"/>
              <a:ext cx="2222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Finding an angle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4B7D90-804D-4BB6-B563-6E438BA1A871}"/>
              </a:ext>
            </a:extLst>
          </p:cNvPr>
          <p:cNvSpPr txBox="1"/>
          <p:nvPr/>
        </p:nvSpPr>
        <p:spPr>
          <a:xfrm>
            <a:off x="5011344" y="304801"/>
            <a:ext cx="171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Sine Rule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7E1EB3-D6E7-4E6E-83FD-EF24F177093C}"/>
              </a:ext>
            </a:extLst>
          </p:cNvPr>
          <p:cNvCxnSpPr>
            <a:cxnSpLocks/>
          </p:cNvCxnSpPr>
          <p:nvPr/>
        </p:nvCxnSpPr>
        <p:spPr>
          <a:xfrm>
            <a:off x="1192700" y="2954511"/>
            <a:ext cx="253670" cy="38172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244F28-2AB1-4434-94C7-E2B4F6963A12}"/>
              </a:ext>
            </a:extLst>
          </p:cNvPr>
          <p:cNvSpPr txBox="1"/>
          <p:nvPr/>
        </p:nvSpPr>
        <p:spPr>
          <a:xfrm>
            <a:off x="372096" y="2628879"/>
            <a:ext cx="1752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Want to find a side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BBC557-63C0-4230-95FB-FB76B5C1F707}"/>
              </a:ext>
            </a:extLst>
          </p:cNvPr>
          <p:cNvCxnSpPr>
            <a:cxnSpLocks/>
          </p:cNvCxnSpPr>
          <p:nvPr/>
        </p:nvCxnSpPr>
        <p:spPr>
          <a:xfrm flipV="1">
            <a:off x="1577009" y="4131012"/>
            <a:ext cx="159030" cy="5237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D0D7BF8-4D9B-432E-B94A-BB082DB3F259}"/>
              </a:ext>
            </a:extLst>
          </p:cNvPr>
          <p:cNvSpPr txBox="1"/>
          <p:nvPr/>
        </p:nvSpPr>
        <p:spPr>
          <a:xfrm>
            <a:off x="921563" y="4656452"/>
            <a:ext cx="141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You need the </a:t>
            </a:r>
          </a:p>
          <a:p>
            <a:r>
              <a:rPr lang="en-GB" sz="1600" dirty="0"/>
              <a:t>opposite angle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B7A67B-BC4A-43D8-9660-F7CFF9C1356C}"/>
              </a:ext>
            </a:extLst>
          </p:cNvPr>
          <p:cNvGrpSpPr/>
          <p:nvPr/>
        </p:nvGrpSpPr>
        <p:grpSpPr>
          <a:xfrm>
            <a:off x="2888703" y="3521772"/>
            <a:ext cx="888165" cy="321365"/>
            <a:chOff x="3498301" y="3455512"/>
            <a:chExt cx="949086" cy="32136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A71561F-16B6-433D-AB19-62AC4EB42AC3}"/>
                </a:ext>
              </a:extLst>
            </p:cNvPr>
            <p:cNvCxnSpPr/>
            <p:nvPr/>
          </p:nvCxnSpPr>
          <p:spPr>
            <a:xfrm flipH="1" flipV="1">
              <a:off x="3503057" y="3455512"/>
              <a:ext cx="944330" cy="218604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8EFB38-73AF-4BB1-8775-6EEEDCEE7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8301" y="3687368"/>
              <a:ext cx="949086" cy="8950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7EFA4A-B1FB-449B-974B-865C16B34E94}"/>
              </a:ext>
            </a:extLst>
          </p:cNvPr>
          <p:cNvCxnSpPr>
            <a:cxnSpLocks/>
          </p:cNvCxnSpPr>
          <p:nvPr/>
        </p:nvCxnSpPr>
        <p:spPr>
          <a:xfrm>
            <a:off x="7299015" y="2862077"/>
            <a:ext cx="253670" cy="38172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912413-D6BE-437E-AF3A-7F3E802ED786}"/>
              </a:ext>
            </a:extLst>
          </p:cNvPr>
          <p:cNvSpPr txBox="1"/>
          <p:nvPr/>
        </p:nvSpPr>
        <p:spPr>
          <a:xfrm>
            <a:off x="6478411" y="2536445"/>
            <a:ext cx="1973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Want to find an angle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78AC9B-A9A0-4D05-948A-8D8AA42B367F}"/>
              </a:ext>
            </a:extLst>
          </p:cNvPr>
          <p:cNvCxnSpPr>
            <a:cxnSpLocks/>
          </p:cNvCxnSpPr>
          <p:nvPr/>
        </p:nvCxnSpPr>
        <p:spPr>
          <a:xfrm flipV="1">
            <a:off x="7269360" y="4124384"/>
            <a:ext cx="159030" cy="5237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037938-6703-4440-80AB-B28C630512B8}"/>
              </a:ext>
            </a:extLst>
          </p:cNvPr>
          <p:cNvGrpSpPr/>
          <p:nvPr/>
        </p:nvGrpSpPr>
        <p:grpSpPr>
          <a:xfrm>
            <a:off x="8737304" y="3507363"/>
            <a:ext cx="888165" cy="321365"/>
            <a:chOff x="3498301" y="3455512"/>
            <a:chExt cx="949086" cy="321365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FC9E569-7601-4136-8D2E-B3C2308083C7}"/>
                </a:ext>
              </a:extLst>
            </p:cNvPr>
            <p:cNvCxnSpPr/>
            <p:nvPr/>
          </p:nvCxnSpPr>
          <p:spPr>
            <a:xfrm flipH="1" flipV="1">
              <a:off x="3503057" y="3455512"/>
              <a:ext cx="944330" cy="218604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A4ED33C-B505-43A1-ABE1-69395C4D59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8301" y="3687368"/>
              <a:ext cx="949086" cy="8950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6B3BA69-634F-495D-8A13-23EBD0F0FE25}"/>
              </a:ext>
            </a:extLst>
          </p:cNvPr>
          <p:cNvSpPr txBox="1"/>
          <p:nvPr/>
        </p:nvSpPr>
        <p:spPr>
          <a:xfrm>
            <a:off x="6611992" y="4663075"/>
            <a:ext cx="1323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You need the </a:t>
            </a:r>
          </a:p>
          <a:p>
            <a:r>
              <a:rPr lang="en-GB" sz="1600" dirty="0"/>
              <a:t>opposite side</a:t>
            </a: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AB7B4DC1-03D9-4828-8D4E-C49E89C3E4F8}"/>
              </a:ext>
            </a:extLst>
          </p:cNvPr>
          <p:cNvSpPr txBox="1"/>
          <p:nvPr/>
        </p:nvSpPr>
        <p:spPr>
          <a:xfrm>
            <a:off x="3814436" y="3460973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Need another angle </a:t>
            </a:r>
          </a:p>
          <a:p>
            <a:r>
              <a:rPr lang="en-GB" sz="1600" dirty="0"/>
              <a:t>opposite side pair</a:t>
            </a:r>
          </a:p>
          <a:p>
            <a:endParaRPr lang="en-GB" sz="1600" dirty="0"/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34B87E5F-75FA-4AC0-A48C-A6351BE5BCB7}"/>
              </a:ext>
            </a:extLst>
          </p:cNvPr>
          <p:cNvSpPr txBox="1"/>
          <p:nvPr/>
        </p:nvSpPr>
        <p:spPr>
          <a:xfrm>
            <a:off x="9672264" y="3455512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Need another angle </a:t>
            </a:r>
          </a:p>
          <a:p>
            <a:r>
              <a:rPr lang="en-GB" sz="1600" dirty="0"/>
              <a:t>opposite side pair</a:t>
            </a:r>
          </a:p>
          <a:p>
            <a:endParaRPr lang="en-GB" sz="16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4B494-7664-4293-8EB8-C1C1C94E0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7162" y="508552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3E128F78-9F31-4DFD-9680-09534E340CA9}"/>
              </a:ext>
            </a:extLst>
          </p:cNvPr>
          <p:cNvSpPr txBox="1"/>
          <p:nvPr/>
        </p:nvSpPr>
        <p:spPr>
          <a:xfrm>
            <a:off x="4627399" y="569512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0096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43C3C149-110A-43B9-8EE8-E233F1C1BF52}"/>
              </a:ext>
            </a:extLst>
          </p:cNvPr>
          <p:cNvSpPr txBox="1"/>
          <p:nvPr/>
        </p:nvSpPr>
        <p:spPr>
          <a:xfrm>
            <a:off x="4654761" y="208351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Finding a side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35FDABE-AC09-4CD7-B85F-BBF9F9D195CA}"/>
              </a:ext>
            </a:extLst>
          </p:cNvPr>
          <p:cNvGrpSpPr/>
          <p:nvPr/>
        </p:nvGrpSpPr>
        <p:grpSpPr>
          <a:xfrm>
            <a:off x="1118147" y="1319985"/>
            <a:ext cx="3220279" cy="1722784"/>
            <a:chOff x="3379304" y="1815548"/>
            <a:chExt cx="3220279" cy="1722784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2B51D60-397C-408D-81BF-A5CC1DFA87BC}"/>
                </a:ext>
              </a:extLst>
            </p:cNvPr>
            <p:cNvCxnSpPr/>
            <p:nvPr/>
          </p:nvCxnSpPr>
          <p:spPr>
            <a:xfrm flipH="1">
              <a:off x="3392557" y="1815548"/>
              <a:ext cx="980660" cy="1722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7350306-FCE7-429B-BA3B-A9073F9A56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9304" y="3429000"/>
              <a:ext cx="3220279" cy="109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47487E0-A528-4540-A304-0001462B058D}"/>
                </a:ext>
              </a:extLst>
            </p:cNvPr>
            <p:cNvCxnSpPr/>
            <p:nvPr/>
          </p:nvCxnSpPr>
          <p:spPr>
            <a:xfrm>
              <a:off x="4373217" y="1815548"/>
              <a:ext cx="2226366" cy="1613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E0810A0-F72C-4D92-8261-FAC81C00EF84}"/>
              </a:ext>
            </a:extLst>
          </p:cNvPr>
          <p:cNvSpPr txBox="1"/>
          <p:nvPr/>
        </p:nvSpPr>
        <p:spPr>
          <a:xfrm>
            <a:off x="4724278" y="3010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CB57EC-C1EF-4614-8A35-4860E80D79F9}"/>
              </a:ext>
            </a:extLst>
          </p:cNvPr>
          <p:cNvSpPr txBox="1"/>
          <p:nvPr/>
        </p:nvSpPr>
        <p:spPr>
          <a:xfrm>
            <a:off x="1951599" y="90784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FEA0335-72C6-4F1E-ACAF-6CE62ACC5AAE}"/>
              </a:ext>
            </a:extLst>
          </p:cNvPr>
          <p:cNvSpPr txBox="1"/>
          <p:nvPr/>
        </p:nvSpPr>
        <p:spPr>
          <a:xfrm>
            <a:off x="814187" y="28724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9BF782D-6484-4DC5-835D-CCB693E799FD}"/>
              </a:ext>
            </a:extLst>
          </p:cNvPr>
          <p:cNvSpPr txBox="1"/>
          <p:nvPr/>
        </p:nvSpPr>
        <p:spPr>
          <a:xfrm>
            <a:off x="2581451" y="295160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0114111-0304-4249-AC85-00AED4FE41FA}"/>
              </a:ext>
            </a:extLst>
          </p:cNvPr>
          <p:cNvGrpSpPr/>
          <p:nvPr/>
        </p:nvGrpSpPr>
        <p:grpSpPr>
          <a:xfrm>
            <a:off x="1363879" y="2600424"/>
            <a:ext cx="418704" cy="369332"/>
            <a:chOff x="2230254" y="4470480"/>
            <a:chExt cx="418704" cy="3693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BA27D0-BCCC-4202-9941-08115469E90F}"/>
                </a:ext>
              </a:extLst>
            </p:cNvPr>
            <p:cNvSpPr txBox="1"/>
            <p:nvPr/>
          </p:nvSpPr>
          <p:spPr>
            <a:xfrm>
              <a:off x="2230254" y="44704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49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1D82605-22BE-4502-B601-13C7D80D4415}"/>
                </a:ext>
              </a:extLst>
            </p:cNvPr>
            <p:cNvSpPr/>
            <p:nvPr/>
          </p:nvSpPr>
          <p:spPr>
            <a:xfrm>
              <a:off x="2569272" y="4523779"/>
              <a:ext cx="63867" cy="638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4" name="Arc 73">
            <a:extLst>
              <a:ext uri="{FF2B5EF4-FFF2-40B4-BE49-F238E27FC236}">
                <a16:creationId xmlns:a16="http://schemas.microsoft.com/office/drawing/2014/main" id="{0D320DB4-2961-4B61-9ED3-53C9845EF947}"/>
              </a:ext>
            </a:extLst>
          </p:cNvPr>
          <p:cNvSpPr/>
          <p:nvPr/>
        </p:nvSpPr>
        <p:spPr>
          <a:xfrm rot="652826">
            <a:off x="874652" y="2354056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1098E92-2113-4BAD-A301-67C362D2B7F1}"/>
                  </a:ext>
                </a:extLst>
              </p:cNvPr>
              <p:cNvSpPr txBox="1"/>
              <p:nvPr/>
            </p:nvSpPr>
            <p:spPr>
              <a:xfrm>
                <a:off x="3076187" y="1628549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1098E92-2113-4BAD-A301-67C362D2B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187" y="1628549"/>
                <a:ext cx="42639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Arc 75">
            <a:extLst>
              <a:ext uri="{FF2B5EF4-FFF2-40B4-BE49-F238E27FC236}">
                <a16:creationId xmlns:a16="http://schemas.microsoft.com/office/drawing/2014/main" id="{3E36A994-B2C1-4460-B470-F0CF7F80EE06}"/>
              </a:ext>
            </a:extLst>
          </p:cNvPr>
          <p:cNvSpPr/>
          <p:nvPr/>
        </p:nvSpPr>
        <p:spPr>
          <a:xfrm rot="7476141">
            <a:off x="1584905" y="819240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FF42B8-488A-45F4-9552-B88821D8A655}"/>
              </a:ext>
            </a:extLst>
          </p:cNvPr>
          <p:cNvGrpSpPr/>
          <p:nvPr/>
        </p:nvGrpSpPr>
        <p:grpSpPr>
          <a:xfrm>
            <a:off x="1910350" y="1525606"/>
            <a:ext cx="426121" cy="369332"/>
            <a:chOff x="1866672" y="5083699"/>
            <a:chExt cx="426121" cy="36933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35CC7EA-4288-4C14-851D-62855F7713B6}"/>
                </a:ext>
              </a:extLst>
            </p:cNvPr>
            <p:cNvSpPr txBox="1"/>
            <p:nvPr/>
          </p:nvSpPr>
          <p:spPr>
            <a:xfrm>
              <a:off x="1866672" y="50836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76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16C5065-7F50-4AD0-8C35-F487B04B3EA8}"/>
                </a:ext>
              </a:extLst>
            </p:cNvPr>
            <p:cNvSpPr/>
            <p:nvPr/>
          </p:nvSpPr>
          <p:spPr>
            <a:xfrm>
              <a:off x="2228926" y="5147148"/>
              <a:ext cx="63867" cy="638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7D8AF53A-5CBA-413E-B85A-A391F80E96C8}"/>
              </a:ext>
            </a:extLst>
          </p:cNvPr>
          <p:cNvSpPr txBox="1"/>
          <p:nvPr/>
        </p:nvSpPr>
        <p:spPr>
          <a:xfrm>
            <a:off x="2420997" y="300985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53cm</a:t>
            </a:r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48CBA08E-C833-4777-AF0B-5EEBCDC5F492}"/>
              </a:ext>
            </a:extLst>
          </p:cNvPr>
          <p:cNvSpPr/>
          <p:nvPr/>
        </p:nvSpPr>
        <p:spPr>
          <a:xfrm>
            <a:off x="5131558" y="2019715"/>
            <a:ext cx="1196391" cy="34481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F1FD63F-15F2-4DA2-8018-037DCB3F178F}"/>
              </a:ext>
            </a:extLst>
          </p:cNvPr>
          <p:cNvSpPr txBox="1"/>
          <p:nvPr/>
        </p:nvSpPr>
        <p:spPr>
          <a:xfrm>
            <a:off x="4789347" y="1486230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Label the triangle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D0F0A2-1F9A-43DB-ACF3-44E78DF2A144}"/>
              </a:ext>
            </a:extLst>
          </p:cNvPr>
          <p:cNvGrpSpPr/>
          <p:nvPr/>
        </p:nvGrpSpPr>
        <p:grpSpPr>
          <a:xfrm>
            <a:off x="7268824" y="1198621"/>
            <a:ext cx="3220279" cy="1722784"/>
            <a:chOff x="3379304" y="1815548"/>
            <a:chExt cx="3220279" cy="172278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AF4C236-53B9-4CAE-90E8-2094B88AFFFF}"/>
                </a:ext>
              </a:extLst>
            </p:cNvPr>
            <p:cNvCxnSpPr/>
            <p:nvPr/>
          </p:nvCxnSpPr>
          <p:spPr>
            <a:xfrm flipH="1">
              <a:off x="3392557" y="1815548"/>
              <a:ext cx="980660" cy="1722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FB711D7-4803-4DFB-9A76-F937B2D8C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9304" y="3429000"/>
              <a:ext cx="3220279" cy="109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DE3B1A-1B25-4F99-84E6-2EE8EB4BA0AC}"/>
                </a:ext>
              </a:extLst>
            </p:cNvPr>
            <p:cNvCxnSpPr/>
            <p:nvPr/>
          </p:nvCxnSpPr>
          <p:spPr>
            <a:xfrm>
              <a:off x="4373217" y="1815548"/>
              <a:ext cx="2226366" cy="1613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934FA40-6A0A-4EAA-A717-CE20B49B8FC1}"/>
              </a:ext>
            </a:extLst>
          </p:cNvPr>
          <p:cNvSpPr txBox="1"/>
          <p:nvPr/>
        </p:nvSpPr>
        <p:spPr>
          <a:xfrm>
            <a:off x="8102276" y="79850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413F29-FE3D-46B3-BD35-A2FC9B26BDBE}"/>
              </a:ext>
            </a:extLst>
          </p:cNvPr>
          <p:cNvSpPr txBox="1"/>
          <p:nvPr/>
        </p:nvSpPr>
        <p:spPr>
          <a:xfrm>
            <a:off x="6965356" y="274660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6D9023C-1C53-4159-8185-FFEC42294D9F}"/>
              </a:ext>
            </a:extLst>
          </p:cNvPr>
          <p:cNvSpPr txBox="1"/>
          <p:nvPr/>
        </p:nvSpPr>
        <p:spPr>
          <a:xfrm>
            <a:off x="8732128" y="284227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3FBB717-4DE1-4604-8B1F-4F16AA3B8715}"/>
              </a:ext>
            </a:extLst>
          </p:cNvPr>
          <p:cNvSpPr/>
          <p:nvPr/>
        </p:nvSpPr>
        <p:spPr>
          <a:xfrm>
            <a:off x="7812664" y="2517395"/>
            <a:ext cx="63867" cy="638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D2D34E91-54C2-4842-BEC1-717B8F278854}"/>
              </a:ext>
            </a:extLst>
          </p:cNvPr>
          <p:cNvSpPr/>
          <p:nvPr/>
        </p:nvSpPr>
        <p:spPr>
          <a:xfrm rot="652826">
            <a:off x="7025329" y="2244724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304D551-4F1B-4A3D-B51E-9927D33BECBD}"/>
                  </a:ext>
                </a:extLst>
              </p:cNvPr>
              <p:cNvSpPr txBox="1"/>
              <p:nvPr/>
            </p:nvSpPr>
            <p:spPr>
              <a:xfrm>
                <a:off x="9226864" y="1519217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304D551-4F1B-4A3D-B51E-9927D33BE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864" y="1519217"/>
                <a:ext cx="4263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Arc 92">
            <a:extLst>
              <a:ext uri="{FF2B5EF4-FFF2-40B4-BE49-F238E27FC236}">
                <a16:creationId xmlns:a16="http://schemas.microsoft.com/office/drawing/2014/main" id="{2B0E2387-5F66-4869-A9D0-92A18D53A2D8}"/>
              </a:ext>
            </a:extLst>
          </p:cNvPr>
          <p:cNvSpPr/>
          <p:nvPr/>
        </p:nvSpPr>
        <p:spPr>
          <a:xfrm rot="7476141">
            <a:off x="7735582" y="709908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FEE5D3F-7EE8-4AB7-8C82-0C22993EE384}"/>
              </a:ext>
            </a:extLst>
          </p:cNvPr>
          <p:cNvGrpSpPr/>
          <p:nvPr/>
        </p:nvGrpSpPr>
        <p:grpSpPr>
          <a:xfrm>
            <a:off x="8061027" y="1416274"/>
            <a:ext cx="426121" cy="369332"/>
            <a:chOff x="1866672" y="5083699"/>
            <a:chExt cx="426121" cy="369332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97552AB-71B8-487E-9952-867132A3932B}"/>
                </a:ext>
              </a:extLst>
            </p:cNvPr>
            <p:cNvSpPr txBox="1"/>
            <p:nvPr/>
          </p:nvSpPr>
          <p:spPr>
            <a:xfrm>
              <a:off x="1866672" y="50836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76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5429AD8-9CD9-4406-BB08-F2F21F1FF259}"/>
                </a:ext>
              </a:extLst>
            </p:cNvPr>
            <p:cNvSpPr/>
            <p:nvPr/>
          </p:nvSpPr>
          <p:spPr>
            <a:xfrm>
              <a:off x="2228926" y="5147148"/>
              <a:ext cx="63867" cy="638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7BF8A0E8-6354-4E00-A716-A34247A9E985}"/>
              </a:ext>
            </a:extLst>
          </p:cNvPr>
          <p:cNvSpPr txBox="1"/>
          <p:nvPr/>
        </p:nvSpPr>
        <p:spPr>
          <a:xfrm>
            <a:off x="8453907" y="284675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53cm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0C8FE22-BE07-43F0-BB16-FD855F3B01C8}"/>
              </a:ext>
            </a:extLst>
          </p:cNvPr>
          <p:cNvSpPr txBox="1"/>
          <p:nvPr/>
        </p:nvSpPr>
        <p:spPr>
          <a:xfrm>
            <a:off x="10541652" y="264007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BEC5328-1D00-4C30-93F8-94808C1AE055}"/>
              </a:ext>
            </a:extLst>
          </p:cNvPr>
          <p:cNvSpPr txBox="1"/>
          <p:nvPr/>
        </p:nvSpPr>
        <p:spPr>
          <a:xfrm>
            <a:off x="8093685" y="86227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60CAE1-7CF6-4F08-956B-8C6E7F79D4C0}"/>
              </a:ext>
            </a:extLst>
          </p:cNvPr>
          <p:cNvSpPr txBox="1"/>
          <p:nvPr/>
        </p:nvSpPr>
        <p:spPr>
          <a:xfrm>
            <a:off x="8693709" y="25255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C48D4D9-CB31-48EE-A15C-3B33A5139763}"/>
              </a:ext>
            </a:extLst>
          </p:cNvPr>
          <p:cNvSpPr txBox="1"/>
          <p:nvPr/>
        </p:nvSpPr>
        <p:spPr>
          <a:xfrm>
            <a:off x="7475650" y="176337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63E79B3-7A51-4FC7-AAC5-6A3A29AFD33A}"/>
              </a:ext>
            </a:extLst>
          </p:cNvPr>
          <p:cNvSpPr txBox="1"/>
          <p:nvPr/>
        </p:nvSpPr>
        <p:spPr>
          <a:xfrm>
            <a:off x="9422956" y="181131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4DBD83A-3F78-4B7D-B1A9-5324AD80D895}"/>
                  </a:ext>
                </a:extLst>
              </p:cNvPr>
              <p:cNvSpPr txBox="1"/>
              <p:nvPr/>
            </p:nvSpPr>
            <p:spPr>
              <a:xfrm>
                <a:off x="720717" y="689354"/>
                <a:ext cx="1953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Find side length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4DBD83A-3F78-4B7D-B1A9-5324AD80D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17" y="689354"/>
                <a:ext cx="1953099" cy="369332"/>
              </a:xfrm>
              <a:prstGeom prst="rect">
                <a:avLst/>
              </a:prstGeom>
              <a:blipFill>
                <a:blip r:embed="rId6"/>
                <a:stretch>
                  <a:fillRect l="-249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BD72208-759E-45E7-AFB1-E1D13E531CA2}"/>
              </a:ext>
            </a:extLst>
          </p:cNvPr>
          <p:cNvGrpSpPr/>
          <p:nvPr/>
        </p:nvGrpSpPr>
        <p:grpSpPr>
          <a:xfrm>
            <a:off x="1283799" y="3885796"/>
            <a:ext cx="2888974" cy="1165472"/>
            <a:chOff x="6732105" y="3157667"/>
            <a:chExt cx="2888974" cy="1165472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D704A00-AA5F-4F37-9D30-BE904380C270}"/>
                </a:ext>
              </a:extLst>
            </p:cNvPr>
            <p:cNvSpPr/>
            <p:nvPr/>
          </p:nvSpPr>
          <p:spPr>
            <a:xfrm>
              <a:off x="6732105" y="3157667"/>
              <a:ext cx="2888974" cy="11654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25F4CEA2-CB1D-4105-9964-54C1E86B63CF}"/>
                    </a:ext>
                  </a:extLst>
                </p:cNvPr>
                <p:cNvSpPr txBox="1"/>
                <p:nvPr/>
              </p:nvSpPr>
              <p:spPr>
                <a:xfrm>
                  <a:off x="7060802" y="3380772"/>
                  <a:ext cx="2208553" cy="584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SinA</m:t>
                            </m:r>
                          </m:den>
                        </m:f>
                        <m:r>
                          <a:rPr lang="en-GB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SinB</m:t>
                            </m:r>
                          </m:den>
                        </m:f>
                        <m:r>
                          <a:rPr lang="en-GB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den>
                        </m:f>
                      </m:oMath>
                    </m:oMathPara>
                  </a14:m>
                  <a:endParaRPr lang="en-GB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48A3BB5-8D8D-46B3-8345-AC9413FD8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0802" y="3380772"/>
                  <a:ext cx="2208553" cy="5843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A322575-C25C-4BF8-BC77-FD3D5076F3B3}"/>
              </a:ext>
            </a:extLst>
          </p:cNvPr>
          <p:cNvSpPr txBox="1"/>
          <p:nvPr/>
        </p:nvSpPr>
        <p:spPr>
          <a:xfrm>
            <a:off x="1053152" y="3446983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1964BBB-0D37-44E2-BCB4-B21FEDF3D569}"/>
                  </a:ext>
                </a:extLst>
              </p:cNvPr>
              <p:cNvSpPr txBox="1"/>
              <p:nvPr/>
            </p:nvSpPr>
            <p:spPr>
              <a:xfrm>
                <a:off x="5687059" y="3749664"/>
                <a:ext cx="1240724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SinA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SinC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1964BBB-0D37-44E2-BCB4-B21FEDF3D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059" y="3749664"/>
                <a:ext cx="1240724" cy="4743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CA81D0C-8516-4748-B0AC-8C35C8281D98}"/>
                  </a:ext>
                </a:extLst>
              </p:cNvPr>
              <p:cNvSpPr txBox="1"/>
              <p:nvPr/>
            </p:nvSpPr>
            <p:spPr>
              <a:xfrm>
                <a:off x="7312627" y="3778915"/>
                <a:ext cx="40404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=76  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=53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=49  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we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are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finding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𝐚</m:t>
                      </m:r>
                    </m:oMath>
                  </m:oMathPara>
                </a14:m>
                <a:endParaRPr lang="en-GB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CA81D0C-8516-4748-B0AC-8C35C8281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627" y="3778915"/>
                <a:ext cx="4040465" cy="276999"/>
              </a:xfrm>
              <a:prstGeom prst="rect">
                <a:avLst/>
              </a:prstGeom>
              <a:blipFill>
                <a:blip r:embed="rId9"/>
                <a:stretch>
                  <a:fillRect l="-1208" t="-2222" r="-906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FB6A8A2-0A01-4E34-A2F6-454F750556D0}"/>
                  </a:ext>
                </a:extLst>
              </p:cNvPr>
              <p:cNvSpPr txBox="1"/>
              <p:nvPr/>
            </p:nvSpPr>
            <p:spPr>
              <a:xfrm>
                <a:off x="5588163" y="4415976"/>
                <a:ext cx="1479572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76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FB6A8A2-0A01-4E34-A2F6-454F75055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163" y="4415976"/>
                <a:ext cx="1479572" cy="5259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B28E3CE0-8A99-44E5-8EF2-CAFD31D74576}"/>
              </a:ext>
            </a:extLst>
          </p:cNvPr>
          <p:cNvSpPr txBox="1"/>
          <p:nvPr/>
        </p:nvSpPr>
        <p:spPr>
          <a:xfrm>
            <a:off x="8061027" y="4457432"/>
            <a:ext cx="2048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Now multiply by Sin49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F3E9A58-C4E6-4AFC-8383-C5F7DF43914A}"/>
                  </a:ext>
                </a:extLst>
              </p:cNvPr>
              <p:cNvSpPr txBox="1"/>
              <p:nvPr/>
            </p:nvSpPr>
            <p:spPr>
              <a:xfrm>
                <a:off x="6000853" y="5187664"/>
                <a:ext cx="188115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76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F3E9A58-C4E6-4AFC-8383-C5F7DF439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853" y="5187664"/>
                <a:ext cx="1881156" cy="5259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C6B64040-3D7B-449C-BBEC-AF00D13E31FB}"/>
              </a:ext>
            </a:extLst>
          </p:cNvPr>
          <p:cNvSpPr txBox="1"/>
          <p:nvPr/>
        </p:nvSpPr>
        <p:spPr>
          <a:xfrm>
            <a:off x="8074675" y="5114592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Now type this into your calculator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2EB71B3-1E2A-4DE6-9F9A-9B4EC5E9BAB6}"/>
                  </a:ext>
                </a:extLst>
              </p:cNvPr>
              <p:cNvSpPr txBox="1"/>
              <p:nvPr/>
            </p:nvSpPr>
            <p:spPr>
              <a:xfrm>
                <a:off x="5931638" y="5922726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𝟒𝟏</m:t>
                      </m:r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GB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2EB71B3-1E2A-4DE6-9F9A-9B4EC5E9B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38" y="5922726"/>
                <a:ext cx="154401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E61C466-7941-455E-919C-C3D3F99F502B}"/>
              </a:ext>
            </a:extLst>
          </p:cNvPr>
          <p:cNvCxnSpPr>
            <a:cxnSpLocks/>
          </p:cNvCxnSpPr>
          <p:nvPr/>
        </p:nvCxnSpPr>
        <p:spPr>
          <a:xfrm>
            <a:off x="6096000" y="6264762"/>
            <a:ext cx="12439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16E1FCC-E1E8-42A9-B774-F451C098DA30}"/>
              </a:ext>
            </a:extLst>
          </p:cNvPr>
          <p:cNvSpPr txBox="1"/>
          <p:nvPr/>
        </p:nvSpPr>
        <p:spPr>
          <a:xfrm>
            <a:off x="871966" y="5298143"/>
            <a:ext cx="3985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Equations are always easier to solve if what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you are trying to find is on top of the fraction.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This is why we use this one as the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side is on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the top.</a:t>
            </a:r>
            <a:endParaRPr lang="en-GB" sz="1600" dirty="0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5B20CF4-B6DB-46B5-8C93-08D835FD5D49}"/>
              </a:ext>
            </a:extLst>
          </p:cNvPr>
          <p:cNvCxnSpPr>
            <a:cxnSpLocks/>
          </p:cNvCxnSpPr>
          <p:nvPr/>
        </p:nvCxnSpPr>
        <p:spPr>
          <a:xfrm flipV="1">
            <a:off x="7858217" y="1979018"/>
            <a:ext cx="1355028" cy="67131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07261C9-C916-4E5E-B96D-35A09E330EC3}"/>
              </a:ext>
            </a:extLst>
          </p:cNvPr>
          <p:cNvSpPr txBox="1"/>
          <p:nvPr/>
        </p:nvSpPr>
        <p:spPr>
          <a:xfrm>
            <a:off x="7499809" y="25082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49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D56826E4-623A-45DD-AE89-EA9F01CF2E87}"/>
              </a:ext>
            </a:extLst>
          </p:cNvPr>
          <p:cNvCxnSpPr>
            <a:cxnSpLocks/>
          </p:cNvCxnSpPr>
          <p:nvPr/>
        </p:nvCxnSpPr>
        <p:spPr>
          <a:xfrm>
            <a:off x="8299124" y="1706643"/>
            <a:ext cx="275994" cy="107844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888673-26BC-4E35-B7A2-7E6EFE878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00806" y="5467106"/>
            <a:ext cx="646789" cy="6467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121" name="TextBox 8">
            <a:extLst>
              <a:ext uri="{FF2B5EF4-FFF2-40B4-BE49-F238E27FC236}">
                <a16:creationId xmlns:a16="http://schemas.microsoft.com/office/drawing/2014/main" id="{24C79D95-A503-4845-B74E-28E9A023A441}"/>
              </a:ext>
            </a:extLst>
          </p:cNvPr>
          <p:cNvSpPr txBox="1"/>
          <p:nvPr/>
        </p:nvSpPr>
        <p:spPr>
          <a:xfrm>
            <a:off x="9489637" y="610135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FF0000"/>
                </a:solidFill>
              </a:rPr>
              <a:t>Click here</a:t>
            </a:r>
          </a:p>
          <a:p>
            <a:r>
              <a:rPr lang="en-GB" sz="1400" dirty="0">
                <a:solidFill>
                  <a:srgbClr val="FF0000"/>
                </a:solidFill>
              </a:rPr>
              <a:t>for audio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3532CF9-9939-4837-A3DE-A4F511F5C407}"/>
              </a:ext>
            </a:extLst>
          </p:cNvPr>
          <p:cNvSpPr/>
          <p:nvPr/>
        </p:nvSpPr>
        <p:spPr>
          <a:xfrm>
            <a:off x="4994362" y="7157112"/>
            <a:ext cx="7398694" cy="66496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8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D3B1FD-7A2C-4800-A120-5CCC54A5F177}"/>
              </a:ext>
            </a:extLst>
          </p:cNvPr>
          <p:cNvGrpSpPr/>
          <p:nvPr/>
        </p:nvGrpSpPr>
        <p:grpSpPr>
          <a:xfrm>
            <a:off x="995561" y="681671"/>
            <a:ext cx="3220038" cy="2707164"/>
            <a:chOff x="995561" y="1635821"/>
            <a:chExt cx="3220038" cy="2707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E5237C-0240-40CE-BB38-AB5889E6483F}"/>
                </a:ext>
              </a:extLst>
            </p:cNvPr>
            <p:cNvGrpSpPr/>
            <p:nvPr/>
          </p:nvGrpSpPr>
          <p:grpSpPr>
            <a:xfrm>
              <a:off x="995561" y="1635821"/>
              <a:ext cx="3220038" cy="2707164"/>
              <a:chOff x="1440726" y="2120348"/>
              <a:chExt cx="3220038" cy="270716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465800F-FFE2-487E-8020-BB4F00A75F17}"/>
                  </a:ext>
                </a:extLst>
              </p:cNvPr>
              <p:cNvGrpSpPr/>
              <p:nvPr/>
            </p:nvGrpSpPr>
            <p:grpSpPr>
              <a:xfrm>
                <a:off x="1691811" y="2120348"/>
                <a:ext cx="2703444" cy="2252869"/>
                <a:chOff x="2597426" y="2107096"/>
                <a:chExt cx="2703444" cy="2252869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509C3A7-4CEF-43ED-A07E-283CBA09A819}"/>
                    </a:ext>
                  </a:extLst>
                </p:cNvPr>
                <p:cNvCxnSpPr/>
                <p:nvPr/>
              </p:nvCxnSpPr>
              <p:spPr>
                <a:xfrm flipH="1">
                  <a:off x="2610678" y="2107096"/>
                  <a:ext cx="1378226" cy="225286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45ECD15B-0881-49D0-90C9-05614279951D}"/>
                    </a:ext>
                  </a:extLst>
                </p:cNvPr>
                <p:cNvCxnSpPr/>
                <p:nvPr/>
              </p:nvCxnSpPr>
              <p:spPr>
                <a:xfrm>
                  <a:off x="2597426" y="4359965"/>
                  <a:ext cx="270344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134654D-B35F-49DD-9B06-C5E33D74104B}"/>
                    </a:ext>
                  </a:extLst>
                </p:cNvPr>
                <p:cNvCxnSpPr/>
                <p:nvPr/>
              </p:nvCxnSpPr>
              <p:spPr>
                <a:xfrm>
                  <a:off x="3988904" y="2107096"/>
                  <a:ext cx="1311966" cy="225286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7B4BC6-0C19-4AC3-B559-144170747093}"/>
                  </a:ext>
                </a:extLst>
              </p:cNvPr>
              <p:cNvSpPr txBox="1"/>
              <p:nvPr/>
            </p:nvSpPr>
            <p:spPr>
              <a:xfrm>
                <a:off x="3720365" y="4003886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3C8B545-F2CE-4AC7-A27B-20275292EDF9}"/>
                  </a:ext>
                </a:extLst>
              </p:cNvPr>
              <p:cNvSpPr/>
              <p:nvPr/>
            </p:nvSpPr>
            <p:spPr>
              <a:xfrm>
                <a:off x="2199711" y="4025064"/>
                <a:ext cx="79513" cy="7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100E3090-79E9-47D2-ACAA-0D8719E51948}"/>
                  </a:ext>
                </a:extLst>
              </p:cNvPr>
              <p:cNvSpPr/>
              <p:nvPr/>
            </p:nvSpPr>
            <p:spPr>
              <a:xfrm rot="652826">
                <a:off x="1440726" y="3741600"/>
                <a:ext cx="1114934" cy="108591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702C89E3-330A-4E2F-B8B8-6C6D47795068}"/>
                  </a:ext>
                </a:extLst>
              </p:cNvPr>
              <p:cNvSpPr/>
              <p:nvPr/>
            </p:nvSpPr>
            <p:spPr>
              <a:xfrm rot="15499728">
                <a:off x="3560341" y="3724245"/>
                <a:ext cx="1114934" cy="108591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4B415-6F0C-4DB9-8EBE-0BCB894263AC}"/>
                  </a:ext>
                </a:extLst>
              </p:cNvPr>
              <p:cNvSpPr txBox="1"/>
              <p:nvPr/>
            </p:nvSpPr>
            <p:spPr>
              <a:xfrm>
                <a:off x="1873773" y="401714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70929-99FB-45ED-9E0D-4D4254A2CD47}"/>
                  </a:ext>
                </a:extLst>
              </p:cNvPr>
              <p:cNvSpPr txBox="1"/>
              <p:nvPr/>
            </p:nvSpPr>
            <p:spPr>
              <a:xfrm>
                <a:off x="3787814" y="3042452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18cm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0CA4A93-E485-4AEB-9309-C0A3478CEFB9}"/>
                    </a:ext>
                  </a:extLst>
                </p:cNvPr>
                <p:cNvSpPr txBox="1"/>
                <p:nvPr/>
              </p:nvSpPr>
              <p:spPr>
                <a:xfrm>
                  <a:off x="3372635" y="3507204"/>
                  <a:ext cx="2094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2E7FB27-6061-4A50-B034-7CCA0B4EC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2635" y="3507204"/>
                  <a:ext cx="20948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28571" r="-25714"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578409-882C-4BF1-AB21-4ED4DC5C48EB}"/>
                </a:ext>
              </a:extLst>
            </p:cNvPr>
            <p:cNvSpPr txBox="1"/>
            <p:nvPr/>
          </p:nvSpPr>
          <p:spPr>
            <a:xfrm>
              <a:off x="1267290" y="247274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13cm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4D2178-0D8C-4A97-8516-1E9F08307649}"/>
              </a:ext>
            </a:extLst>
          </p:cNvPr>
          <p:cNvSpPr txBox="1"/>
          <p:nvPr/>
        </p:nvSpPr>
        <p:spPr>
          <a:xfrm>
            <a:off x="4223002" y="196841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Finding an angle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5E32E03-B970-45FC-8814-BACB63A18171}"/>
              </a:ext>
            </a:extLst>
          </p:cNvPr>
          <p:cNvSpPr/>
          <p:nvPr/>
        </p:nvSpPr>
        <p:spPr>
          <a:xfrm>
            <a:off x="4788132" y="1988079"/>
            <a:ext cx="1289006" cy="3693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158EC-BF36-48EA-AAB7-AB046370EF9E}"/>
              </a:ext>
            </a:extLst>
          </p:cNvPr>
          <p:cNvSpPr txBox="1"/>
          <p:nvPr/>
        </p:nvSpPr>
        <p:spPr>
          <a:xfrm>
            <a:off x="4476623" y="1603775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Label the triangle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A75CBD-6F5A-41EB-BA1E-20EED4ABB41B}"/>
              </a:ext>
            </a:extLst>
          </p:cNvPr>
          <p:cNvGrpSpPr/>
          <p:nvPr/>
        </p:nvGrpSpPr>
        <p:grpSpPr>
          <a:xfrm>
            <a:off x="6682491" y="619525"/>
            <a:ext cx="2703444" cy="2252869"/>
            <a:chOff x="2597426" y="2107096"/>
            <a:chExt cx="2703444" cy="225286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320C68-7D41-4E35-9511-BD7D66FC6CC7}"/>
                </a:ext>
              </a:extLst>
            </p:cNvPr>
            <p:cNvCxnSpPr/>
            <p:nvPr/>
          </p:nvCxnSpPr>
          <p:spPr>
            <a:xfrm flipH="1">
              <a:off x="2610678" y="2107096"/>
              <a:ext cx="1378226" cy="2252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E17CD64-69AB-4AF8-9D75-3624455C525B}"/>
                </a:ext>
              </a:extLst>
            </p:cNvPr>
            <p:cNvCxnSpPr/>
            <p:nvPr/>
          </p:nvCxnSpPr>
          <p:spPr>
            <a:xfrm>
              <a:off x="2597426" y="4359965"/>
              <a:ext cx="27034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C31318-A958-423B-B34C-DBE6268CCEED}"/>
                </a:ext>
              </a:extLst>
            </p:cNvPr>
            <p:cNvCxnSpPr/>
            <p:nvPr/>
          </p:nvCxnSpPr>
          <p:spPr>
            <a:xfrm>
              <a:off x="3988904" y="2107096"/>
              <a:ext cx="1311966" cy="2252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E669B1-2DFE-4BF7-BCE5-A43E778CE9CB}"/>
              </a:ext>
            </a:extLst>
          </p:cNvPr>
          <p:cNvSpPr txBox="1"/>
          <p:nvPr/>
        </p:nvSpPr>
        <p:spPr>
          <a:xfrm>
            <a:off x="8711045" y="250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CA69D3-B0AD-4D58-A00E-3D341BC7FD16}"/>
              </a:ext>
            </a:extLst>
          </p:cNvPr>
          <p:cNvSpPr/>
          <p:nvPr/>
        </p:nvSpPr>
        <p:spPr>
          <a:xfrm>
            <a:off x="7190391" y="2524241"/>
            <a:ext cx="79513" cy="79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98935CF9-1DAF-4CB3-A8F0-799E5712F533}"/>
              </a:ext>
            </a:extLst>
          </p:cNvPr>
          <p:cNvSpPr/>
          <p:nvPr/>
        </p:nvSpPr>
        <p:spPr>
          <a:xfrm rot="652826">
            <a:off x="6431406" y="2240777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A2E6779-3954-4F80-8C91-5AD6F5D724CF}"/>
              </a:ext>
            </a:extLst>
          </p:cNvPr>
          <p:cNvSpPr/>
          <p:nvPr/>
        </p:nvSpPr>
        <p:spPr>
          <a:xfrm rot="15499728">
            <a:off x="8551021" y="2223422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96A4E2-9B93-4824-A294-EF2BEE7789AF}"/>
              </a:ext>
            </a:extLst>
          </p:cNvPr>
          <p:cNvSpPr txBox="1"/>
          <p:nvPr/>
        </p:nvSpPr>
        <p:spPr>
          <a:xfrm>
            <a:off x="6880254" y="24862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2D5FA9-E4A8-4FA8-87C3-0E2868C705AB}"/>
              </a:ext>
            </a:extLst>
          </p:cNvPr>
          <p:cNvSpPr txBox="1"/>
          <p:nvPr/>
        </p:nvSpPr>
        <p:spPr>
          <a:xfrm>
            <a:off x="8778494" y="154162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18cm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929B1F-D512-465A-A579-24C5DFA7DA5B}"/>
              </a:ext>
            </a:extLst>
          </p:cNvPr>
          <p:cNvCxnSpPr>
            <a:cxnSpLocks/>
          </p:cNvCxnSpPr>
          <p:nvPr/>
        </p:nvCxnSpPr>
        <p:spPr>
          <a:xfrm flipH="1" flipV="1">
            <a:off x="7516539" y="1698060"/>
            <a:ext cx="1213413" cy="86485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43B69B-C2E6-4325-8E23-16954271F8C7}"/>
              </a:ext>
            </a:extLst>
          </p:cNvPr>
          <p:cNvCxnSpPr/>
          <p:nvPr/>
        </p:nvCxnSpPr>
        <p:spPr>
          <a:xfrm flipV="1">
            <a:off x="7384856" y="1910961"/>
            <a:ext cx="1393638" cy="69170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DC42B4-988A-4216-8F7F-AF4A93EAEE80}"/>
                  </a:ext>
                </a:extLst>
              </p:cNvPr>
              <p:cNvSpPr txBox="1"/>
              <p:nvPr/>
            </p:nvSpPr>
            <p:spPr>
              <a:xfrm>
                <a:off x="8808480" y="2490908"/>
                <a:ext cx="2094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DC42B4-988A-4216-8F7F-AF4A93EAE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480" y="2490908"/>
                <a:ext cx="209481" cy="307777"/>
              </a:xfrm>
              <a:prstGeom prst="rect">
                <a:avLst/>
              </a:prstGeom>
              <a:blipFill>
                <a:blip r:embed="rId5"/>
                <a:stretch>
                  <a:fillRect l="-29412" r="-2941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4A106D0E-248D-475E-960F-5CC41B178954}"/>
              </a:ext>
            </a:extLst>
          </p:cNvPr>
          <p:cNvSpPr txBox="1"/>
          <p:nvPr/>
        </p:nvSpPr>
        <p:spPr>
          <a:xfrm>
            <a:off x="6703135" y="145644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13cm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9B3D58-7E30-44F6-9E55-495FEE965C0A}"/>
              </a:ext>
            </a:extLst>
          </p:cNvPr>
          <p:cNvSpPr txBox="1"/>
          <p:nvPr/>
        </p:nvSpPr>
        <p:spPr>
          <a:xfrm>
            <a:off x="6378271" y="27009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4D26CD-EDA5-4AE4-A9E1-CD91D04D571C}"/>
              </a:ext>
            </a:extLst>
          </p:cNvPr>
          <p:cNvSpPr txBox="1"/>
          <p:nvPr/>
        </p:nvSpPr>
        <p:spPr>
          <a:xfrm>
            <a:off x="9441640" y="270099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2157D7-7348-4CDC-9995-F6A3DA913BF5}"/>
              </a:ext>
            </a:extLst>
          </p:cNvPr>
          <p:cNvSpPr txBox="1"/>
          <p:nvPr/>
        </p:nvSpPr>
        <p:spPr>
          <a:xfrm>
            <a:off x="7919920" y="2369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781852-A5C0-45B8-B990-EBCBD09281B8}"/>
              </a:ext>
            </a:extLst>
          </p:cNvPr>
          <p:cNvSpPr txBox="1"/>
          <p:nvPr/>
        </p:nvSpPr>
        <p:spPr>
          <a:xfrm>
            <a:off x="8600502" y="129187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D45566-B9D3-44A1-B869-58154BF07D37}"/>
              </a:ext>
            </a:extLst>
          </p:cNvPr>
          <p:cNvSpPr txBox="1"/>
          <p:nvPr/>
        </p:nvSpPr>
        <p:spPr>
          <a:xfrm>
            <a:off x="7296489" y="120385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1040FB-9769-4BA2-B06B-80BF3291CC1B}"/>
              </a:ext>
            </a:extLst>
          </p:cNvPr>
          <p:cNvSpPr txBox="1"/>
          <p:nvPr/>
        </p:nvSpPr>
        <p:spPr>
          <a:xfrm>
            <a:off x="7913560" y="2812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13FEE12-1E7D-497A-91A9-DBA57ED61F64}"/>
              </a:ext>
            </a:extLst>
          </p:cNvPr>
          <p:cNvGrpSpPr/>
          <p:nvPr/>
        </p:nvGrpSpPr>
        <p:grpSpPr>
          <a:xfrm>
            <a:off x="1174995" y="3850233"/>
            <a:ext cx="2888974" cy="883739"/>
            <a:chOff x="1061116" y="4802266"/>
            <a:chExt cx="2888974" cy="8837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97ADFC-2B2E-4DA9-81A4-B00A51A9163D}"/>
                </a:ext>
              </a:extLst>
            </p:cNvPr>
            <p:cNvSpPr/>
            <p:nvPr/>
          </p:nvSpPr>
          <p:spPr>
            <a:xfrm>
              <a:off x="1061116" y="4802266"/>
              <a:ext cx="2888974" cy="8837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7E3141A-EAE8-4489-B4EA-1454D32154C5}"/>
                    </a:ext>
                  </a:extLst>
                </p:cNvPr>
                <p:cNvSpPr txBox="1"/>
                <p:nvPr/>
              </p:nvSpPr>
              <p:spPr>
                <a:xfrm>
                  <a:off x="1389813" y="4972363"/>
                  <a:ext cx="2211759" cy="5782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SinA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SinA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den>
                        </m:f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SinC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</m:den>
                        </m:f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7F6BFD1-28EB-42E9-AC8F-9D694D865D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9813" y="4972363"/>
                  <a:ext cx="2211759" cy="57823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E980625-BE04-4267-A0CC-0FE43C07FA15}"/>
              </a:ext>
            </a:extLst>
          </p:cNvPr>
          <p:cNvSpPr txBox="1"/>
          <p:nvPr/>
        </p:nvSpPr>
        <p:spPr>
          <a:xfrm>
            <a:off x="1341770" y="3268964"/>
            <a:ext cx="25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we are going to use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FCE527-11DF-4BAB-9085-DB61E00C245D}"/>
              </a:ext>
            </a:extLst>
          </p:cNvPr>
          <p:cNvSpPr txBox="1"/>
          <p:nvPr/>
        </p:nvSpPr>
        <p:spPr>
          <a:xfrm>
            <a:off x="748099" y="4904069"/>
            <a:ext cx="3985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Equations are always easier to solve if what</a:t>
            </a:r>
          </a:p>
          <a:p>
            <a:r>
              <a:rPr lang="en-GB" sz="1600" dirty="0"/>
              <a:t>you are trying to find is on top of the fraction.</a:t>
            </a:r>
          </a:p>
          <a:p>
            <a:r>
              <a:rPr lang="en-GB" sz="1600" dirty="0"/>
              <a:t>This is why we use this one as the </a:t>
            </a:r>
            <a:r>
              <a:rPr lang="en-GB" sz="1600" dirty="0">
                <a:solidFill>
                  <a:srgbClr val="FF0000"/>
                </a:solidFill>
              </a:rPr>
              <a:t>angle is on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the top.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97EB1DF-C29B-4B98-8845-135749C68CD2}"/>
                  </a:ext>
                </a:extLst>
              </p:cNvPr>
              <p:cNvSpPr/>
              <p:nvPr/>
            </p:nvSpPr>
            <p:spPr>
              <a:xfrm>
                <a:off x="5875348" y="3490859"/>
                <a:ext cx="1436612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SinB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SinA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97EB1DF-C29B-4B98-8845-135749C68C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348" y="3490859"/>
                <a:ext cx="1436612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2B95F4-4FEA-47B7-B6CE-9EFB525BBE7D}"/>
                  </a:ext>
                </a:extLst>
              </p:cNvPr>
              <p:cNvSpPr txBox="1"/>
              <p:nvPr/>
            </p:nvSpPr>
            <p:spPr>
              <a:xfrm>
                <a:off x="7602983" y="3620922"/>
                <a:ext cx="42009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=60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  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we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are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finding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GB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22B95F4-4FEA-47B7-B6CE-9EFB525BB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983" y="3620922"/>
                <a:ext cx="4200958" cy="276999"/>
              </a:xfrm>
              <a:prstGeom prst="rect">
                <a:avLst/>
              </a:prstGeom>
              <a:blipFill>
                <a:blip r:embed="rId8"/>
                <a:stretch>
                  <a:fillRect l="-145" t="-2222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32D1EA4-2466-49AE-8A76-330442014EB7}"/>
                  </a:ext>
                </a:extLst>
              </p:cNvPr>
              <p:cNvSpPr/>
              <p:nvPr/>
            </p:nvSpPr>
            <p:spPr>
              <a:xfrm>
                <a:off x="5887355" y="4152602"/>
                <a:ext cx="1548822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SinB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32D1EA4-2466-49AE-8A76-330442014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55" y="4152602"/>
                <a:ext cx="1548822" cy="612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335CC2-10C2-489E-BC74-84D5CD2A1214}"/>
                  </a:ext>
                </a:extLst>
              </p:cNvPr>
              <p:cNvSpPr txBox="1"/>
              <p:nvPr/>
            </p:nvSpPr>
            <p:spPr>
              <a:xfrm>
                <a:off x="7810054" y="4256439"/>
                <a:ext cx="12664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/>
                  <a:t> by 13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335CC2-10C2-489E-BC74-84D5CD2A1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054" y="4256439"/>
                <a:ext cx="1266437" cy="338554"/>
              </a:xfrm>
              <a:prstGeom prst="rect">
                <a:avLst/>
              </a:prstGeom>
              <a:blipFill>
                <a:blip r:embed="rId10"/>
                <a:stretch>
                  <a:fillRect l="-2404" t="-5357" r="-1923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819B70F-C3CC-4FD0-AF6A-582C508C79E5}"/>
                  </a:ext>
                </a:extLst>
              </p:cNvPr>
              <p:cNvSpPr txBox="1"/>
              <p:nvPr/>
            </p:nvSpPr>
            <p:spPr>
              <a:xfrm>
                <a:off x="5989093" y="4894933"/>
                <a:ext cx="1888337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SinB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×13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819B70F-C3CC-4FD0-AF6A-582C508C7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093" y="4894933"/>
                <a:ext cx="1888337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EE835F-10AF-493F-9E28-95DEB8A4B07A}"/>
                  </a:ext>
                </a:extLst>
              </p:cNvPr>
              <p:cNvSpPr txBox="1"/>
              <p:nvPr/>
            </p:nvSpPr>
            <p:spPr>
              <a:xfrm>
                <a:off x="5969750" y="5592005"/>
                <a:ext cx="14907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SinB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=0.6255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EE835F-10AF-493F-9E28-95DEB8A4B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750" y="5592005"/>
                <a:ext cx="1490793" cy="276999"/>
              </a:xfrm>
              <a:prstGeom prst="rect">
                <a:avLst/>
              </a:prstGeom>
              <a:blipFill>
                <a:blip r:embed="rId12"/>
                <a:stretch>
                  <a:fillRect l="-3265" r="-367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C4E02536-4A44-4E10-BDE7-B3086E18F1CE}"/>
              </a:ext>
            </a:extLst>
          </p:cNvPr>
          <p:cNvSpPr txBox="1"/>
          <p:nvPr/>
        </p:nvSpPr>
        <p:spPr>
          <a:xfrm>
            <a:off x="7810054" y="5554519"/>
            <a:ext cx="1496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Now type   </a:t>
            </a:r>
            <a:r>
              <a:rPr lang="en-GB" sz="16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           Sin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          </a:t>
            </a:r>
            <a:r>
              <a:rPr lang="en-GB" sz="1600" dirty="0">
                <a:solidFill>
                  <a:srgbClr val="FF0000"/>
                </a:solidFill>
              </a:rPr>
              <a:t> 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AE57B1-BC72-40FD-8D0C-0943CD7B2C5C}"/>
              </a:ext>
            </a:extLst>
          </p:cNvPr>
          <p:cNvGrpSpPr/>
          <p:nvPr/>
        </p:nvGrpSpPr>
        <p:grpSpPr>
          <a:xfrm>
            <a:off x="6272679" y="6131176"/>
            <a:ext cx="1082676" cy="276999"/>
            <a:chOff x="6206419" y="6131176"/>
            <a:chExt cx="1082676" cy="27699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DFD30C-EB5A-420B-B3E3-B316F5C55265}"/>
                </a:ext>
              </a:extLst>
            </p:cNvPr>
            <p:cNvSpPr/>
            <p:nvPr/>
          </p:nvSpPr>
          <p:spPr>
            <a:xfrm>
              <a:off x="7209582" y="6134135"/>
              <a:ext cx="79513" cy="795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069BB91-3890-4AA1-959C-A34C72938573}"/>
                    </a:ext>
                  </a:extLst>
                </p:cNvPr>
                <p:cNvSpPr txBox="1"/>
                <p:nvPr/>
              </p:nvSpPr>
              <p:spPr>
                <a:xfrm>
                  <a:off x="6206419" y="6131176"/>
                  <a:ext cx="9909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𝟑𝟖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B5B58D8-8E4C-424A-A944-11F351B247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419" y="6131176"/>
                  <a:ext cx="990977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6135" r="-5521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985738-8AC0-4561-8AA4-0B9CF2E043D8}"/>
              </a:ext>
            </a:extLst>
          </p:cNvPr>
          <p:cNvCxnSpPr>
            <a:cxnSpLocks/>
          </p:cNvCxnSpPr>
          <p:nvPr/>
        </p:nvCxnSpPr>
        <p:spPr>
          <a:xfrm>
            <a:off x="6319440" y="6413826"/>
            <a:ext cx="9309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1C7D37-9135-4F97-846D-159F73075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1138" y="4073792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6" name="TextBox 8">
            <a:extLst>
              <a:ext uri="{FF2B5EF4-FFF2-40B4-BE49-F238E27FC236}">
                <a16:creationId xmlns:a16="http://schemas.microsoft.com/office/drawing/2014/main" id="{566DD43C-5AF1-44DA-A0A0-707A38686ECF}"/>
              </a:ext>
            </a:extLst>
          </p:cNvPr>
          <p:cNvSpPr txBox="1"/>
          <p:nvPr/>
        </p:nvSpPr>
        <p:spPr>
          <a:xfrm>
            <a:off x="10721870" y="470746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5C3707-1352-4375-BF54-1D05A015A12D}"/>
              </a:ext>
            </a:extLst>
          </p:cNvPr>
          <p:cNvSpPr/>
          <p:nvPr/>
        </p:nvSpPr>
        <p:spPr>
          <a:xfrm>
            <a:off x="5887355" y="7458408"/>
            <a:ext cx="7434328" cy="60182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D754C4B-AB8E-43C2-A60D-3C0211C5F09D}"/>
              </a:ext>
            </a:extLst>
          </p:cNvPr>
          <p:cNvSpPr/>
          <p:nvPr/>
        </p:nvSpPr>
        <p:spPr>
          <a:xfrm>
            <a:off x="1457806" y="3335251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40CCCF-4791-466C-A20B-3B56C9B78E41}"/>
              </a:ext>
            </a:extLst>
          </p:cNvPr>
          <p:cNvSpPr/>
          <p:nvPr/>
        </p:nvSpPr>
        <p:spPr>
          <a:xfrm>
            <a:off x="7597710" y="3338955"/>
            <a:ext cx="2715491" cy="261851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42577B-0F75-43D7-A23B-34AB8183469C}"/>
              </a:ext>
            </a:extLst>
          </p:cNvPr>
          <p:cNvGrpSpPr/>
          <p:nvPr/>
        </p:nvGrpSpPr>
        <p:grpSpPr>
          <a:xfrm>
            <a:off x="7888653" y="4235372"/>
            <a:ext cx="318656" cy="482538"/>
            <a:chOff x="3810000" y="318655"/>
            <a:chExt cx="498764" cy="62345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4DEFB1-6693-400B-983D-E3BF27A1924A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7508967-CC85-495E-AA05-E2D8682F5189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FECF0B-7E55-4B10-963A-634312EEB5D0}"/>
              </a:ext>
            </a:extLst>
          </p:cNvPr>
          <p:cNvGrpSpPr/>
          <p:nvPr/>
        </p:nvGrpSpPr>
        <p:grpSpPr>
          <a:xfrm>
            <a:off x="8814532" y="6022663"/>
            <a:ext cx="318656" cy="482538"/>
            <a:chOff x="3810000" y="318655"/>
            <a:chExt cx="498764" cy="62345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C8AE14-1995-4E8E-A259-F7435D4C62CE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533B14-7F28-4673-ACCA-8CC6E8C60FBF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A214CD-9403-4D4B-959C-A2FB8BB5958C}"/>
              </a:ext>
            </a:extLst>
          </p:cNvPr>
          <p:cNvGrpSpPr/>
          <p:nvPr/>
        </p:nvGrpSpPr>
        <p:grpSpPr>
          <a:xfrm>
            <a:off x="9759016" y="4167288"/>
            <a:ext cx="318656" cy="482538"/>
            <a:chOff x="3810000" y="318655"/>
            <a:chExt cx="498764" cy="62345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D5B402-9499-454B-8D25-80C2FFBC10E5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F9DF0-9DD8-4592-AE6C-33B6D48001D0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D21AAB-D1AF-44D2-9A82-2A7F2BD62BB7}"/>
              </a:ext>
            </a:extLst>
          </p:cNvPr>
          <p:cNvGrpSpPr/>
          <p:nvPr/>
        </p:nvGrpSpPr>
        <p:grpSpPr>
          <a:xfrm>
            <a:off x="2608611" y="5997220"/>
            <a:ext cx="318656" cy="482538"/>
            <a:chOff x="3810000" y="318655"/>
            <a:chExt cx="498764" cy="6234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984056-2283-44BB-A40B-F8EDDBCA78CB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7798A4A-AFC2-44DC-833E-A1F8AA65EA39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5C2C56-A6D8-4A86-9622-9085398FAC3C}"/>
              </a:ext>
            </a:extLst>
          </p:cNvPr>
          <p:cNvGrpSpPr/>
          <p:nvPr/>
        </p:nvGrpSpPr>
        <p:grpSpPr>
          <a:xfrm>
            <a:off x="1721042" y="5364366"/>
            <a:ext cx="318656" cy="482538"/>
            <a:chOff x="3810000" y="318655"/>
            <a:chExt cx="498764" cy="62345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C6884C-1AA3-4068-91F4-924CEC8E90E1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1A10FD-F83B-4C4B-91F0-D2269ACF38E6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84460-7941-4157-A8AA-C8D63D7BE5CC}"/>
              </a:ext>
            </a:extLst>
          </p:cNvPr>
          <p:cNvGrpSpPr/>
          <p:nvPr/>
        </p:nvGrpSpPr>
        <p:grpSpPr>
          <a:xfrm>
            <a:off x="1748751" y="4161968"/>
            <a:ext cx="318656" cy="482538"/>
            <a:chOff x="3810000" y="318655"/>
            <a:chExt cx="498764" cy="62345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716C8B4-9B1A-48DA-9462-C2B5A4932EB9}"/>
                </a:ext>
              </a:extLst>
            </p:cNvPr>
            <p:cNvCxnSpPr/>
            <p:nvPr/>
          </p:nvCxnSpPr>
          <p:spPr>
            <a:xfrm>
              <a:off x="3810000" y="720436"/>
              <a:ext cx="221673" cy="221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CB64FF-5AA5-4326-A882-81C6F3E710D3}"/>
                </a:ext>
              </a:extLst>
            </p:cNvPr>
            <p:cNvCxnSpPr/>
            <p:nvPr/>
          </p:nvCxnSpPr>
          <p:spPr>
            <a:xfrm flipV="1">
              <a:off x="4031673" y="318655"/>
              <a:ext cx="277091" cy="623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E7F4AE-EA08-4261-BE07-30F72EF8658E}"/>
                  </a:ext>
                </a:extLst>
              </p:cNvPr>
              <p:cNvSpPr txBox="1"/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4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E7F4AE-EA08-4261-BE07-30F72EF8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9842" y="4018294"/>
                <a:ext cx="332508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9B5592-5971-4A6A-B28E-C7A3416A5648}"/>
              </a:ext>
            </a:extLst>
          </p:cNvPr>
          <p:cNvCxnSpPr/>
          <p:nvPr/>
        </p:nvCxnSpPr>
        <p:spPr>
          <a:xfrm flipV="1">
            <a:off x="2067407" y="4756958"/>
            <a:ext cx="1309250" cy="834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86BC52A4-99D8-45DF-95BF-9078569C949B}"/>
              </a:ext>
            </a:extLst>
          </p:cNvPr>
          <p:cNvSpPr/>
          <p:nvPr/>
        </p:nvSpPr>
        <p:spPr>
          <a:xfrm rot="1124916">
            <a:off x="6868876" y="5062147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45E009-86EA-4446-8DF5-55D11E453227}"/>
                  </a:ext>
                </a:extLst>
              </p:cNvPr>
              <p:cNvSpPr txBox="1"/>
              <p:nvPr/>
            </p:nvSpPr>
            <p:spPr>
              <a:xfrm>
                <a:off x="7795889" y="5302587"/>
                <a:ext cx="603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45E009-86EA-4446-8DF5-55D11E453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889" y="5302587"/>
                <a:ext cx="60362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9939FB-4141-46A4-9CB7-2B4B8A550C00}"/>
              </a:ext>
            </a:extLst>
          </p:cNvPr>
          <p:cNvCxnSpPr>
            <a:cxnSpLocks/>
          </p:cNvCxnSpPr>
          <p:nvPr/>
        </p:nvCxnSpPr>
        <p:spPr>
          <a:xfrm flipV="1">
            <a:off x="8429787" y="4717910"/>
            <a:ext cx="1093525" cy="704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c 49">
            <a:extLst>
              <a:ext uri="{FF2B5EF4-FFF2-40B4-BE49-F238E27FC236}">
                <a16:creationId xmlns:a16="http://schemas.microsoft.com/office/drawing/2014/main" id="{64A9445F-BFA3-4DA6-9CDD-F1C160603356}"/>
              </a:ext>
            </a:extLst>
          </p:cNvPr>
          <p:cNvSpPr/>
          <p:nvPr/>
        </p:nvSpPr>
        <p:spPr>
          <a:xfrm rot="1124916">
            <a:off x="911658" y="5050780"/>
            <a:ext cx="1589108" cy="130925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113C01-DB8A-488B-A45F-2B7FED289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2473" y="3043703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513319" y="3635753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6B6D3-04EF-4102-843B-436D25133ED0}"/>
              </a:ext>
            </a:extLst>
          </p:cNvPr>
          <p:cNvGrpSpPr/>
          <p:nvPr/>
        </p:nvGrpSpPr>
        <p:grpSpPr>
          <a:xfrm>
            <a:off x="1310427" y="1366683"/>
            <a:ext cx="2827398" cy="506127"/>
            <a:chOff x="1890376" y="861391"/>
            <a:chExt cx="2827398" cy="506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A10377-4E40-4D44-891C-7A98C5B836EB}"/>
                </a:ext>
              </a:extLst>
            </p:cNvPr>
            <p:cNvSpPr/>
            <p:nvPr/>
          </p:nvSpPr>
          <p:spPr>
            <a:xfrm>
              <a:off x="1890376" y="861391"/>
              <a:ext cx="2827398" cy="506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B9922C-0504-4A74-9C55-436BF0CEA568}"/>
                </a:ext>
              </a:extLst>
            </p:cNvPr>
            <p:cNvSpPr txBox="1"/>
            <p:nvPr/>
          </p:nvSpPr>
          <p:spPr>
            <a:xfrm>
              <a:off x="2039698" y="914400"/>
              <a:ext cx="2571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To find a side you need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E14DEF-8CA8-456F-B9F6-3501A8C78326}"/>
              </a:ext>
            </a:extLst>
          </p:cNvPr>
          <p:cNvGrpSpPr/>
          <p:nvPr/>
        </p:nvGrpSpPr>
        <p:grpSpPr>
          <a:xfrm>
            <a:off x="7439059" y="1370937"/>
            <a:ext cx="2827398" cy="506127"/>
            <a:chOff x="1890376" y="861391"/>
            <a:chExt cx="2827398" cy="50612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784D3F-53EE-4E26-B604-00509BBA57BC}"/>
                </a:ext>
              </a:extLst>
            </p:cNvPr>
            <p:cNvSpPr/>
            <p:nvPr/>
          </p:nvSpPr>
          <p:spPr>
            <a:xfrm>
              <a:off x="1890376" y="861391"/>
              <a:ext cx="2827398" cy="5061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D2D7F7-6BBE-4DA2-A0B7-5C0105FA307C}"/>
                </a:ext>
              </a:extLst>
            </p:cNvPr>
            <p:cNvSpPr txBox="1"/>
            <p:nvPr/>
          </p:nvSpPr>
          <p:spPr>
            <a:xfrm>
              <a:off x="2039698" y="914400"/>
              <a:ext cx="2571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To find a side you need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C46132-EBF4-4C1A-BE2C-2FCA5C4BC8A2}"/>
              </a:ext>
            </a:extLst>
          </p:cNvPr>
          <p:cNvSpPr txBox="1"/>
          <p:nvPr/>
        </p:nvSpPr>
        <p:spPr>
          <a:xfrm>
            <a:off x="1722247" y="2305878"/>
            <a:ext cx="2040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opposite angle</a:t>
            </a:r>
          </a:p>
          <a:p>
            <a:pPr algn="ctr"/>
            <a:r>
              <a:rPr lang="en-GB" dirty="0"/>
              <a:t>The other two sides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B885CE-B46B-4B00-847F-AC1D196166BF}"/>
              </a:ext>
            </a:extLst>
          </p:cNvPr>
          <p:cNvSpPr txBox="1"/>
          <p:nvPr/>
        </p:nvSpPr>
        <p:spPr>
          <a:xfrm>
            <a:off x="8121802" y="2298231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All three sides.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9144F0-509F-4739-8635-1C8D61D635B4}"/>
              </a:ext>
            </a:extLst>
          </p:cNvPr>
          <p:cNvSpPr/>
          <p:nvPr/>
        </p:nvSpPr>
        <p:spPr>
          <a:xfrm>
            <a:off x="7474226" y="4876800"/>
            <a:ext cx="609600" cy="596348"/>
          </a:xfrm>
          <a:custGeom>
            <a:avLst/>
            <a:gdLst>
              <a:gd name="connsiteX0" fmla="*/ 609600 w 609600"/>
              <a:gd name="connsiteY0" fmla="*/ 119270 h 596348"/>
              <a:gd name="connsiteX1" fmla="*/ 371061 w 609600"/>
              <a:gd name="connsiteY1" fmla="*/ 596348 h 596348"/>
              <a:gd name="connsiteX2" fmla="*/ 0 w 609600"/>
              <a:gd name="connsiteY2" fmla="*/ 0 h 596348"/>
              <a:gd name="connsiteX3" fmla="*/ 609600 w 609600"/>
              <a:gd name="connsiteY3" fmla="*/ 119270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596348">
                <a:moveTo>
                  <a:pt x="609600" y="119270"/>
                </a:moveTo>
                <a:lnTo>
                  <a:pt x="371061" y="596348"/>
                </a:lnTo>
                <a:lnTo>
                  <a:pt x="0" y="0"/>
                </a:lnTo>
                <a:lnTo>
                  <a:pt x="609600" y="1192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A2867-E4B0-49FC-9B0E-86BBE35494A7}"/>
              </a:ext>
            </a:extLst>
          </p:cNvPr>
          <p:cNvSpPr txBox="1"/>
          <p:nvPr/>
        </p:nvSpPr>
        <p:spPr>
          <a:xfrm>
            <a:off x="4756392" y="238539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Cosine Rule</a:t>
            </a:r>
          </a:p>
        </p:txBody>
      </p:sp>
    </p:spTree>
    <p:extLst>
      <p:ext uri="{BB962C8B-B14F-4D97-AF65-F5344CB8AC3E}">
        <p14:creationId xmlns:p14="http://schemas.microsoft.com/office/powerpoint/2010/main" val="15649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E58495-B699-49F2-A005-CEC3B877C415}"/>
                  </a:ext>
                </a:extLst>
              </p:cNvPr>
              <p:cNvSpPr txBox="1"/>
              <p:nvPr/>
            </p:nvSpPr>
            <p:spPr>
              <a:xfrm>
                <a:off x="1763729" y="3402702"/>
                <a:ext cx="2925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CosA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E58495-B699-49F2-A005-CEC3B877C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729" y="3402702"/>
                <a:ext cx="2925544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B8E126-A5D1-4059-8B67-CCCCBC25A85F}"/>
                  </a:ext>
                </a:extLst>
              </p:cNvPr>
              <p:cNvSpPr txBox="1"/>
              <p:nvPr/>
            </p:nvSpPr>
            <p:spPr>
              <a:xfrm>
                <a:off x="7637908" y="2440848"/>
                <a:ext cx="2526397" cy="710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CosA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𝑏𝑐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B8E126-A5D1-4059-8B67-CCCCBC25A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908" y="2440848"/>
                <a:ext cx="2526397" cy="7100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5436752-7817-41E0-A645-5AF182D88274}"/>
              </a:ext>
            </a:extLst>
          </p:cNvPr>
          <p:cNvSpPr txBox="1"/>
          <p:nvPr/>
        </p:nvSpPr>
        <p:spPr>
          <a:xfrm>
            <a:off x="4765101" y="221121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Cosine Rule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B9CC40-0812-4CC9-8C99-B48DE7B17919}"/>
              </a:ext>
            </a:extLst>
          </p:cNvPr>
          <p:cNvGrpSpPr/>
          <p:nvPr/>
        </p:nvGrpSpPr>
        <p:grpSpPr>
          <a:xfrm>
            <a:off x="2122225" y="948478"/>
            <a:ext cx="2208553" cy="742122"/>
            <a:chOff x="1949948" y="1099930"/>
            <a:chExt cx="2208553" cy="7421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B80A5-EABB-47F3-9626-E6AD5DE56711}"/>
                </a:ext>
              </a:extLst>
            </p:cNvPr>
            <p:cNvSpPr/>
            <p:nvPr/>
          </p:nvSpPr>
          <p:spPr>
            <a:xfrm>
              <a:off x="1949948" y="1099930"/>
              <a:ext cx="2208553" cy="742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374631-055B-4BF2-BCD6-67B9C333F296}"/>
                </a:ext>
              </a:extLst>
            </p:cNvPr>
            <p:cNvSpPr txBox="1"/>
            <p:nvPr/>
          </p:nvSpPr>
          <p:spPr>
            <a:xfrm>
              <a:off x="2121408" y="1232452"/>
              <a:ext cx="1888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Finding a side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E1FBB-3CF3-4F0A-B239-626231249B9B}"/>
              </a:ext>
            </a:extLst>
          </p:cNvPr>
          <p:cNvGrpSpPr/>
          <p:nvPr/>
        </p:nvGrpSpPr>
        <p:grpSpPr>
          <a:xfrm>
            <a:off x="7560245" y="940771"/>
            <a:ext cx="2888975" cy="742122"/>
            <a:chOff x="1949948" y="1099930"/>
            <a:chExt cx="2393543" cy="7421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A9300F-E09E-4D3A-A367-8C9B71E2D43E}"/>
                </a:ext>
              </a:extLst>
            </p:cNvPr>
            <p:cNvSpPr/>
            <p:nvPr/>
          </p:nvSpPr>
          <p:spPr>
            <a:xfrm>
              <a:off x="1949948" y="1099930"/>
              <a:ext cx="2208553" cy="742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92D799-B2F6-42B1-850A-4C1B9FE906BE}"/>
                </a:ext>
              </a:extLst>
            </p:cNvPr>
            <p:cNvSpPr txBox="1"/>
            <p:nvPr/>
          </p:nvSpPr>
          <p:spPr>
            <a:xfrm>
              <a:off x="2121408" y="1232452"/>
              <a:ext cx="2222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Finding an angle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211BA1-907D-42F4-9CE1-BA19EA0A5364}"/>
              </a:ext>
            </a:extLst>
          </p:cNvPr>
          <p:cNvCxnSpPr>
            <a:cxnSpLocks/>
          </p:cNvCxnSpPr>
          <p:nvPr/>
        </p:nvCxnSpPr>
        <p:spPr>
          <a:xfrm>
            <a:off x="1972918" y="2825156"/>
            <a:ext cx="4725" cy="4135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ADD2C9-3B93-4584-B9DA-145B3C4E6F67}"/>
              </a:ext>
            </a:extLst>
          </p:cNvPr>
          <p:cNvSpPr txBox="1"/>
          <p:nvPr/>
        </p:nvSpPr>
        <p:spPr>
          <a:xfrm>
            <a:off x="1136376" y="2486602"/>
            <a:ext cx="1752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Want to find a side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B06EE5-44FA-401C-8854-2E55C5B2DFFB}"/>
              </a:ext>
            </a:extLst>
          </p:cNvPr>
          <p:cNvGrpSpPr/>
          <p:nvPr/>
        </p:nvGrpSpPr>
        <p:grpSpPr>
          <a:xfrm>
            <a:off x="2574571" y="3851654"/>
            <a:ext cx="539688" cy="710495"/>
            <a:chOff x="2375790" y="4073540"/>
            <a:chExt cx="539688" cy="71049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678545-E2E3-43EB-9CA0-CA9EBF94C2C8}"/>
                </a:ext>
              </a:extLst>
            </p:cNvPr>
            <p:cNvCxnSpPr/>
            <p:nvPr/>
          </p:nvCxnSpPr>
          <p:spPr>
            <a:xfrm flipH="1" flipV="1">
              <a:off x="2375790" y="4073540"/>
              <a:ext cx="314401" cy="71049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E9F7438-F807-4891-8E8A-6A15CE58B3B0}"/>
                </a:ext>
              </a:extLst>
            </p:cNvPr>
            <p:cNvCxnSpPr/>
            <p:nvPr/>
          </p:nvCxnSpPr>
          <p:spPr>
            <a:xfrm flipV="1">
              <a:off x="2690191" y="4073540"/>
              <a:ext cx="225287" cy="71049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26A9F5E-D928-4770-A62A-E2CB2ADD065A}"/>
              </a:ext>
            </a:extLst>
          </p:cNvPr>
          <p:cNvSpPr txBox="1"/>
          <p:nvPr/>
        </p:nvSpPr>
        <p:spPr>
          <a:xfrm>
            <a:off x="2700289" y="4612345"/>
            <a:ext cx="147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You need the</a:t>
            </a:r>
          </a:p>
          <a:p>
            <a:r>
              <a:rPr lang="en-GB" sz="1600" dirty="0"/>
              <a:t>other two sides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CE0A17-12F8-4E5A-ACEE-B645EDB0660F}"/>
              </a:ext>
            </a:extLst>
          </p:cNvPr>
          <p:cNvSpPr txBox="1"/>
          <p:nvPr/>
        </p:nvSpPr>
        <p:spPr>
          <a:xfrm>
            <a:off x="3879556" y="2242197"/>
            <a:ext cx="141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You need the</a:t>
            </a:r>
          </a:p>
          <a:p>
            <a:r>
              <a:rPr lang="en-GB" sz="1600" dirty="0"/>
              <a:t>opposite angle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7AB9E0-4569-4620-B1FB-933478429F73}"/>
              </a:ext>
            </a:extLst>
          </p:cNvPr>
          <p:cNvCxnSpPr>
            <a:cxnSpLocks/>
          </p:cNvCxnSpPr>
          <p:nvPr/>
        </p:nvCxnSpPr>
        <p:spPr>
          <a:xfrm>
            <a:off x="4484202" y="2884792"/>
            <a:ext cx="4725" cy="4135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BACB3E6-FFD6-4E1F-AF65-4B4EE0D38B9F}"/>
              </a:ext>
            </a:extLst>
          </p:cNvPr>
          <p:cNvSpPr txBox="1"/>
          <p:nvPr/>
        </p:nvSpPr>
        <p:spPr>
          <a:xfrm>
            <a:off x="7749697" y="3633535"/>
            <a:ext cx="240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need all three sides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157856-57B4-4907-8D7C-4714E95AD8E5}"/>
              </a:ext>
            </a:extLst>
          </p:cNvPr>
          <p:cNvGrpSpPr/>
          <p:nvPr/>
        </p:nvGrpSpPr>
        <p:grpSpPr>
          <a:xfrm>
            <a:off x="3788116" y="3836716"/>
            <a:ext cx="182880" cy="709369"/>
            <a:chOff x="2601025" y="4074667"/>
            <a:chExt cx="182880" cy="70936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B332D6-C622-4203-89F0-5F17D3FC7F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1025" y="4074667"/>
              <a:ext cx="89168" cy="70936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0FF80CB-743E-4288-86EF-3BB9A7DDC6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0191" y="4074667"/>
              <a:ext cx="93714" cy="70936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68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396FC19-7CDD-4A7E-89C6-2C709BAA23AC}"/>
              </a:ext>
            </a:extLst>
          </p:cNvPr>
          <p:cNvSpPr/>
          <p:nvPr/>
        </p:nvSpPr>
        <p:spPr>
          <a:xfrm>
            <a:off x="8707729" y="2356406"/>
            <a:ext cx="722160" cy="722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4E3125-EF6B-4BA0-A59B-699B24B1044B}"/>
              </a:ext>
            </a:extLst>
          </p:cNvPr>
          <p:cNvSpPr/>
          <p:nvPr/>
        </p:nvSpPr>
        <p:spPr>
          <a:xfrm>
            <a:off x="7762271" y="3605718"/>
            <a:ext cx="722160" cy="722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AABF7-4EB9-412B-B384-47EE51320D18}"/>
              </a:ext>
            </a:extLst>
          </p:cNvPr>
          <p:cNvSpPr txBox="1"/>
          <p:nvPr/>
        </p:nvSpPr>
        <p:spPr>
          <a:xfrm>
            <a:off x="3592253" y="66687"/>
            <a:ext cx="469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Finding the length of a side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DD035C-C3C9-4E8B-BC91-5FED7D7C11B0}"/>
              </a:ext>
            </a:extLst>
          </p:cNvPr>
          <p:cNvGrpSpPr/>
          <p:nvPr/>
        </p:nvGrpSpPr>
        <p:grpSpPr>
          <a:xfrm>
            <a:off x="561703" y="1673943"/>
            <a:ext cx="9332012" cy="2593432"/>
            <a:chOff x="1002902" y="1251217"/>
            <a:chExt cx="9332012" cy="2593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CD902A-CEEA-4E80-ACEC-27772A8E56D9}"/>
                </a:ext>
              </a:extLst>
            </p:cNvPr>
            <p:cNvGrpSpPr/>
            <p:nvPr/>
          </p:nvGrpSpPr>
          <p:grpSpPr>
            <a:xfrm>
              <a:off x="1075333" y="1277418"/>
              <a:ext cx="9259581" cy="2567231"/>
              <a:chOff x="1091274" y="2293064"/>
              <a:chExt cx="9259581" cy="25672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A9D1FB9-FACA-4DA1-A6EA-55014DA250BB}"/>
                  </a:ext>
                </a:extLst>
              </p:cNvPr>
              <p:cNvGrpSpPr/>
              <p:nvPr/>
            </p:nvGrpSpPr>
            <p:grpSpPr>
              <a:xfrm>
                <a:off x="1091274" y="2293064"/>
                <a:ext cx="3246783" cy="2506147"/>
                <a:chOff x="1336917" y="2019236"/>
                <a:chExt cx="3246783" cy="2506147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644793F-45A3-4845-86E9-D6FA618C291D}"/>
                    </a:ext>
                  </a:extLst>
                </p:cNvPr>
                <p:cNvGrpSpPr/>
                <p:nvPr/>
              </p:nvGrpSpPr>
              <p:grpSpPr>
                <a:xfrm>
                  <a:off x="1336917" y="2333877"/>
                  <a:ext cx="3246783" cy="1895061"/>
                  <a:chOff x="3829878" y="1245704"/>
                  <a:chExt cx="3246783" cy="1895061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71B11713-3B65-4736-9A6A-2415E104206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43130" y="1245704"/>
                    <a:ext cx="1431235" cy="17492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5C41E68E-7A5F-4EB9-8BA8-9887088676CD}"/>
                      </a:ext>
                    </a:extLst>
                  </p:cNvPr>
                  <p:cNvCxnSpPr/>
                  <p:nvPr/>
                </p:nvCxnSpPr>
                <p:spPr>
                  <a:xfrm>
                    <a:off x="3829878" y="2994991"/>
                    <a:ext cx="3246783" cy="14577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E71F2CC6-42BF-4A36-92C6-8ABF95B62997}"/>
                      </a:ext>
                    </a:extLst>
                  </p:cNvPr>
                  <p:cNvCxnSpPr/>
                  <p:nvPr/>
                </p:nvCxnSpPr>
                <p:spPr>
                  <a:xfrm>
                    <a:off x="5274365" y="1245704"/>
                    <a:ext cx="1802296" cy="18950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60143A-9708-4D1A-BB6B-E7F1673F0B50}"/>
                    </a:ext>
                  </a:extLst>
                </p:cNvPr>
                <p:cNvSpPr txBox="1"/>
                <p:nvPr/>
              </p:nvSpPr>
              <p:spPr>
                <a:xfrm>
                  <a:off x="3603846" y="2912075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16cm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2DB88D9-C4F6-4AAF-A7A1-E91E99727532}"/>
                    </a:ext>
                  </a:extLst>
                </p:cNvPr>
                <p:cNvSpPr txBox="1"/>
                <p:nvPr/>
              </p:nvSpPr>
              <p:spPr>
                <a:xfrm>
                  <a:off x="2462566" y="4156051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21cm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B3E6062-7F0D-4F7A-A867-20462E037ED5}"/>
                    </a:ext>
                  </a:extLst>
                </p:cNvPr>
                <p:cNvGrpSpPr/>
                <p:nvPr/>
              </p:nvGrpSpPr>
              <p:grpSpPr>
                <a:xfrm>
                  <a:off x="3777726" y="3831084"/>
                  <a:ext cx="418704" cy="369332"/>
                  <a:chOff x="3667749" y="4891976"/>
                  <a:chExt cx="418704" cy="369332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AC6ED68-7C77-4C31-AB89-9C9004450C0D}"/>
                      </a:ext>
                    </a:extLst>
                  </p:cNvPr>
                  <p:cNvSpPr txBox="1"/>
                  <p:nvPr/>
                </p:nvSpPr>
                <p:spPr>
                  <a:xfrm>
                    <a:off x="3667749" y="4891976"/>
                    <a:ext cx="41870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42</a:t>
                    </a:r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B200D9AE-3ED5-42DF-A7C6-86410948B855}"/>
                      </a:ext>
                    </a:extLst>
                  </p:cNvPr>
                  <p:cNvSpPr/>
                  <p:nvPr/>
                </p:nvSpPr>
                <p:spPr>
                  <a:xfrm>
                    <a:off x="4005017" y="4958236"/>
                    <a:ext cx="54932" cy="549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0DF70EB0-4458-43BD-AC6B-B7F1B1C963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64649" y="2859908"/>
                      <a:ext cx="2417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E3C24C14-ED4F-42C4-AEC0-0EE282CD91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4649" y="2859908"/>
                      <a:ext cx="241733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7949" r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D6AB1402-3C30-45EF-9287-6CD86901D5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23101" y="2019236"/>
                      <a:ext cx="20172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000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AC0381AB-2F77-4CC9-A4D7-A78E0BD7CC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23101" y="2019236"/>
                      <a:ext cx="201722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8182" r="-121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206B793E-2C23-4B14-A4F0-BD9AF2EB9B90}"/>
                  </a:ext>
                </a:extLst>
              </p:cNvPr>
              <p:cNvSpPr/>
              <p:nvPr/>
            </p:nvSpPr>
            <p:spPr>
              <a:xfrm rot="14905456">
                <a:off x="3474092" y="3873825"/>
                <a:ext cx="896075" cy="86691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D72A5675-1309-40F3-A9D7-EDDAE99A58A0}"/>
                  </a:ext>
                </a:extLst>
              </p:cNvPr>
              <p:cNvSpPr/>
              <p:nvPr/>
            </p:nvSpPr>
            <p:spPr>
              <a:xfrm rot="14905456">
                <a:off x="9469361" y="3978802"/>
                <a:ext cx="896075" cy="86691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46AFCD-BAC3-4759-8CEF-C46B70FC9CA6}"/>
                </a:ext>
              </a:extLst>
            </p:cNvPr>
            <p:cNvSpPr txBox="1"/>
            <p:nvPr/>
          </p:nvSpPr>
          <p:spPr>
            <a:xfrm>
              <a:off x="1002902" y="1251217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Find 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B1D7BBA-E0C1-439B-9564-D1BA89C53FE9}"/>
              </a:ext>
            </a:extLst>
          </p:cNvPr>
          <p:cNvSpPr/>
          <p:nvPr/>
        </p:nvSpPr>
        <p:spPr>
          <a:xfrm>
            <a:off x="3880917" y="794428"/>
            <a:ext cx="7244099" cy="4655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F81405-3051-42EB-8642-410DCA07EB86}"/>
              </a:ext>
            </a:extLst>
          </p:cNvPr>
          <p:cNvGrpSpPr/>
          <p:nvPr/>
        </p:nvGrpSpPr>
        <p:grpSpPr>
          <a:xfrm>
            <a:off x="3985508" y="850885"/>
            <a:ext cx="7244099" cy="369332"/>
            <a:chOff x="2531658" y="3059668"/>
            <a:chExt cx="7244099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3700F7-088F-4E09-B859-F31524F2039A}"/>
                </a:ext>
              </a:extLst>
            </p:cNvPr>
            <p:cNvSpPr txBox="1"/>
            <p:nvPr/>
          </p:nvSpPr>
          <p:spPr>
            <a:xfrm>
              <a:off x="2531658" y="3059668"/>
              <a:ext cx="7244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Label the triangle.  I’m going to label the 42   angle A, that way     will be a.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4173D3-74DD-4DE4-BAC5-56C5BC56732F}"/>
                </a:ext>
              </a:extLst>
            </p:cNvPr>
            <p:cNvSpPr/>
            <p:nvPr/>
          </p:nvSpPr>
          <p:spPr>
            <a:xfrm>
              <a:off x="6663552" y="3099424"/>
              <a:ext cx="54932" cy="549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A3BF1FF-5C95-4E20-B61D-8ED0B4665601}"/>
                    </a:ext>
                  </a:extLst>
                </p:cNvPr>
                <p:cNvSpPr txBox="1"/>
                <p:nvPr/>
              </p:nvSpPr>
              <p:spPr>
                <a:xfrm>
                  <a:off x="8464205" y="3077193"/>
                  <a:ext cx="20172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FECF4BF-6744-4186-991C-5E96A08150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4205" y="3077193"/>
                  <a:ext cx="201722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8182" r="-121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9AC86-90E6-4D00-9C5A-75B94C600782}"/>
              </a:ext>
            </a:extLst>
          </p:cNvPr>
          <p:cNvGrpSpPr/>
          <p:nvPr/>
        </p:nvGrpSpPr>
        <p:grpSpPr>
          <a:xfrm>
            <a:off x="6298760" y="1692662"/>
            <a:ext cx="3950561" cy="2593113"/>
            <a:chOff x="6098572" y="2309471"/>
            <a:chExt cx="3950561" cy="25931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D5EAD3-A8EC-402D-A9E3-4A68E017BC28}"/>
                </a:ext>
              </a:extLst>
            </p:cNvPr>
            <p:cNvGrpSpPr/>
            <p:nvPr/>
          </p:nvGrpSpPr>
          <p:grpSpPr>
            <a:xfrm>
              <a:off x="6098572" y="2309471"/>
              <a:ext cx="3950561" cy="2593113"/>
              <a:chOff x="6098572" y="2309471"/>
              <a:chExt cx="3950561" cy="25931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AF7FAD5-B6A2-4AC3-A77B-7781AE02EE39}"/>
                  </a:ext>
                </a:extLst>
              </p:cNvPr>
              <p:cNvGrpSpPr/>
              <p:nvPr/>
            </p:nvGrpSpPr>
            <p:grpSpPr>
              <a:xfrm>
                <a:off x="6098572" y="2309471"/>
                <a:ext cx="3950561" cy="2515102"/>
                <a:chOff x="5779924" y="2308630"/>
                <a:chExt cx="3950561" cy="2515102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241ECB5-0716-45C9-BAEF-992CFA9271F3}"/>
                    </a:ext>
                  </a:extLst>
                </p:cNvPr>
                <p:cNvGrpSpPr/>
                <p:nvPr/>
              </p:nvGrpSpPr>
              <p:grpSpPr>
                <a:xfrm>
                  <a:off x="6114844" y="2717718"/>
                  <a:ext cx="3246783" cy="1895061"/>
                  <a:chOff x="3829878" y="1245704"/>
                  <a:chExt cx="3246783" cy="1895061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C642CDCA-79EA-441E-9C63-E84258304CC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843130" y="1245704"/>
                    <a:ext cx="1431235" cy="17492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8BEB5722-A6ED-4404-B116-E6BE71028799}"/>
                      </a:ext>
                    </a:extLst>
                  </p:cNvPr>
                  <p:cNvCxnSpPr/>
                  <p:nvPr/>
                </p:nvCxnSpPr>
                <p:spPr>
                  <a:xfrm>
                    <a:off x="3829878" y="2994991"/>
                    <a:ext cx="3246783" cy="14577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6793899D-E346-4BF5-A145-81D34C52DF73}"/>
                      </a:ext>
                    </a:extLst>
                  </p:cNvPr>
                  <p:cNvCxnSpPr/>
                  <p:nvPr/>
                </p:nvCxnSpPr>
                <p:spPr>
                  <a:xfrm>
                    <a:off x="5274365" y="1245704"/>
                    <a:ext cx="1802296" cy="18950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ECCF22-2C24-49F5-9049-02C391DD78A9}"/>
                    </a:ext>
                  </a:extLst>
                </p:cNvPr>
                <p:cNvSpPr txBox="1"/>
                <p:nvPr/>
              </p:nvSpPr>
              <p:spPr>
                <a:xfrm>
                  <a:off x="8227930" y="2962225"/>
                  <a:ext cx="31451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B050"/>
                      </a:solidFill>
                    </a:rPr>
                    <a:t>c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BC5CA38-00A9-4D0E-889A-FF135CF255F0}"/>
                    </a:ext>
                  </a:extLst>
                </p:cNvPr>
                <p:cNvSpPr txBox="1"/>
                <p:nvPr/>
              </p:nvSpPr>
              <p:spPr>
                <a:xfrm>
                  <a:off x="7434128" y="4149207"/>
                  <a:ext cx="3465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B050"/>
                      </a:solidFill>
                    </a:rPr>
                    <a:t>b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35EB973-F25D-444B-9CB1-D6F1FC3380B2}"/>
                    </a:ext>
                  </a:extLst>
                </p:cNvPr>
                <p:cNvSpPr txBox="1"/>
                <p:nvPr/>
              </p:nvSpPr>
              <p:spPr>
                <a:xfrm>
                  <a:off x="6326041" y="3234914"/>
                  <a:ext cx="3321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FF0000"/>
                      </a:solidFill>
                    </a:rPr>
                    <a:t>a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077F3A-8F52-4055-9486-6E8C57C6A494}"/>
                    </a:ext>
                  </a:extLst>
                </p:cNvPr>
                <p:cNvSpPr txBox="1"/>
                <p:nvPr/>
              </p:nvSpPr>
              <p:spPr>
                <a:xfrm>
                  <a:off x="5779924" y="4232357"/>
                  <a:ext cx="348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/>
                    <a:t>C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BBABD2E-C73E-4780-90FD-86FCAB538CFC}"/>
                    </a:ext>
                  </a:extLst>
                </p:cNvPr>
                <p:cNvSpPr txBox="1"/>
                <p:nvPr/>
              </p:nvSpPr>
              <p:spPr>
                <a:xfrm>
                  <a:off x="7378460" y="2308630"/>
                  <a:ext cx="35137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/>
                    <a:t>B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348C776-32DF-48AF-8956-634999534856}"/>
                    </a:ext>
                  </a:extLst>
                </p:cNvPr>
                <p:cNvSpPr txBox="1"/>
                <p:nvPr/>
              </p:nvSpPr>
              <p:spPr>
                <a:xfrm>
                  <a:off x="9367885" y="4362067"/>
                  <a:ext cx="3626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/>
                    <a:t>A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E3569FE-E075-4726-AC7A-FD1DA379A213}"/>
                  </a:ext>
                </a:extLst>
              </p:cNvPr>
              <p:cNvSpPr txBox="1"/>
              <p:nvPr/>
            </p:nvSpPr>
            <p:spPr>
              <a:xfrm>
                <a:off x="8586012" y="3241585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16cm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62386B-89CE-4424-B8C0-9E0C9544F95F}"/>
                  </a:ext>
                </a:extLst>
              </p:cNvPr>
              <p:cNvSpPr txBox="1"/>
              <p:nvPr/>
            </p:nvSpPr>
            <p:spPr>
              <a:xfrm>
                <a:off x="7605893" y="4533252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21cm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1CBBF31-A4BF-41A1-BA35-B169CFB41322}"/>
                    </a:ext>
                  </a:extLst>
                </p:cNvPr>
                <p:cNvSpPr txBox="1"/>
                <p:nvPr/>
              </p:nvSpPr>
              <p:spPr>
                <a:xfrm>
                  <a:off x="6998268" y="3158044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D4211B1-75B0-42F5-8E99-D2723E5B0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8268" y="3158044"/>
                  <a:ext cx="24173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500" r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4B6EFF8-5653-444F-9ABE-D189B51F0D61}"/>
              </a:ext>
            </a:extLst>
          </p:cNvPr>
          <p:cNvSpPr/>
          <p:nvPr/>
        </p:nvSpPr>
        <p:spPr>
          <a:xfrm>
            <a:off x="4623486" y="2618946"/>
            <a:ext cx="1431235" cy="36067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A76294-7D98-4519-91E8-F0F2B4607E1C}"/>
              </a:ext>
            </a:extLst>
          </p:cNvPr>
          <p:cNvSpPr txBox="1"/>
          <p:nvPr/>
        </p:nvSpPr>
        <p:spPr>
          <a:xfrm>
            <a:off x="428432" y="4395185"/>
            <a:ext cx="305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</a:t>
            </a:r>
            <a:r>
              <a:rPr lang="en-GB" sz="2000" dirty="0">
                <a:solidFill>
                  <a:srgbClr val="FF0000"/>
                </a:solidFill>
              </a:rPr>
              <a:t>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so use the formula 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F6062E-B0C5-46FD-882F-CBCE48F598C1}"/>
              </a:ext>
            </a:extLst>
          </p:cNvPr>
          <p:cNvGrpSpPr/>
          <p:nvPr/>
        </p:nvGrpSpPr>
        <p:grpSpPr>
          <a:xfrm>
            <a:off x="9076257" y="3614010"/>
            <a:ext cx="418704" cy="369332"/>
            <a:chOff x="8469736" y="5569270"/>
            <a:chExt cx="418704" cy="36933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47CA4BA-7C9D-4142-AB17-4287D6B52084}"/>
                </a:ext>
              </a:extLst>
            </p:cNvPr>
            <p:cNvSpPr/>
            <p:nvPr/>
          </p:nvSpPr>
          <p:spPr>
            <a:xfrm>
              <a:off x="8794594" y="5626393"/>
              <a:ext cx="54932" cy="549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5AB2CEB-DC16-4D55-BBA5-EF33C0E45944}"/>
                </a:ext>
              </a:extLst>
            </p:cNvPr>
            <p:cNvSpPr txBox="1"/>
            <p:nvPr/>
          </p:nvSpPr>
          <p:spPr>
            <a:xfrm>
              <a:off x="8469736" y="556927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3DA776-FD6C-4F04-8280-A90824AA325E}"/>
              </a:ext>
            </a:extLst>
          </p:cNvPr>
          <p:cNvGrpSpPr/>
          <p:nvPr/>
        </p:nvGrpSpPr>
        <p:grpSpPr>
          <a:xfrm>
            <a:off x="3656137" y="4447158"/>
            <a:ext cx="4111062" cy="2089766"/>
            <a:chOff x="6592442" y="4527334"/>
            <a:chExt cx="4111062" cy="2089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56A7F6C-B53F-468E-A202-623C4BFA2354}"/>
                    </a:ext>
                  </a:extLst>
                </p:cNvPr>
                <p:cNvSpPr txBox="1"/>
                <p:nvPr/>
              </p:nvSpPr>
              <p:spPr>
                <a:xfrm>
                  <a:off x="6605694" y="4527334"/>
                  <a:ext cx="26500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𝑏𝑐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CosA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C32CF5D-95B9-4306-9EC7-CC6EF1F48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5694" y="4527334"/>
                  <a:ext cx="265008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B516664-3742-4ECE-8C2C-64F7C27FCBE7}"/>
                    </a:ext>
                  </a:extLst>
                </p:cNvPr>
                <p:cNvSpPr txBox="1"/>
                <p:nvPr/>
              </p:nvSpPr>
              <p:spPr>
                <a:xfrm>
                  <a:off x="6592442" y="4979961"/>
                  <a:ext cx="41110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×16×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42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2AB4E76-3517-44DE-96D4-2B265AB9C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2442" y="4979961"/>
                  <a:ext cx="411106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CEEE7D2-6178-436E-B5B6-96847DBAB7A5}"/>
                    </a:ext>
                  </a:extLst>
                </p:cNvPr>
                <p:cNvSpPr txBox="1"/>
                <p:nvPr/>
              </p:nvSpPr>
              <p:spPr>
                <a:xfrm>
                  <a:off x="6601171" y="5423935"/>
                  <a:ext cx="21106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197.6066773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72D3D50-7AF5-40C2-9D52-EA315854CA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171" y="5423935"/>
                  <a:ext cx="211064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4FDD4D4-EE5B-43AC-909E-7600394A5809}"/>
                    </a:ext>
                  </a:extLst>
                </p:cNvPr>
                <p:cNvSpPr txBox="1"/>
                <p:nvPr/>
              </p:nvSpPr>
              <p:spPr>
                <a:xfrm>
                  <a:off x="6802194" y="5871840"/>
                  <a:ext cx="12759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=14.1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D0FC1D2-8A2A-4642-A26F-99278D9CBC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194" y="5871840"/>
                  <a:ext cx="1275990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914" r="-2392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73DF1A1-D2FF-4F06-A88F-AF7071F58874}"/>
                    </a:ext>
                  </a:extLst>
                </p:cNvPr>
                <p:cNvSpPr txBox="1"/>
                <p:nvPr/>
              </p:nvSpPr>
              <p:spPr>
                <a:xfrm>
                  <a:off x="6716786" y="6247768"/>
                  <a:ext cx="15440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FC4AED51-5723-4AE5-8ADA-254B6B7EC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6786" y="6247768"/>
                  <a:ext cx="154401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AFDE454-E8CA-4D8A-A5E6-5C2A8C928B44}"/>
              </a:ext>
            </a:extLst>
          </p:cNvPr>
          <p:cNvSpPr txBox="1"/>
          <p:nvPr/>
        </p:nvSpPr>
        <p:spPr>
          <a:xfrm>
            <a:off x="5992487" y="5380830"/>
            <a:ext cx="1586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square root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29BD42-05D9-4B4A-9E2D-5310FA988744}"/>
              </a:ext>
            </a:extLst>
          </p:cNvPr>
          <p:cNvCxnSpPr>
            <a:cxnSpLocks/>
          </p:cNvCxnSpPr>
          <p:nvPr/>
        </p:nvCxnSpPr>
        <p:spPr>
          <a:xfrm flipH="1" flipV="1">
            <a:off x="7634062" y="2875756"/>
            <a:ext cx="1284858" cy="6972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94F7344-40B7-4245-BE65-86E836E3B707}"/>
              </a:ext>
            </a:extLst>
          </p:cNvPr>
          <p:cNvCxnSpPr>
            <a:cxnSpLocks/>
          </p:cNvCxnSpPr>
          <p:nvPr/>
        </p:nvCxnSpPr>
        <p:spPr>
          <a:xfrm>
            <a:off x="3933925" y="6536924"/>
            <a:ext cx="12609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C22B3-EFF5-46EA-B140-3F30D1F91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18501" y="5038959"/>
            <a:ext cx="609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8" name="TextBox 8">
            <a:extLst>
              <a:ext uri="{FF2B5EF4-FFF2-40B4-BE49-F238E27FC236}">
                <a16:creationId xmlns:a16="http://schemas.microsoft.com/office/drawing/2014/main" id="{8E3CC0AB-6CF2-473E-AF86-46D96C11358B}"/>
              </a:ext>
            </a:extLst>
          </p:cNvPr>
          <p:cNvSpPr txBox="1"/>
          <p:nvPr/>
        </p:nvSpPr>
        <p:spPr>
          <a:xfrm>
            <a:off x="9300683" y="563469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21C177-60A2-4F60-982C-3F036D59CB6E}"/>
              </a:ext>
            </a:extLst>
          </p:cNvPr>
          <p:cNvSpPr/>
          <p:nvPr/>
        </p:nvSpPr>
        <p:spPr>
          <a:xfrm>
            <a:off x="4251411" y="6814003"/>
            <a:ext cx="7403106" cy="50168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4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4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739</Words>
  <Application>Microsoft Office PowerPoint</Application>
  <PresentationFormat>Widescreen</PresentationFormat>
  <Paragraphs>225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Cantrell - Maths Teacher</dc:creator>
  <cp:lastModifiedBy>P Cantrell - Maths Teacher</cp:lastModifiedBy>
  <cp:revision>32</cp:revision>
  <dcterms:created xsi:type="dcterms:W3CDTF">2020-06-11T20:54:46Z</dcterms:created>
  <dcterms:modified xsi:type="dcterms:W3CDTF">2020-06-17T08:24:50Z</dcterms:modified>
</cp:coreProperties>
</file>