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8"/>
  </p:notesMasterIdLst>
  <p:sldIdLst>
    <p:sldId id="266" r:id="rId5"/>
    <p:sldId id="264" r:id="rId6"/>
    <p:sldId id="267" r:id="rId7"/>
  </p:sldIdLst>
  <p:sldSz cx="1069340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Kaukab" initials="MK" lastIdx="1" clrIdx="0">
    <p:extLst>
      <p:ext uri="{19B8F6BF-5375-455C-9EA6-DF929625EA0E}">
        <p15:presenceInfo xmlns:p15="http://schemas.microsoft.com/office/powerpoint/2012/main" userId="6017c3b3362fb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2D4"/>
    <a:srgbClr val="D8BFEB"/>
    <a:srgbClr val="CDE23B"/>
    <a:srgbClr val="BE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3686" autoAdjust="0"/>
  </p:normalViewPr>
  <p:slideViewPr>
    <p:cSldViewPr>
      <p:cViewPr varScale="1">
        <p:scale>
          <a:sx n="67" d="100"/>
          <a:sy n="67" d="100"/>
        </p:scale>
        <p:origin x="1218" y="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Naseem Kaukab - Maths Teacher" userId="24770e9d-8c86-4e8a-904b-372daf60aea9" providerId="ADAL" clId="{4F44A2BE-0B74-477F-AF44-5F1F196491F0}"/>
    <pc:docChg chg="modSld">
      <pc:chgData name="M Naseem Kaukab - Maths Teacher" userId="24770e9d-8c86-4e8a-904b-372daf60aea9" providerId="ADAL" clId="{4F44A2BE-0B74-477F-AF44-5F1F196491F0}" dt="2021-06-06T21:31:55.209" v="33" actId="20577"/>
      <pc:docMkLst>
        <pc:docMk/>
      </pc:docMkLst>
      <pc:sldChg chg="modSp">
        <pc:chgData name="M Naseem Kaukab - Maths Teacher" userId="24770e9d-8c86-4e8a-904b-372daf60aea9" providerId="ADAL" clId="{4F44A2BE-0B74-477F-AF44-5F1F196491F0}" dt="2021-06-06T21:31:55.209" v="33" actId="20577"/>
        <pc:sldMkLst>
          <pc:docMk/>
          <pc:sldMk cId="3995768295" sldId="264"/>
        </pc:sldMkLst>
        <pc:spChg chg="mod">
          <ac:chgData name="M Naseem Kaukab - Maths Teacher" userId="24770e9d-8c86-4e8a-904b-372daf60aea9" providerId="ADAL" clId="{4F44A2BE-0B74-477F-AF44-5F1F196491F0}" dt="2021-06-06T21:31:55.209" v="33" actId="20577"/>
          <ac:spMkLst>
            <pc:docMk/>
            <pc:sldMk cId="3995768295" sldId="264"/>
            <ac:spMk id="78" creationId="{2DDD20F3-7921-4F96-BCB6-166D4E265EFB}"/>
          </ac:spMkLst>
        </pc:spChg>
      </pc:sldChg>
      <pc:sldChg chg="modSp">
        <pc:chgData name="M Naseem Kaukab - Maths Teacher" userId="24770e9d-8c86-4e8a-904b-372daf60aea9" providerId="ADAL" clId="{4F44A2BE-0B74-477F-AF44-5F1F196491F0}" dt="2021-06-06T20:07:14.753" v="1" actId="20577"/>
        <pc:sldMkLst>
          <pc:docMk/>
          <pc:sldMk cId="717471595" sldId="267"/>
        </pc:sldMkLst>
        <pc:spChg chg="mod">
          <ac:chgData name="M Naseem Kaukab - Maths Teacher" userId="24770e9d-8c86-4e8a-904b-372daf60aea9" providerId="ADAL" clId="{4F44A2BE-0B74-477F-AF44-5F1F196491F0}" dt="2021-06-06T20:07:13.069" v="0" actId="20577"/>
          <ac:spMkLst>
            <pc:docMk/>
            <pc:sldMk cId="717471595" sldId="267"/>
            <ac:spMk id="106" creationId="{1C05F8EE-2DBE-43FC-B276-890D9145A9EA}"/>
          </ac:spMkLst>
        </pc:spChg>
        <pc:spChg chg="mod">
          <ac:chgData name="M Naseem Kaukab - Maths Teacher" userId="24770e9d-8c86-4e8a-904b-372daf60aea9" providerId="ADAL" clId="{4F44A2BE-0B74-477F-AF44-5F1F196491F0}" dt="2021-06-06T20:07:14.753" v="1" actId="20577"/>
          <ac:spMkLst>
            <pc:docMk/>
            <pc:sldMk cId="717471595" sldId="267"/>
            <ac:spMk id="107" creationId="{65724FCF-510C-45DA-8B98-F9277B2B73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BF04-4E9D-4894-8097-880E388D083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14A2-0333-463B-8125-186DA2DE3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5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8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6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A3C7-89B9-4EF6-B57F-D39F49CA3890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1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D23586-25F0-4EB4-9D8E-66D11D5A2015}"/>
                  </a:ext>
                </a:extLst>
              </p:cNvPr>
              <p:cNvSpPr txBox="1"/>
              <p:nvPr/>
            </p:nvSpPr>
            <p:spPr>
              <a:xfrm>
                <a:off x="6860648" y="4712517"/>
                <a:ext cx="3832752" cy="270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Area of this trapezium is 15cm</a:t>
                </a:r>
                <a:r>
                  <a:rPr lang="en-GB" sz="1400" i="1" baseline="30000" dirty="0"/>
                  <a:t>2</a:t>
                </a:r>
                <a:r>
                  <a:rPr lang="en-GB" sz="1400" i="1" dirty="0"/>
                  <a:t>. Find </a:t>
                </a:r>
                <a:r>
                  <a:rPr lang="en-GB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/>
                  <a:t>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Multiply the area by 2.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Divide the answer by height to find (a + b).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Find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Times New Roman" panose="02020603050405020304" pitchFamily="18" charset="0"/>
                  </a:rPr>
                  <a:t> the missing side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</a:p>
              <a:p>
                <a:pPr marL="182563" indent="-182563">
                  <a:spcAft>
                    <a:spcPts val="300"/>
                  </a:spcAft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 not forget to use correct units.</a:t>
                </a:r>
              </a:p>
              <a:p>
                <a:pPr indent="182563">
                  <a:spcAft>
                    <a:spcPts val="600"/>
                  </a:spcAft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× 2 = (a + b) h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15 × 2 = (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+ 6) × 4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 30 = (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+ 6) × 4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30 ÷ 4 = 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+ 6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 7.5 = 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+ 6              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7.5 – 6 = 1.5 cm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D23586-25F0-4EB4-9D8E-66D11D5A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48" y="4712517"/>
                <a:ext cx="3832752" cy="2704843"/>
              </a:xfrm>
              <a:prstGeom prst="rect">
                <a:avLst/>
              </a:prstGeom>
              <a:blipFill>
                <a:blip r:embed="rId3"/>
                <a:stretch>
                  <a:fillRect l="-477" t="-676" b="-1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87EB8-D3E1-42D7-80A3-0CFB57439601}"/>
                  </a:ext>
                </a:extLst>
              </p:cNvPr>
              <p:cNvSpPr txBox="1"/>
              <p:nvPr/>
            </p:nvSpPr>
            <p:spPr>
              <a:xfrm>
                <a:off x="6857455" y="2715352"/>
                <a:ext cx="3847266" cy="1931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Find area of this trapezium.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Identify parallel sides and perpendicular height.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Write the formula, substitute and calculate the area.</a:t>
                </a:r>
              </a:p>
              <a:p>
                <a:pPr marL="182563" indent="-182563">
                  <a:spcAft>
                    <a:spcPts val="300"/>
                  </a:spcAft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 not forget to use correct units.</a:t>
                </a:r>
              </a:p>
              <a:p>
                <a:pPr indent="182563">
                  <a:spcAft>
                    <a:spcPts val="600"/>
                  </a:spcAft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:pPr indent="182563">
                  <a:spcAft>
                    <a:spcPts val="600"/>
                  </a:spcAft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12 cm</a:t>
                </a:r>
                <a:r>
                  <a:rPr lang="en-GB" sz="1400" i="1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E87EB8-D3E1-42D7-80A3-0CFB5743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55" y="2715352"/>
                <a:ext cx="3847266" cy="1931811"/>
              </a:xfrm>
              <a:prstGeom prst="rect">
                <a:avLst/>
              </a:prstGeom>
              <a:blipFill>
                <a:blip r:embed="rId4"/>
                <a:stretch>
                  <a:fillRect l="-634" t="-315" b="-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91BF0CC-BED8-4214-9786-E4CA5F425007}"/>
              </a:ext>
            </a:extLst>
          </p:cNvPr>
          <p:cNvSpPr txBox="1"/>
          <p:nvPr/>
        </p:nvSpPr>
        <p:spPr>
          <a:xfrm>
            <a:off x="3578319" y="4947820"/>
            <a:ext cx="329080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i="1" dirty="0"/>
              <a:t>Example: Area of this parallelogram is 36cm</a:t>
            </a:r>
            <a:r>
              <a:rPr lang="en-GB" sz="1400" i="1" baseline="30000" dirty="0"/>
              <a:t>2</a:t>
            </a:r>
            <a:r>
              <a:rPr lang="en-GB" sz="1400" i="1" dirty="0"/>
              <a:t>. Find base a.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Divide the area by height which is perpendicular to the base a.</a:t>
            </a:r>
          </a:p>
          <a:p>
            <a:pPr marL="182563" indent="-182563">
              <a:spcAft>
                <a:spcPts val="300"/>
              </a:spcAft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forget to use correct units.</a:t>
            </a:r>
          </a:p>
          <a:p>
            <a:pPr indent="182563">
              <a:spcAft>
                <a:spcPts val="600"/>
              </a:spcAft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= b × h</a:t>
            </a:r>
          </a:p>
          <a:p>
            <a:pPr indent="182563">
              <a:spcAft>
                <a:spcPts val="600"/>
              </a:spcAft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= Area ÷ Height</a:t>
            </a:r>
          </a:p>
          <a:p>
            <a:pPr indent="182563">
              <a:spcAft>
                <a:spcPts val="600"/>
              </a:spcAft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 a = 36 ÷ 4.5 = 8 cm.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2277D1-3A2B-4A29-9B5E-AC29A820120D}"/>
              </a:ext>
            </a:extLst>
          </p:cNvPr>
          <p:cNvSpPr txBox="1"/>
          <p:nvPr/>
        </p:nvSpPr>
        <p:spPr>
          <a:xfrm>
            <a:off x="3574718" y="2697912"/>
            <a:ext cx="33012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i="1" dirty="0"/>
              <a:t>Example: Find area of this parallelogram.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Identify base and perpendicular height.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the formula, substitute and calculate the area.</a:t>
            </a:r>
          </a:p>
          <a:p>
            <a:pPr marL="182563" indent="-182563">
              <a:spcAft>
                <a:spcPts val="300"/>
              </a:spcAft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forget to use correct units.</a:t>
            </a:r>
          </a:p>
          <a:p>
            <a:pPr indent="182563">
              <a:spcAft>
                <a:spcPts val="600"/>
              </a:spcAft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= b × h</a:t>
            </a:r>
          </a:p>
          <a:p>
            <a:pPr indent="182563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= 2.5 × 6 </a:t>
            </a:r>
          </a:p>
          <a:p>
            <a:pPr indent="182563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= 15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A3D5E2-8B4C-4D1E-8E0C-E9D9605ABFB5}"/>
                  </a:ext>
                </a:extLst>
              </p:cNvPr>
              <p:cNvSpPr txBox="1"/>
              <p:nvPr/>
            </p:nvSpPr>
            <p:spPr>
              <a:xfrm>
                <a:off x="-22035" y="4925348"/>
                <a:ext cx="3587082" cy="248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Area of this triangle is 42cm</a:t>
                </a:r>
                <a:r>
                  <a:rPr lang="en-GB" sz="1400" i="1" baseline="30000" dirty="0"/>
                  <a:t>2</a:t>
                </a:r>
                <a:r>
                  <a:rPr lang="en-GB" sz="1400" i="1" dirty="0"/>
                  <a:t>. Find the height.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Multiply the area by 2.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Divide the answer by base to find the height.</a:t>
                </a:r>
              </a:p>
              <a:p>
                <a:pPr marL="182563" indent="-182563">
                  <a:spcAft>
                    <a:spcPts val="300"/>
                  </a:spcAft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 not forget to use correct units.</a:t>
                </a:r>
              </a:p>
              <a:p>
                <a:pPr indent="182563">
                  <a:spcAft>
                    <a:spcPts val="600"/>
                  </a:spcAft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GB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× 2 = b × h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42 × 2 = 12 × h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84 = 12 × h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 h = 84 ÷ 12 = 7 cm.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A3D5E2-8B4C-4D1E-8E0C-E9D9605AB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35" y="4925348"/>
                <a:ext cx="3587082" cy="2489399"/>
              </a:xfrm>
              <a:prstGeom prst="rect">
                <a:avLst/>
              </a:prstGeom>
              <a:blipFill>
                <a:blip r:embed="rId5"/>
                <a:stretch>
                  <a:fillRect l="-509" t="-490" b="-1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3B78BF-F7DD-436E-BA16-263B84083DAA}"/>
                  </a:ext>
                </a:extLst>
              </p:cNvPr>
              <p:cNvSpPr txBox="1"/>
              <p:nvPr/>
            </p:nvSpPr>
            <p:spPr>
              <a:xfrm>
                <a:off x="-3320" y="2869031"/>
                <a:ext cx="3594411" cy="2147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Find area of this triangle.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Identify base and perpendicular height.</a:t>
                </a:r>
              </a:p>
              <a:p>
                <a:pPr marL="182563" indent="-182563"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Write the formula, substitute and calculate the area.</a:t>
                </a:r>
              </a:p>
              <a:p>
                <a:pPr marL="182563" indent="-182563">
                  <a:spcAft>
                    <a:spcPts val="300"/>
                  </a:spcAft>
                  <a:buAutoNum type="arabicPeriod"/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Do not forget to use correct units.</a:t>
                </a:r>
              </a:p>
              <a:p>
                <a:pPr indent="182563">
                  <a:spcAft>
                    <a:spcPts val="600"/>
                  </a:spcAft>
                </a:pP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GB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5.2×4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</a:t>
                </a:r>
              </a:p>
              <a:p>
                <a:pPr indent="182563"/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= 10.4 cm</a:t>
                </a:r>
                <a:r>
                  <a:rPr lang="en-GB" sz="1400" i="1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3B78BF-F7DD-436E-BA16-263B8408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0" y="2869031"/>
                <a:ext cx="3594411" cy="2147254"/>
              </a:xfrm>
              <a:prstGeom prst="rect">
                <a:avLst/>
              </a:prstGeom>
              <a:blipFill>
                <a:blip r:embed="rId6"/>
                <a:stretch>
                  <a:fillRect l="-508" t="-568" b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35812" y="1439767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close up of a device&#10;&#10;Description automatically generated">
            <a:extLst>
              <a:ext uri="{FF2B5EF4-FFF2-40B4-BE49-F238E27FC236}">
                <a16:creationId xmlns:a16="http://schemas.microsoft.com/office/drawing/2014/main" id="{956BADD8-D861-418F-9855-E7E299A65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2DA54C-8172-4129-B73D-EE12CA53A896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3ABC47-8BE5-40F2-B60A-1B714BA72350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93B20-65EA-4ECC-9390-A21A75946FE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Perimeter, Area and Volume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16CE41-16FF-4553-9FB4-5A83C69EB17A}"/>
                  </a:ext>
                </a:extLst>
              </p:cNvPr>
              <p:cNvSpPr txBox="1"/>
              <p:nvPr/>
            </p:nvSpPr>
            <p:spPr>
              <a:xfrm>
                <a:off x="-5276" y="1441032"/>
                <a:ext cx="3423668" cy="65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b="1" dirty="0"/>
                  <a:t>AREA OF TRIANGLES</a:t>
                </a:r>
              </a:p>
              <a:p>
                <a:r>
                  <a:rPr lang="en-GB" sz="1400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/>
                  <a:t> × base × perpendicular height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16CE41-16FF-4553-9FB4-5A83C69E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6" y="1441032"/>
                <a:ext cx="3423668" cy="650434"/>
              </a:xfrm>
              <a:prstGeom prst="rect">
                <a:avLst/>
              </a:prstGeom>
              <a:blipFill>
                <a:blip r:embed="rId8"/>
                <a:stretch>
                  <a:fillRect l="-534" t="-935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CF103C7-1BAA-420C-9671-2EC67A1DA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330" y="2062730"/>
            <a:ext cx="1407654" cy="980935"/>
          </a:xfrm>
          <a:prstGeom prst="rect">
            <a:avLst/>
          </a:prstGeom>
        </p:spPr>
      </p:pic>
      <p:pic>
        <p:nvPicPr>
          <p:cNvPr id="12" name="Picture 11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277E9B1-9D3A-4FC3-9331-3F2950DB97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12" y="4067048"/>
            <a:ext cx="1336526" cy="842984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A6E9B3E2-BA0D-4AF4-BEA4-801124CED0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67" y="6171868"/>
            <a:ext cx="1630971" cy="108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4A63DA-C914-4216-A936-834AE85E3E55}"/>
              </a:ext>
            </a:extLst>
          </p:cNvPr>
          <p:cNvSpPr/>
          <p:nvPr/>
        </p:nvSpPr>
        <p:spPr>
          <a:xfrm>
            <a:off x="954212" y="408797"/>
            <a:ext cx="973918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PERIMETER</a:t>
            </a:r>
            <a:r>
              <a:rPr lang="en-GB" sz="1400" dirty="0"/>
              <a:t> - the length of the boundary around a closed figure.</a:t>
            </a:r>
          </a:p>
          <a:p>
            <a:pPr>
              <a:spcAft>
                <a:spcPts val="300"/>
              </a:spcAft>
            </a:pPr>
            <a:r>
              <a:rPr lang="en-GB" sz="1400" b="1" dirty="0"/>
              <a:t>AREA</a:t>
            </a:r>
            <a:r>
              <a:rPr lang="en-GB" sz="1400" dirty="0"/>
              <a:t> - a measure of surface. Area is usually measured in square units e.g. square centimetres (cm</a:t>
            </a:r>
            <a:r>
              <a:rPr lang="en-GB" sz="1400" baseline="30000" dirty="0"/>
              <a:t>2</a:t>
            </a:r>
            <a:r>
              <a:rPr lang="en-GB" sz="1400" dirty="0"/>
              <a:t>), square metres (m</a:t>
            </a:r>
            <a:r>
              <a:rPr lang="en-GB" sz="1400" baseline="30000" dirty="0"/>
              <a:t>2</a:t>
            </a:r>
            <a:r>
              <a:rPr lang="en-GB" sz="1400" dirty="0"/>
              <a:t>).</a:t>
            </a:r>
          </a:p>
          <a:p>
            <a:pPr>
              <a:spcAft>
                <a:spcPts val="300"/>
              </a:spcAft>
            </a:pPr>
            <a:r>
              <a:rPr lang="en-GB" sz="1400" b="1" dirty="0"/>
              <a:t>FORMULA</a:t>
            </a:r>
            <a:r>
              <a:rPr lang="en-GB" sz="1400" dirty="0"/>
              <a:t> - an equation linking sets of physical variables. Plural: formulae.</a:t>
            </a:r>
          </a:p>
          <a:p>
            <a:pPr>
              <a:spcAft>
                <a:spcPts val="300"/>
              </a:spcAft>
            </a:pPr>
            <a:r>
              <a:rPr lang="en-GB" sz="1400" b="1" dirty="0"/>
              <a:t>PERPENDICULAR</a:t>
            </a:r>
            <a:r>
              <a:rPr lang="en-GB" sz="1400" dirty="0"/>
              <a:t> - at the right angle.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F10B59-C054-485C-A95B-3EE1500211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2350" y="2049090"/>
            <a:ext cx="1253999" cy="756303"/>
          </a:xfrm>
          <a:prstGeom prst="rect">
            <a:avLst/>
          </a:prstGeom>
        </p:spPr>
      </p:pic>
      <p:pic>
        <p:nvPicPr>
          <p:cNvPr id="20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FFABC0-A4BE-40B6-9388-F84AD2243C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0" y="3744516"/>
            <a:ext cx="1394761" cy="1371201"/>
          </a:xfrm>
          <a:prstGeom prst="rect">
            <a:avLst/>
          </a:prstGeom>
        </p:spPr>
      </p:pic>
      <p:pic>
        <p:nvPicPr>
          <p:cNvPr id="21" name="Picture 2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49F85B-7A5C-4DBD-8AE6-9C028165384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8"/>
          <a:stretch/>
        </p:blipFill>
        <p:spPr>
          <a:xfrm>
            <a:off x="5595639" y="6045262"/>
            <a:ext cx="1167641" cy="1340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07EDA4-6239-42EA-B2C1-7B28AAE27E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9400" y="1947113"/>
            <a:ext cx="1254000" cy="1016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E5D81-4A9C-4A17-B0C3-568402F23D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2234" y="3696036"/>
            <a:ext cx="1622794" cy="1128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6A99A2-6758-492C-B412-2415A511D5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3312" y="5690538"/>
            <a:ext cx="1538406" cy="138560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431A44-716E-45CF-9520-8A040D890CB2}"/>
              </a:ext>
            </a:extLst>
          </p:cNvPr>
          <p:cNvCxnSpPr>
            <a:cxnSpLocks/>
          </p:cNvCxnSpPr>
          <p:nvPr/>
        </p:nvCxnSpPr>
        <p:spPr>
          <a:xfrm flipH="1">
            <a:off x="6852886" y="1526780"/>
            <a:ext cx="5982" cy="58879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A47B40-3733-4763-A729-99084F20934A}"/>
              </a:ext>
            </a:extLst>
          </p:cNvPr>
          <p:cNvCxnSpPr>
            <a:cxnSpLocks/>
          </p:cNvCxnSpPr>
          <p:nvPr/>
        </p:nvCxnSpPr>
        <p:spPr>
          <a:xfrm>
            <a:off x="3562750" y="1526780"/>
            <a:ext cx="0" cy="58339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B00BA3-A193-4CB8-A02C-47CC691521BC}"/>
                  </a:ext>
                </a:extLst>
              </p:cNvPr>
              <p:cNvSpPr txBox="1"/>
              <p:nvPr/>
            </p:nvSpPr>
            <p:spPr>
              <a:xfrm>
                <a:off x="76324" y="2166531"/>
                <a:ext cx="2018113" cy="495328"/>
              </a:xfrm>
              <a:prstGeom prst="rect">
                <a:avLst/>
              </a:prstGeom>
              <a:solidFill>
                <a:srgbClr val="D8BFEB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b="1" i="1" dirty="0"/>
                  <a:t>Area</a:t>
                </a:r>
                <a:r>
                  <a:rPr lang="en-GB" b="1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1400" b="1" i="1" dirty="0"/>
                  <a:t>    or</a:t>
                </a:r>
                <a:r>
                  <a:rPr lang="en-GB" b="1" i="1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B00BA3-A193-4CB8-A02C-47CC691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4" y="2166531"/>
                <a:ext cx="2018113" cy="495328"/>
              </a:xfrm>
              <a:prstGeom prst="rect">
                <a:avLst/>
              </a:prstGeom>
              <a:blipFill>
                <a:blip r:embed="rId18"/>
                <a:stretch>
                  <a:fillRect l="-601" b="-595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6F3F989-AFD1-41EC-9AE1-CBDD1880B148}"/>
              </a:ext>
            </a:extLst>
          </p:cNvPr>
          <p:cNvSpPr txBox="1"/>
          <p:nvPr/>
        </p:nvSpPr>
        <p:spPr>
          <a:xfrm>
            <a:off x="3562750" y="1438837"/>
            <a:ext cx="342366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AREA OF PARALLELOGRAMS</a:t>
            </a:r>
          </a:p>
          <a:p>
            <a:r>
              <a:rPr lang="en-GB" sz="1400" dirty="0"/>
              <a:t>Area = base × perpendicular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D895A0-73CA-4B0A-8681-28CA5AC89047}"/>
                  </a:ext>
                </a:extLst>
              </p:cNvPr>
              <p:cNvSpPr txBox="1"/>
              <p:nvPr/>
            </p:nvSpPr>
            <p:spPr>
              <a:xfrm>
                <a:off x="3701833" y="2116988"/>
                <a:ext cx="1067916" cy="369332"/>
              </a:xfrm>
              <a:prstGeom prst="rect">
                <a:avLst/>
              </a:prstGeom>
              <a:solidFill>
                <a:srgbClr val="D8BFEB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b="1" i="1" dirty="0"/>
                  <a:t>Area</a:t>
                </a:r>
                <a:r>
                  <a:rPr lang="en-GB" b="1" i="1" dirty="0"/>
                  <a:t> =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1400" b="1" i="1" dirty="0"/>
                  <a:t>  </a:t>
                </a:r>
                <a:endParaRPr lang="en-GB" b="1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D895A0-73CA-4B0A-8681-28CA5AC89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33" y="2116988"/>
                <a:ext cx="1067916" cy="369332"/>
              </a:xfrm>
              <a:prstGeom prst="rect">
                <a:avLst/>
              </a:prstGeom>
              <a:blipFill>
                <a:blip r:embed="rId19"/>
                <a:stretch>
                  <a:fillRect l="-1130" t="-6349" b="-2222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21587F8-D2FE-4FFE-94D4-521C09718FFA}"/>
                  </a:ext>
                </a:extLst>
              </p:cNvPr>
              <p:cNvSpPr txBox="1"/>
              <p:nvPr/>
            </p:nvSpPr>
            <p:spPr>
              <a:xfrm>
                <a:off x="6845078" y="1452045"/>
                <a:ext cx="3974673" cy="656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b="1" dirty="0"/>
                  <a:t>AREA OF TRAPEZIUMS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400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/>
                  <a:t> × (parallel sides added together) × height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21587F8-D2FE-4FFE-94D4-521C0971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78" y="1452045"/>
                <a:ext cx="3974673" cy="656398"/>
              </a:xfrm>
              <a:prstGeom prst="rect">
                <a:avLst/>
              </a:prstGeom>
              <a:blipFill>
                <a:blip r:embed="rId20"/>
                <a:stretch>
                  <a:fillRect l="-460" t="-1852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4E70A3-3AF5-446E-990D-B58B4DE6A6B2}"/>
                  </a:ext>
                </a:extLst>
              </p:cNvPr>
              <p:cNvSpPr txBox="1"/>
              <p:nvPr/>
            </p:nvSpPr>
            <p:spPr>
              <a:xfrm>
                <a:off x="6926440" y="2087219"/>
                <a:ext cx="2572939" cy="406586"/>
              </a:xfrm>
              <a:prstGeom prst="rect">
                <a:avLst/>
              </a:prstGeom>
              <a:solidFill>
                <a:srgbClr val="D8BFEB"/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b="1" i="1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1400" b="1" i="1" dirty="0"/>
                  <a:t>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4E70A3-3AF5-446E-990D-B58B4DE6A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40" y="2087219"/>
                <a:ext cx="2572939" cy="406586"/>
              </a:xfrm>
              <a:prstGeom prst="rect">
                <a:avLst/>
              </a:prstGeom>
              <a:blipFill>
                <a:blip r:embed="rId21"/>
                <a:stretch>
                  <a:fillRect l="-472" b="-2899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DDD20F3-7921-4F96-BCB6-166D4E265EFB}"/>
              </a:ext>
            </a:extLst>
          </p:cNvPr>
          <p:cNvSpPr/>
          <p:nvPr/>
        </p:nvSpPr>
        <p:spPr>
          <a:xfrm>
            <a:off x="-8621" y="3978030"/>
            <a:ext cx="37797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Example: Calculate the area for this shape.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Divide compound shape into basic shapes.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 areas of the basic shapes.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the areas together.</a:t>
            </a: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	</a:t>
            </a:r>
            <a:r>
              <a:rPr lang="en-GB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	       Total area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10 + 20 + 6 = 36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58589" y="1197418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close up of a device&#10;&#10;Description automatically generated">
            <a:extLst>
              <a:ext uri="{FF2B5EF4-FFF2-40B4-BE49-F238E27FC236}">
                <a16:creationId xmlns:a16="http://schemas.microsoft.com/office/drawing/2014/main" id="{956BADD8-D861-418F-9855-E7E299A65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2DA54C-8172-4129-B73D-EE12CA53A896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3ABC47-8BE5-40F2-B60A-1B714BA72350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93B20-65EA-4ECC-9390-A21A75946FE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Perimeter, Area and Volume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A6B0C8-5B75-414B-892A-684A84F9F8A8}"/>
              </a:ext>
            </a:extLst>
          </p:cNvPr>
          <p:cNvSpPr/>
          <p:nvPr/>
        </p:nvSpPr>
        <p:spPr>
          <a:xfrm>
            <a:off x="-20276" y="1511088"/>
            <a:ext cx="37797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Example: Calculate the perimeter for this shape.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  missing lengths and mark them on the diagram.</a:t>
            </a:r>
          </a:p>
          <a:p>
            <a:pPr marL="182563" indent="-182563">
              <a:buAutoNum type="arabicPeriod"/>
            </a:pP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all lengths together.</a:t>
            </a: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AutoNum type="arabicPeriod"/>
            </a:pP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Perimeter = 3 + 2 + 3 + 6 + 4.5 + 8 + 4.5 = 31 cm</a:t>
            </a:r>
          </a:p>
        </p:txBody>
      </p:sp>
      <p:pic>
        <p:nvPicPr>
          <p:cNvPr id="67" name="Picture 66" descr="A picture containing screenshot, person&#10;&#10;Description generated with high confidence">
            <a:extLst>
              <a:ext uri="{FF2B5EF4-FFF2-40B4-BE49-F238E27FC236}">
                <a16:creationId xmlns:a16="http://schemas.microsoft.com/office/drawing/2014/main" id="{8A1885C3-CB78-4085-9CCF-1053523DD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62" y="2156378"/>
            <a:ext cx="1764183" cy="1176122"/>
          </a:xfrm>
          <a:prstGeom prst="rect">
            <a:avLst/>
          </a:prstGeom>
        </p:spPr>
      </p:pic>
      <p:pic>
        <p:nvPicPr>
          <p:cNvPr id="68" name="Picture 6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EC6D7B-14B9-4E03-B7FE-5364BFCF9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17" y="4913655"/>
            <a:ext cx="2229093" cy="178238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00C7A7-8F67-47A6-88AC-D0D164B623F2}"/>
              </a:ext>
            </a:extLst>
          </p:cNvPr>
          <p:cNvCxnSpPr/>
          <p:nvPr/>
        </p:nvCxnSpPr>
        <p:spPr>
          <a:xfrm>
            <a:off x="3811439" y="1205417"/>
            <a:ext cx="0" cy="606633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2F47AB2-7948-4871-9E53-26735FB0B543}"/>
              </a:ext>
            </a:extLst>
          </p:cNvPr>
          <p:cNvSpPr/>
          <p:nvPr/>
        </p:nvSpPr>
        <p:spPr>
          <a:xfrm>
            <a:off x="819170" y="395320"/>
            <a:ext cx="987423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COMPOUND SHAPE</a:t>
            </a:r>
            <a:r>
              <a:rPr lang="en-GB" sz="1400" dirty="0"/>
              <a:t> is shape made up of two or more basic shapes.</a:t>
            </a:r>
          </a:p>
          <a:p>
            <a:pPr>
              <a:spcAft>
                <a:spcPts val="300"/>
              </a:spcAft>
            </a:pPr>
            <a:r>
              <a:rPr lang="en-GB" sz="1400" b="1" dirty="0"/>
              <a:t>GEOMETRY NET </a:t>
            </a:r>
            <a:r>
              <a:rPr lang="en-GB" sz="1400" dirty="0"/>
              <a:t>is a 2-dimensional shape that can be folded to form a 3-dimensional shape or a solid.</a:t>
            </a:r>
          </a:p>
          <a:p>
            <a:pPr>
              <a:spcAft>
                <a:spcPts val="300"/>
              </a:spcAft>
            </a:pPr>
            <a:r>
              <a:rPr lang="en-GB" sz="1400" b="1" dirty="0"/>
              <a:t>CUBOID</a:t>
            </a:r>
            <a:r>
              <a:rPr lang="en-GB" sz="1400" dirty="0"/>
              <a:t> is a 3D shape which has six rectangular faces at right angles to each other.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CCFA01-06F2-4AC3-9619-85EDF2647205}"/>
              </a:ext>
            </a:extLst>
          </p:cNvPr>
          <p:cNvSpPr txBox="1"/>
          <p:nvPr/>
        </p:nvSpPr>
        <p:spPr>
          <a:xfrm>
            <a:off x="-1" y="1205417"/>
            <a:ext cx="3762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PERIMETER AND AREA OF COMPOUND SHAPES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5BD9A-953C-4CED-9F53-9A1A5AFE083F}"/>
              </a:ext>
            </a:extLst>
          </p:cNvPr>
          <p:cNvSpPr txBox="1"/>
          <p:nvPr/>
        </p:nvSpPr>
        <p:spPr>
          <a:xfrm>
            <a:off x="1210904" y="2680381"/>
            <a:ext cx="86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4.5 cm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3DF91E-D0AA-4B6C-9964-97DA3B65855A}"/>
              </a:ext>
            </a:extLst>
          </p:cNvPr>
          <p:cNvCxnSpPr/>
          <p:nvPr/>
        </p:nvCxnSpPr>
        <p:spPr>
          <a:xfrm>
            <a:off x="1887563" y="2834269"/>
            <a:ext cx="3748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3FE7DFF-712D-42FD-86C8-61E6E7CA0B37}"/>
              </a:ext>
            </a:extLst>
          </p:cNvPr>
          <p:cNvSpPr txBox="1"/>
          <p:nvPr/>
        </p:nvSpPr>
        <p:spPr>
          <a:xfrm>
            <a:off x="1708012" y="2315124"/>
            <a:ext cx="86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3 cm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714784C-413B-438F-AB1B-F54EC110E33A}"/>
              </a:ext>
            </a:extLst>
          </p:cNvPr>
          <p:cNvCxnSpPr>
            <a:cxnSpLocks/>
          </p:cNvCxnSpPr>
          <p:nvPr/>
        </p:nvCxnSpPr>
        <p:spPr>
          <a:xfrm>
            <a:off x="2262415" y="2422425"/>
            <a:ext cx="3065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1B44A0-25A8-41F9-918D-7095981E5F08}"/>
              </a:ext>
            </a:extLst>
          </p:cNvPr>
          <p:cNvSpPr txBox="1"/>
          <p:nvPr/>
        </p:nvSpPr>
        <p:spPr>
          <a:xfrm>
            <a:off x="2074989" y="3298742"/>
            <a:ext cx="177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Add up to 8-2 = 6 cm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2E36F7-E255-4294-9001-ACD2DACF77F6}"/>
              </a:ext>
            </a:extLst>
          </p:cNvPr>
          <p:cNvCxnSpPr>
            <a:cxnSpLocks/>
          </p:cNvCxnSpPr>
          <p:nvPr/>
        </p:nvCxnSpPr>
        <p:spPr>
          <a:xfrm flipH="1" flipV="1">
            <a:off x="2445114" y="2662378"/>
            <a:ext cx="907310" cy="7069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89645A-543F-47F1-8D0D-FB59359C8801}"/>
              </a:ext>
            </a:extLst>
          </p:cNvPr>
          <p:cNvCxnSpPr>
            <a:cxnSpLocks/>
          </p:cNvCxnSpPr>
          <p:nvPr/>
        </p:nvCxnSpPr>
        <p:spPr>
          <a:xfrm flipH="1" flipV="1">
            <a:off x="3061917" y="2643335"/>
            <a:ext cx="245210" cy="6891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ED99966-98EC-48DB-B5DA-1E5D429170B9}"/>
              </a:ext>
            </a:extLst>
          </p:cNvPr>
          <p:cNvCxnSpPr>
            <a:cxnSpLocks/>
          </p:cNvCxnSpPr>
          <p:nvPr/>
        </p:nvCxnSpPr>
        <p:spPr>
          <a:xfrm>
            <a:off x="450156" y="5627302"/>
            <a:ext cx="934288" cy="934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38C787C-EBF6-40A7-85F6-C776F85BFE44}"/>
              </a:ext>
            </a:extLst>
          </p:cNvPr>
          <p:cNvCxnSpPr/>
          <p:nvPr/>
        </p:nvCxnSpPr>
        <p:spPr>
          <a:xfrm>
            <a:off x="1375480" y="5966946"/>
            <a:ext cx="0" cy="48698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D2257E-27FF-4785-B346-95F3AA8F4500}"/>
                  </a:ext>
                </a:extLst>
              </p:cNvPr>
              <p:cNvSpPr txBox="1"/>
              <p:nvPr/>
            </p:nvSpPr>
            <p:spPr>
              <a:xfrm>
                <a:off x="1532635" y="4922084"/>
                <a:ext cx="2312867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Area of triangle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</a:t>
                </a:r>
              </a:p>
              <a:p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5×4</m:t>
                    </m:r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</a:t>
                </a:r>
              </a:p>
              <a:p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                          = 10 cm</a:t>
                </a:r>
                <a:r>
                  <a:rPr lang="en-GB" sz="1400" i="1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3D2257E-27FF-4785-B346-95F3AA8F4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35" y="4922084"/>
                <a:ext cx="2312867" cy="916148"/>
              </a:xfrm>
              <a:prstGeom prst="rect">
                <a:avLst/>
              </a:prstGeom>
              <a:blipFill>
                <a:blip r:embed="rId7"/>
                <a:stretch>
                  <a:fillRect l="-789" b="-5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1F63846A-3A3B-40C9-B3F8-DF4F3E2C312F}"/>
              </a:ext>
            </a:extLst>
          </p:cNvPr>
          <p:cNvSpPr txBox="1"/>
          <p:nvPr/>
        </p:nvSpPr>
        <p:spPr>
          <a:xfrm>
            <a:off x="473159" y="5553746"/>
            <a:ext cx="115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C00000"/>
                </a:solidFill>
              </a:rPr>
              <a:t>7–2 = 5cm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4F1BE8B-C4C5-4AC1-8DF6-A697BD7CDFD5}"/>
              </a:ext>
            </a:extLst>
          </p:cNvPr>
          <p:cNvSpPr txBox="1"/>
          <p:nvPr/>
        </p:nvSpPr>
        <p:spPr>
          <a:xfrm>
            <a:off x="1996458" y="5832626"/>
            <a:ext cx="191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of rectangle A = 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b × h = 5 × 4 = 20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BB00AB-7497-488B-A9B6-872EDA5C1ADF}"/>
              </a:ext>
            </a:extLst>
          </p:cNvPr>
          <p:cNvSpPr txBox="1"/>
          <p:nvPr/>
        </p:nvSpPr>
        <p:spPr>
          <a:xfrm>
            <a:off x="1996457" y="6335077"/>
            <a:ext cx="191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Area of rectangle B = </a:t>
            </a:r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b × h = 2 × 3 = 6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E9DA0D-6868-484F-9AAF-FA81DB682F9F}"/>
              </a:ext>
            </a:extLst>
          </p:cNvPr>
          <p:cNvSpPr txBox="1"/>
          <p:nvPr/>
        </p:nvSpPr>
        <p:spPr>
          <a:xfrm>
            <a:off x="707615" y="5862954"/>
            <a:ext cx="41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223CC6-5C00-4F57-9D37-67A30232AEB6}"/>
              </a:ext>
            </a:extLst>
          </p:cNvPr>
          <p:cNvSpPr txBox="1"/>
          <p:nvPr/>
        </p:nvSpPr>
        <p:spPr>
          <a:xfrm>
            <a:off x="1415479" y="5997940"/>
            <a:ext cx="41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DE58692-1FEC-477F-BD5D-36738FCA4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027" y="2349430"/>
            <a:ext cx="3073904" cy="434167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BF29F46-1C82-4B4C-90EE-EA036FD618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35" t="10954" r="7051" b="6194"/>
          <a:stretch/>
        </p:blipFill>
        <p:spPr>
          <a:xfrm>
            <a:off x="3860273" y="1687826"/>
            <a:ext cx="3579625" cy="48660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C54144-54E6-41CF-A5C9-564C9A5556A7}"/>
              </a:ext>
            </a:extLst>
          </p:cNvPr>
          <p:cNvSpPr txBox="1"/>
          <p:nvPr/>
        </p:nvSpPr>
        <p:spPr>
          <a:xfrm>
            <a:off x="3817302" y="1203311"/>
            <a:ext cx="3762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PROPERTIES AND NETS OF 3D SHAPES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A323D8-3EB4-4079-9C3C-B68D6349F30F}"/>
              </a:ext>
            </a:extLst>
          </p:cNvPr>
          <p:cNvCxnSpPr>
            <a:cxnSpLocks/>
          </p:cNvCxnSpPr>
          <p:nvPr/>
        </p:nvCxnSpPr>
        <p:spPr>
          <a:xfrm flipH="1">
            <a:off x="916904" y="4952043"/>
            <a:ext cx="1" cy="66128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4722F4A-3BAA-48EC-9309-5F176EBD31E4}"/>
              </a:ext>
            </a:extLst>
          </p:cNvPr>
          <p:cNvSpPr txBox="1"/>
          <p:nvPr/>
        </p:nvSpPr>
        <p:spPr>
          <a:xfrm rot="16200000">
            <a:off x="256121" y="4891751"/>
            <a:ext cx="1154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C00000"/>
                </a:solidFill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99576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A close up of a box&#10;&#10;Description automatically generated">
            <a:extLst>
              <a:ext uri="{FF2B5EF4-FFF2-40B4-BE49-F238E27FC236}">
                <a16:creationId xmlns:a16="http://schemas.microsoft.com/office/drawing/2014/main" id="{D43692FD-3D74-4029-AEB5-FBB0AC477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62" y="5874287"/>
            <a:ext cx="1467207" cy="1467207"/>
          </a:xfrm>
          <a:prstGeom prst="rect">
            <a:avLst/>
          </a:prstGeom>
        </p:spPr>
      </p:pic>
      <p:pic>
        <p:nvPicPr>
          <p:cNvPr id="129" name="Picture 128" descr="A close up of a box&#10;&#10;Description automatically generated">
            <a:extLst>
              <a:ext uri="{FF2B5EF4-FFF2-40B4-BE49-F238E27FC236}">
                <a16:creationId xmlns:a16="http://schemas.microsoft.com/office/drawing/2014/main" id="{D7B52C3A-6C63-43F2-BB27-288B57A99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73" y="3326390"/>
            <a:ext cx="988552" cy="98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2DA54C-8172-4129-B73D-EE12CA53A896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3ABC47-8BE5-40F2-B60A-1B714BA72350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93B20-65EA-4ECC-9390-A21A75946FE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Perimeter, Area and Volume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3F5DB-32B2-402B-B0B8-706CE3CAA1DD}"/>
              </a:ext>
            </a:extLst>
          </p:cNvPr>
          <p:cNvSpPr/>
          <p:nvPr/>
        </p:nvSpPr>
        <p:spPr>
          <a:xfrm>
            <a:off x="0" y="383856"/>
            <a:ext cx="628280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SURFACE AREA</a:t>
            </a:r>
          </a:p>
          <a:p>
            <a:pPr>
              <a:spcAft>
                <a:spcPts val="300"/>
              </a:spcAft>
            </a:pPr>
            <a:r>
              <a:rPr lang="en-GB" sz="1400" dirty="0"/>
              <a:t>To find the surface area of a shape, we calculate the total area of all of the faces.</a:t>
            </a:r>
          </a:p>
          <a:p>
            <a:r>
              <a:rPr lang="en-GB" sz="1400" i="1" dirty="0"/>
              <a:t>Example: Find the surface area of this cuboid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04E7B-5CA1-4462-B73B-94D8FCEEA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" y="1337171"/>
            <a:ext cx="1602284" cy="1493699"/>
          </a:xfrm>
          <a:prstGeom prst="rect">
            <a:avLst/>
          </a:prstGeom>
        </p:spPr>
      </p:pic>
      <p:sp>
        <p:nvSpPr>
          <p:cNvPr id="11" name="Text Box 26">
            <a:extLst>
              <a:ext uri="{FF2B5EF4-FFF2-40B4-BE49-F238E27FC236}">
                <a16:creationId xmlns:a16="http://schemas.microsoft.com/office/drawing/2014/main" id="{906C5F23-F232-41F3-A9AB-8177AE936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38" y="1405575"/>
            <a:ext cx="3085948" cy="31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area of the top = 8 </a:t>
            </a:r>
            <a:r>
              <a:rPr lang="en-US" sz="1400" b="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× 5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40 cm</a:t>
            </a:r>
            <a:r>
              <a:rPr lang="en-US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sz="14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4A0CB7E0-834F-497E-B518-6DD2A185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38" y="1677568"/>
            <a:ext cx="30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area of the front = 7 </a:t>
            </a:r>
            <a:r>
              <a:rPr lang="en-US" sz="1400" b="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× 5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35 cm</a:t>
            </a:r>
            <a:r>
              <a:rPr lang="en-US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sz="14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D002986D-02B1-4F33-8A47-82F7D401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38" y="1971942"/>
            <a:ext cx="3229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area of the side = 7 </a:t>
            </a:r>
            <a:r>
              <a:rPr lang="en-US" sz="1400" b="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× 8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56 cm</a:t>
            </a:r>
            <a:r>
              <a:rPr lang="en-US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sz="14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98C63-C708-4C1D-BF67-5167E1001B79}"/>
              </a:ext>
            </a:extLst>
          </p:cNvPr>
          <p:cNvSpPr/>
          <p:nvPr/>
        </p:nvSpPr>
        <p:spPr>
          <a:xfrm>
            <a:off x="1911847" y="2264848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Surface = 2×40 + 2×35 + 2×56 </a:t>
            </a:r>
          </a:p>
          <a:p>
            <a:pPr eaLnBrk="0" hangingPunct="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= 80 + 70 + 112 = 262 cm</a:t>
            </a:r>
            <a:r>
              <a:rPr lang="en-US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sz="1400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9FA257-943F-4928-A73E-F0030512687A}"/>
              </a:ext>
            </a:extLst>
          </p:cNvPr>
          <p:cNvSpPr/>
          <p:nvPr/>
        </p:nvSpPr>
        <p:spPr>
          <a:xfrm>
            <a:off x="6632637" y="405659"/>
            <a:ext cx="4073009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VOLUME</a:t>
            </a:r>
          </a:p>
          <a:p>
            <a:r>
              <a:rPr lang="en-GB" sz="1400" i="1" dirty="0"/>
              <a:t>Example: Find the volume of the same cuboid.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Volume = 7 × 8 × 5 = 280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38C83-9CE0-4F63-898D-041DC83D9275}"/>
              </a:ext>
            </a:extLst>
          </p:cNvPr>
          <p:cNvSpPr txBox="1"/>
          <p:nvPr/>
        </p:nvSpPr>
        <p:spPr>
          <a:xfrm>
            <a:off x="6631015" y="1430337"/>
            <a:ext cx="4074631" cy="1461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CAPACITY</a:t>
            </a:r>
            <a:r>
              <a:rPr lang="en-GB" sz="1400" dirty="0"/>
              <a:t> of a container is how much it can hold. The units are </a:t>
            </a:r>
            <a:r>
              <a:rPr lang="en-GB" sz="1400" b="1" i="1" dirty="0"/>
              <a:t>cm</a:t>
            </a:r>
            <a:r>
              <a:rPr lang="en-GB" sz="1400" b="1" i="1" baseline="30000" dirty="0"/>
              <a:t>3</a:t>
            </a:r>
            <a:r>
              <a:rPr lang="en-GB" sz="1400" dirty="0"/>
              <a:t>, millilitres (</a:t>
            </a:r>
            <a:r>
              <a:rPr lang="en-GB" sz="1400" b="1" i="1" dirty="0"/>
              <a:t>ml</a:t>
            </a:r>
            <a:r>
              <a:rPr lang="en-GB" sz="1400" dirty="0"/>
              <a:t>) and litres (</a:t>
            </a:r>
            <a:r>
              <a:rPr lang="en-GB" sz="1400" b="1" i="1" dirty="0"/>
              <a:t>l</a:t>
            </a:r>
            <a:r>
              <a:rPr lang="en-GB" sz="1400" dirty="0"/>
              <a:t>).</a:t>
            </a:r>
          </a:p>
          <a:p>
            <a:r>
              <a:rPr lang="en-GB" sz="1400" dirty="0">
                <a:solidFill>
                  <a:srgbClr val="7030A0"/>
                </a:solidFill>
              </a:rPr>
              <a:t>     1 ml = 1 cm</a:t>
            </a:r>
            <a:r>
              <a:rPr lang="en-GB" sz="1400" baseline="30000" dirty="0">
                <a:solidFill>
                  <a:srgbClr val="7030A0"/>
                </a:solidFill>
              </a:rPr>
              <a:t>3</a:t>
            </a:r>
          </a:p>
          <a:p>
            <a:pPr>
              <a:spcAft>
                <a:spcPts val="300"/>
              </a:spcAft>
            </a:pPr>
            <a:r>
              <a:rPr lang="en-GB" sz="1400">
                <a:solidFill>
                  <a:srgbClr val="7030A0"/>
                </a:solidFill>
              </a:rPr>
              <a:t>         1l </a:t>
            </a:r>
            <a:r>
              <a:rPr lang="en-GB" sz="1400" dirty="0">
                <a:solidFill>
                  <a:srgbClr val="7030A0"/>
                </a:solidFill>
              </a:rPr>
              <a:t>= 1000 cm</a:t>
            </a:r>
            <a:r>
              <a:rPr lang="en-GB" sz="1400" baseline="30000" dirty="0">
                <a:solidFill>
                  <a:srgbClr val="7030A0"/>
                </a:solidFill>
              </a:rPr>
              <a:t>3</a:t>
            </a:r>
          </a:p>
          <a:p>
            <a:r>
              <a:rPr lang="en-GB" sz="1400" i="1" dirty="0"/>
              <a:t>Example: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Capacity of the cuboid above is 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280 cm</a:t>
            </a:r>
            <a:r>
              <a:rPr lang="en-GB" sz="14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280 ml = 0.28 l.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A53E5E-F1FF-4039-9ECB-8A1AB31D2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493" y="1011535"/>
            <a:ext cx="1155713" cy="208319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119F6CB-AE21-4972-AF1E-52F24A3B2D87}"/>
              </a:ext>
            </a:extLst>
          </p:cNvPr>
          <p:cNvSpPr txBox="1"/>
          <p:nvPr/>
        </p:nvSpPr>
        <p:spPr>
          <a:xfrm>
            <a:off x="-11257" y="3315696"/>
            <a:ext cx="3629765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CONVERTING UNITS OF AREA AND VOLUME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8B6813-388C-4106-844F-D8A3A0804E58}"/>
              </a:ext>
            </a:extLst>
          </p:cNvPr>
          <p:cNvSpPr/>
          <p:nvPr/>
        </p:nvSpPr>
        <p:spPr>
          <a:xfrm>
            <a:off x="3035927" y="506567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1m  = 100 cm</a:t>
            </a:r>
          </a:p>
          <a:p>
            <a:r>
              <a:rPr lang="en-GB" sz="1400" b="1" dirty="0"/>
              <a:t>1m</a:t>
            </a:r>
            <a:r>
              <a:rPr lang="en-GB" sz="1400" b="1" baseline="30000" dirty="0"/>
              <a:t>2</a:t>
            </a:r>
            <a:r>
              <a:rPr lang="en-GB" sz="1400" b="1" dirty="0"/>
              <a:t> = 10 000cm</a:t>
            </a:r>
            <a:r>
              <a:rPr lang="en-GB" sz="1400" b="1" baseline="30000" dirty="0"/>
              <a:t>2</a:t>
            </a:r>
            <a:endParaRPr lang="en-GB" sz="14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1E4041-B571-4F74-B0A9-6C032BA14D5A}"/>
              </a:ext>
            </a:extLst>
          </p:cNvPr>
          <p:cNvSpPr/>
          <p:nvPr/>
        </p:nvSpPr>
        <p:spPr>
          <a:xfrm>
            <a:off x="153117" y="3664472"/>
            <a:ext cx="720000" cy="72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C27702-E2B2-40E6-B65D-A4A11FC35B59}"/>
              </a:ext>
            </a:extLst>
          </p:cNvPr>
          <p:cNvSpPr txBox="1"/>
          <p:nvPr/>
        </p:nvSpPr>
        <p:spPr>
          <a:xfrm>
            <a:off x="227368" y="434620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74397D-8E21-436A-9933-8BF919F1F3E6}"/>
              </a:ext>
            </a:extLst>
          </p:cNvPr>
          <p:cNvSpPr txBox="1"/>
          <p:nvPr/>
        </p:nvSpPr>
        <p:spPr>
          <a:xfrm rot="16200000">
            <a:off x="652997" y="386893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510166-AB91-46C4-A9FA-E9DBCA3BA60F}"/>
              </a:ext>
            </a:extLst>
          </p:cNvPr>
          <p:cNvSpPr txBox="1"/>
          <p:nvPr/>
        </p:nvSpPr>
        <p:spPr>
          <a:xfrm>
            <a:off x="227368" y="3859044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cm</a:t>
            </a:r>
            <a:r>
              <a:rPr lang="en-GB" sz="1400" b="1" baseline="30000" dirty="0"/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F68BB6-6D86-4406-8A55-56A3E952C54A}"/>
              </a:ext>
            </a:extLst>
          </p:cNvPr>
          <p:cNvSpPr txBox="1"/>
          <p:nvPr/>
        </p:nvSpPr>
        <p:spPr>
          <a:xfrm>
            <a:off x="1558628" y="4374459"/>
            <a:ext cx="1005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 mm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F04663-830E-4A2D-A43E-8449A29E718D}"/>
              </a:ext>
            </a:extLst>
          </p:cNvPr>
          <p:cNvSpPr txBox="1"/>
          <p:nvPr/>
        </p:nvSpPr>
        <p:spPr>
          <a:xfrm rot="16200000">
            <a:off x="1907395" y="3765084"/>
            <a:ext cx="100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 mm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998989-563C-4954-90B2-4EC34C6C5CA7}"/>
              </a:ext>
            </a:extLst>
          </p:cNvPr>
          <p:cNvSpPr/>
          <p:nvPr/>
        </p:nvSpPr>
        <p:spPr>
          <a:xfrm>
            <a:off x="2945174" y="3762470"/>
            <a:ext cx="1674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1 cm  = 10 mm</a:t>
            </a:r>
          </a:p>
          <a:p>
            <a:r>
              <a:rPr lang="en-GB" sz="1400" b="1" dirty="0"/>
              <a:t>1 cm</a:t>
            </a:r>
            <a:r>
              <a:rPr lang="en-GB" sz="1400" b="1" baseline="30000" dirty="0"/>
              <a:t>2</a:t>
            </a:r>
            <a:r>
              <a:rPr lang="en-GB" sz="1400" b="1" dirty="0"/>
              <a:t> = 100 mm</a:t>
            </a:r>
            <a:r>
              <a:rPr lang="en-GB" sz="1400" b="1" baseline="30000" dirty="0"/>
              <a:t>2</a:t>
            </a:r>
            <a:r>
              <a:rPr lang="en-GB" sz="1400" b="1" dirty="0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03B7BE-9CA5-481D-8534-58D578CAAC12}"/>
              </a:ext>
            </a:extLst>
          </p:cNvPr>
          <p:cNvSpPr/>
          <p:nvPr/>
        </p:nvSpPr>
        <p:spPr>
          <a:xfrm>
            <a:off x="129475" y="4784567"/>
            <a:ext cx="900000" cy="90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EA2FC3-3BFA-4360-B604-521330203752}"/>
              </a:ext>
            </a:extLst>
          </p:cNvPr>
          <p:cNvSpPr txBox="1"/>
          <p:nvPr/>
        </p:nvSpPr>
        <p:spPr>
          <a:xfrm>
            <a:off x="277676" y="565106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39B5AD7-9C9D-46BF-9D68-EEC8932E925A}"/>
              </a:ext>
            </a:extLst>
          </p:cNvPr>
          <p:cNvSpPr txBox="1"/>
          <p:nvPr/>
        </p:nvSpPr>
        <p:spPr>
          <a:xfrm rot="16200000">
            <a:off x="814209" y="501388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4371DF-DAB0-4D03-AF61-3050587DB1B2}"/>
              </a:ext>
            </a:extLst>
          </p:cNvPr>
          <p:cNvSpPr txBox="1"/>
          <p:nvPr/>
        </p:nvSpPr>
        <p:spPr>
          <a:xfrm>
            <a:off x="280097" y="5078797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m</a:t>
            </a:r>
            <a:r>
              <a:rPr lang="en-GB" sz="1400" b="1" baseline="30000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2EFDE61-B82F-47E2-9143-7DBBB082EEC8}"/>
              </a:ext>
            </a:extLst>
          </p:cNvPr>
          <p:cNvSpPr txBox="1"/>
          <p:nvPr/>
        </p:nvSpPr>
        <p:spPr>
          <a:xfrm>
            <a:off x="1650966" y="5683476"/>
            <a:ext cx="102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 cm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2362EC1-2964-45F7-ADD6-8460A1B69EA4}"/>
              </a:ext>
            </a:extLst>
          </p:cNvPr>
          <p:cNvSpPr txBox="1"/>
          <p:nvPr/>
        </p:nvSpPr>
        <p:spPr>
          <a:xfrm rot="16200000">
            <a:off x="2085808" y="5049527"/>
            <a:ext cx="977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 cm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FF7030-7243-40F1-80E0-5D083FCFD827}"/>
              </a:ext>
            </a:extLst>
          </p:cNvPr>
          <p:cNvSpPr/>
          <p:nvPr/>
        </p:nvSpPr>
        <p:spPr>
          <a:xfrm>
            <a:off x="3035927" y="6483647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1 km  = 1 000 m</a:t>
            </a:r>
          </a:p>
          <a:p>
            <a:r>
              <a:rPr lang="en-GB" sz="1400" b="1" dirty="0"/>
              <a:t>1km</a:t>
            </a:r>
            <a:r>
              <a:rPr lang="en-GB" sz="1400" b="1" baseline="30000" dirty="0"/>
              <a:t>2</a:t>
            </a:r>
            <a:r>
              <a:rPr lang="en-GB" sz="1400" b="1" dirty="0"/>
              <a:t> = 1 000 000cm</a:t>
            </a:r>
            <a:r>
              <a:rPr lang="en-GB" sz="1400" b="1" baseline="30000" dirty="0"/>
              <a:t>2</a:t>
            </a:r>
            <a:endParaRPr lang="en-GB" sz="14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EF56FB-4860-4832-ABF7-1F89FA90C379}"/>
              </a:ext>
            </a:extLst>
          </p:cNvPr>
          <p:cNvSpPr/>
          <p:nvPr/>
        </p:nvSpPr>
        <p:spPr>
          <a:xfrm>
            <a:off x="135924" y="6025696"/>
            <a:ext cx="1080000" cy="108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271BA9-0370-4B4D-B415-38C55D95B2A6}"/>
              </a:ext>
            </a:extLst>
          </p:cNvPr>
          <p:cNvSpPr txBox="1"/>
          <p:nvPr/>
        </p:nvSpPr>
        <p:spPr>
          <a:xfrm>
            <a:off x="310097" y="709062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km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D99F62B-0F54-4648-AD57-D346EC0EBD2E}"/>
              </a:ext>
            </a:extLst>
          </p:cNvPr>
          <p:cNvSpPr txBox="1"/>
          <p:nvPr/>
        </p:nvSpPr>
        <p:spPr>
          <a:xfrm rot="16200000">
            <a:off x="994859" y="644017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km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17995F9-CD6C-468B-8BCB-5B5326BC48EF}"/>
              </a:ext>
            </a:extLst>
          </p:cNvPr>
          <p:cNvSpPr txBox="1"/>
          <p:nvPr/>
        </p:nvSpPr>
        <p:spPr>
          <a:xfrm>
            <a:off x="277676" y="6423292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km</a:t>
            </a:r>
            <a:r>
              <a:rPr lang="en-GB" sz="1400" b="1" baseline="30000" dirty="0"/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2A2463-C517-475E-96BF-620999B54CE7}"/>
              </a:ext>
            </a:extLst>
          </p:cNvPr>
          <p:cNvSpPr txBox="1"/>
          <p:nvPr/>
        </p:nvSpPr>
        <p:spPr>
          <a:xfrm>
            <a:off x="1673959" y="7074794"/>
            <a:ext cx="99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584D53-CCC7-41D6-A1B1-F270ABD0C683}"/>
              </a:ext>
            </a:extLst>
          </p:cNvPr>
          <p:cNvSpPr txBox="1"/>
          <p:nvPr/>
        </p:nvSpPr>
        <p:spPr>
          <a:xfrm rot="16200000">
            <a:off x="2286492" y="6396110"/>
            <a:ext cx="964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m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607E23F-F699-4F75-8CA6-886EF5102F06}"/>
              </a:ext>
            </a:extLst>
          </p:cNvPr>
          <p:cNvSpPr/>
          <p:nvPr/>
        </p:nvSpPr>
        <p:spPr>
          <a:xfrm>
            <a:off x="1549354" y="3652932"/>
            <a:ext cx="720000" cy="72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106E871-0A0E-4772-A102-C96D1441985F}"/>
              </a:ext>
            </a:extLst>
          </p:cNvPr>
          <p:cNvSpPr txBox="1"/>
          <p:nvPr/>
        </p:nvSpPr>
        <p:spPr>
          <a:xfrm>
            <a:off x="1487904" y="3859043"/>
            <a:ext cx="1428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100 mm</a:t>
            </a:r>
            <a:r>
              <a:rPr lang="en-GB" sz="1400" b="1" baseline="30000" dirty="0"/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29ED663-655C-45AB-B2DC-8C2B21BEE7EA}"/>
              </a:ext>
            </a:extLst>
          </p:cNvPr>
          <p:cNvSpPr/>
          <p:nvPr/>
        </p:nvSpPr>
        <p:spPr>
          <a:xfrm>
            <a:off x="1553997" y="4840595"/>
            <a:ext cx="900000" cy="90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08B237A-816C-4B5B-8ECE-461C6C2579CB}"/>
              </a:ext>
            </a:extLst>
          </p:cNvPr>
          <p:cNvSpPr txBox="1"/>
          <p:nvPr/>
        </p:nvSpPr>
        <p:spPr>
          <a:xfrm>
            <a:off x="1459616" y="507623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10 000 cm</a:t>
            </a:r>
            <a:r>
              <a:rPr lang="en-GB" sz="1400" b="1" baseline="30000" dirty="0"/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8F17849-1F3E-42E0-BFF9-52A8CB6E1107}"/>
              </a:ext>
            </a:extLst>
          </p:cNvPr>
          <p:cNvSpPr/>
          <p:nvPr/>
        </p:nvSpPr>
        <p:spPr>
          <a:xfrm>
            <a:off x="1548382" y="6025696"/>
            <a:ext cx="1080000" cy="1080000"/>
          </a:xfrm>
          <a:prstGeom prst="rect">
            <a:avLst/>
          </a:prstGeom>
          <a:solidFill>
            <a:srgbClr val="AA7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2263B6F-68B3-43FF-9629-D99739365C67}"/>
              </a:ext>
            </a:extLst>
          </p:cNvPr>
          <p:cNvSpPr txBox="1"/>
          <p:nvPr/>
        </p:nvSpPr>
        <p:spPr>
          <a:xfrm>
            <a:off x="1525396" y="6447496"/>
            <a:ext cx="127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1 000 000 m</a:t>
            </a:r>
            <a:r>
              <a:rPr lang="en-GB" sz="1400" b="1" baseline="30000" dirty="0"/>
              <a:t>2</a:t>
            </a:r>
          </a:p>
        </p:txBody>
      </p:sp>
      <p:pic>
        <p:nvPicPr>
          <p:cNvPr id="97" name="Picture 96" descr="A close up of a box&#10;&#10;Description automatically generated">
            <a:extLst>
              <a:ext uri="{FF2B5EF4-FFF2-40B4-BE49-F238E27FC236}">
                <a16:creationId xmlns:a16="http://schemas.microsoft.com/office/drawing/2014/main" id="{0F52BD8D-661B-44E4-B2D4-8186F3781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90" y="4442170"/>
            <a:ext cx="1295946" cy="1295946"/>
          </a:xfrm>
          <a:prstGeom prst="rect">
            <a:avLst/>
          </a:prstGeom>
        </p:spPr>
      </p:pic>
      <p:pic>
        <p:nvPicPr>
          <p:cNvPr id="99" name="Picture 98" descr="A close up of a box&#10;&#10;Description automatically generated">
            <a:extLst>
              <a:ext uri="{FF2B5EF4-FFF2-40B4-BE49-F238E27FC236}">
                <a16:creationId xmlns:a16="http://schemas.microsoft.com/office/drawing/2014/main" id="{A4DA2A3B-AC60-4AC6-BA11-F4BDBC72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69" y="5860660"/>
            <a:ext cx="1467207" cy="1467207"/>
          </a:xfrm>
          <a:prstGeom prst="rect">
            <a:avLst/>
          </a:prstGeom>
        </p:spPr>
      </p:pic>
      <p:pic>
        <p:nvPicPr>
          <p:cNvPr id="100" name="Picture 99" descr="A close up of a box&#10;&#10;Description automatically generated">
            <a:extLst>
              <a:ext uri="{FF2B5EF4-FFF2-40B4-BE49-F238E27FC236}">
                <a16:creationId xmlns:a16="http://schemas.microsoft.com/office/drawing/2014/main" id="{E0646198-F716-4023-B3B1-1869E395AA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44" y="4429978"/>
            <a:ext cx="1268356" cy="1268356"/>
          </a:xfrm>
          <a:prstGeom prst="rect">
            <a:avLst/>
          </a:prstGeom>
        </p:spPr>
      </p:pic>
      <p:pic>
        <p:nvPicPr>
          <p:cNvPr id="101" name="Picture 100" descr="A close up of a box&#10;&#10;Description automatically generated">
            <a:extLst>
              <a:ext uri="{FF2B5EF4-FFF2-40B4-BE49-F238E27FC236}">
                <a16:creationId xmlns:a16="http://schemas.microsoft.com/office/drawing/2014/main" id="{A682FACE-46CD-426C-87A4-9172136F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63" y="3288484"/>
            <a:ext cx="988552" cy="98855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F7888760-8085-4BC0-AF20-3268C837B9A7}"/>
              </a:ext>
            </a:extLst>
          </p:cNvPr>
          <p:cNvSpPr/>
          <p:nvPr/>
        </p:nvSpPr>
        <p:spPr>
          <a:xfrm>
            <a:off x="8431422" y="4826913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1 m   = 100 cm</a:t>
            </a:r>
          </a:p>
          <a:p>
            <a:r>
              <a:rPr lang="en-GB" sz="1400" b="1" dirty="0"/>
              <a:t>1 m</a:t>
            </a:r>
            <a:r>
              <a:rPr lang="en-GB" sz="1400" b="1" baseline="30000" dirty="0"/>
              <a:t>3</a:t>
            </a:r>
            <a:r>
              <a:rPr lang="en-GB" sz="1400" b="1" dirty="0"/>
              <a:t> = 1 000 000 cm</a:t>
            </a:r>
            <a:r>
              <a:rPr lang="en-GB" sz="1400" b="1" baseline="30000" dirty="0"/>
              <a:t>3</a:t>
            </a:r>
            <a:endParaRPr lang="en-GB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8776F-117E-40AB-A1B7-D567F348C839}"/>
              </a:ext>
            </a:extLst>
          </p:cNvPr>
          <p:cNvSpPr txBox="1"/>
          <p:nvPr/>
        </p:nvSpPr>
        <p:spPr>
          <a:xfrm rot="1691811">
            <a:off x="5268372" y="406237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5075A3-8DA9-48A4-9E46-C0E2B5964B9D}"/>
              </a:ext>
            </a:extLst>
          </p:cNvPr>
          <p:cNvSpPr txBox="1"/>
          <p:nvPr/>
        </p:nvSpPr>
        <p:spPr>
          <a:xfrm rot="16200000">
            <a:off x="6006350" y="354656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7CA90BA-A5B5-4F3F-9F32-32AED925CE04}"/>
              </a:ext>
            </a:extLst>
          </p:cNvPr>
          <p:cNvSpPr txBox="1"/>
          <p:nvPr/>
        </p:nvSpPr>
        <p:spPr>
          <a:xfrm>
            <a:off x="5561783" y="3286382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cm</a:t>
            </a:r>
            <a:r>
              <a:rPr lang="en-GB" sz="1400" b="1" baseline="30000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C05F8EE-2DBE-43FC-B276-890D9145A9EA}"/>
              </a:ext>
            </a:extLst>
          </p:cNvPr>
          <p:cNvSpPr txBox="1"/>
          <p:nvPr/>
        </p:nvSpPr>
        <p:spPr>
          <a:xfrm>
            <a:off x="7062475" y="3286382"/>
            <a:ext cx="165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1 000 mm</a:t>
            </a:r>
            <a:r>
              <a:rPr lang="en-GB" sz="1400" b="1" baseline="30000" dirty="0"/>
              <a:t>3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5724FCF-510C-45DA-8B98-F9277B2B7347}"/>
              </a:ext>
            </a:extLst>
          </p:cNvPr>
          <p:cNvSpPr/>
          <p:nvPr/>
        </p:nvSpPr>
        <p:spPr>
          <a:xfrm>
            <a:off x="8358856" y="3551410"/>
            <a:ext cx="2596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1 cm  = 10 mm</a:t>
            </a:r>
          </a:p>
          <a:p>
            <a:r>
              <a:rPr lang="en-GB" sz="1400" b="1" dirty="0"/>
              <a:t>1 cm</a:t>
            </a:r>
            <a:r>
              <a:rPr lang="en-GB" sz="1400" b="1" baseline="30000" dirty="0"/>
              <a:t>3</a:t>
            </a:r>
            <a:r>
              <a:rPr lang="en-GB" sz="1400" b="1" dirty="0"/>
              <a:t> = 1 000 mm</a:t>
            </a:r>
            <a:r>
              <a:rPr lang="en-GB" sz="1400" b="1" baseline="30000" dirty="0"/>
              <a:t>3</a:t>
            </a:r>
            <a:r>
              <a:rPr lang="en-GB" sz="1400" b="1" dirty="0"/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46B03A-68B3-46A5-A995-E27378CBEB33}"/>
              </a:ext>
            </a:extLst>
          </p:cNvPr>
          <p:cNvSpPr txBox="1"/>
          <p:nvPr/>
        </p:nvSpPr>
        <p:spPr>
          <a:xfrm>
            <a:off x="5684072" y="4493388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m</a:t>
            </a:r>
            <a:r>
              <a:rPr lang="en-GB" sz="1400" b="1" baseline="30000" dirty="0"/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21187C5-A5A9-49F3-BE70-F7D31CCB750D}"/>
              </a:ext>
            </a:extLst>
          </p:cNvPr>
          <p:cNvSpPr txBox="1"/>
          <p:nvPr/>
        </p:nvSpPr>
        <p:spPr>
          <a:xfrm>
            <a:off x="6918969" y="4490428"/>
            <a:ext cx="121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1 000 000 cm</a:t>
            </a:r>
            <a:r>
              <a:rPr lang="en-GB" sz="1400" b="1" baseline="30000" dirty="0"/>
              <a:t>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1C311F0-2C26-4F85-9CF0-452156E147B4}"/>
              </a:ext>
            </a:extLst>
          </p:cNvPr>
          <p:cNvSpPr/>
          <p:nvPr/>
        </p:nvSpPr>
        <p:spPr>
          <a:xfrm>
            <a:off x="8416267" y="6459143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1 km = 1000 m</a:t>
            </a:r>
          </a:p>
          <a:p>
            <a:r>
              <a:rPr lang="en-GB" sz="1400" b="1" dirty="0"/>
              <a:t>1 km</a:t>
            </a:r>
            <a:r>
              <a:rPr lang="en-GB" sz="1400" b="1" baseline="30000" dirty="0"/>
              <a:t>3</a:t>
            </a:r>
            <a:r>
              <a:rPr lang="en-GB" sz="1400" b="1" dirty="0"/>
              <a:t> = 1 000 000 000 m</a:t>
            </a:r>
            <a:r>
              <a:rPr lang="en-GB" sz="1400" b="1" baseline="30000" dirty="0"/>
              <a:t>3</a:t>
            </a:r>
            <a:endParaRPr lang="en-GB" sz="14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179C601-C39E-472C-BB24-69C23DCD3A29}"/>
              </a:ext>
            </a:extLst>
          </p:cNvPr>
          <p:cNvSpPr txBox="1"/>
          <p:nvPr/>
        </p:nvSpPr>
        <p:spPr>
          <a:xfrm>
            <a:off x="5659150" y="5860660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 km</a:t>
            </a:r>
            <a:r>
              <a:rPr lang="en-GB" sz="1400" b="1" baseline="30000" dirty="0"/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093A01A-E00A-4AB3-966F-8A82F046F5D9}"/>
              </a:ext>
            </a:extLst>
          </p:cNvPr>
          <p:cNvSpPr txBox="1"/>
          <p:nvPr/>
        </p:nvSpPr>
        <p:spPr>
          <a:xfrm>
            <a:off x="6700690" y="5883263"/>
            <a:ext cx="179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1 000 000 000 m</a:t>
            </a:r>
            <a:r>
              <a:rPr lang="en-GB" sz="1400" b="1" baseline="30000" dirty="0"/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5365582-8E56-4E7F-908F-203CAD6176E4}"/>
              </a:ext>
            </a:extLst>
          </p:cNvPr>
          <p:cNvSpPr txBox="1"/>
          <p:nvPr/>
        </p:nvSpPr>
        <p:spPr>
          <a:xfrm rot="19677888">
            <a:off x="5855369" y="403470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cm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3A78766-54B2-4706-840A-58B5125218F3}"/>
              </a:ext>
            </a:extLst>
          </p:cNvPr>
          <p:cNvSpPr txBox="1"/>
          <p:nvPr/>
        </p:nvSpPr>
        <p:spPr>
          <a:xfrm rot="1691811">
            <a:off x="5331298" y="549760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m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BAF024-8DB2-4820-8D56-393144F3437B}"/>
              </a:ext>
            </a:extLst>
          </p:cNvPr>
          <p:cNvSpPr txBox="1"/>
          <p:nvPr/>
        </p:nvSpPr>
        <p:spPr>
          <a:xfrm rot="16200000">
            <a:off x="6283350" y="480579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0B9CAB3-0BFC-49A6-84FE-080DD84F8327}"/>
              </a:ext>
            </a:extLst>
          </p:cNvPr>
          <p:cNvSpPr txBox="1"/>
          <p:nvPr/>
        </p:nvSpPr>
        <p:spPr>
          <a:xfrm rot="19677888">
            <a:off x="6008362" y="535898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86742C8-AD33-4125-AC23-541BE5ADA4F4}"/>
              </a:ext>
            </a:extLst>
          </p:cNvPr>
          <p:cNvSpPr txBox="1"/>
          <p:nvPr/>
        </p:nvSpPr>
        <p:spPr>
          <a:xfrm rot="1691811">
            <a:off x="5284930" y="705467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km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4CBACA1-09C5-4FDB-A771-262A4FF1AAEC}"/>
              </a:ext>
            </a:extLst>
          </p:cNvPr>
          <p:cNvSpPr txBox="1"/>
          <p:nvPr/>
        </p:nvSpPr>
        <p:spPr>
          <a:xfrm rot="16200000">
            <a:off x="6300218" y="63983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km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C824498-58C8-41DD-852C-2723D6B9E16D}"/>
              </a:ext>
            </a:extLst>
          </p:cNvPr>
          <p:cNvSpPr txBox="1"/>
          <p:nvPr/>
        </p:nvSpPr>
        <p:spPr>
          <a:xfrm rot="19677888">
            <a:off x="5998944" y="69878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km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1EDC1F-75B7-45BF-9B7A-15504B1A70E3}"/>
              </a:ext>
            </a:extLst>
          </p:cNvPr>
          <p:cNvSpPr txBox="1"/>
          <p:nvPr/>
        </p:nvSpPr>
        <p:spPr>
          <a:xfrm rot="1691811">
            <a:off x="6883761" y="4180017"/>
            <a:ext cx="100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 mm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827C1C-BAF2-4110-9661-D45A03C069BC}"/>
              </a:ext>
            </a:extLst>
          </p:cNvPr>
          <p:cNvSpPr txBox="1"/>
          <p:nvPr/>
        </p:nvSpPr>
        <p:spPr>
          <a:xfrm rot="16200000">
            <a:off x="7565019" y="3574737"/>
            <a:ext cx="86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 mm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B2B926-69A3-44DE-B018-2743B20AF1CE}"/>
              </a:ext>
            </a:extLst>
          </p:cNvPr>
          <p:cNvSpPr txBox="1"/>
          <p:nvPr/>
        </p:nvSpPr>
        <p:spPr>
          <a:xfrm rot="19677888">
            <a:off x="7406691" y="4021067"/>
            <a:ext cx="96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 mm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D3C1D0D-2011-487A-BAAA-5D23081248FA}"/>
              </a:ext>
            </a:extLst>
          </p:cNvPr>
          <p:cNvSpPr txBox="1"/>
          <p:nvPr/>
        </p:nvSpPr>
        <p:spPr>
          <a:xfrm rot="1691811">
            <a:off x="6769378" y="5594522"/>
            <a:ext cx="107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 cm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8A97BD4-4DB6-45B9-97BF-34C77BA07F65}"/>
              </a:ext>
            </a:extLst>
          </p:cNvPr>
          <p:cNvSpPr txBox="1"/>
          <p:nvPr/>
        </p:nvSpPr>
        <p:spPr>
          <a:xfrm rot="16200000">
            <a:off x="7602049" y="4804271"/>
            <a:ext cx="96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 cm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A376996-AEDE-468E-9112-3CE265080565}"/>
              </a:ext>
            </a:extLst>
          </p:cNvPr>
          <p:cNvSpPr txBox="1"/>
          <p:nvPr/>
        </p:nvSpPr>
        <p:spPr>
          <a:xfrm rot="19677888">
            <a:off x="7438003" y="5383653"/>
            <a:ext cx="104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 cm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601C07-84A4-4996-9217-0B9E31CEF7CF}"/>
              </a:ext>
            </a:extLst>
          </p:cNvPr>
          <p:cNvSpPr txBox="1"/>
          <p:nvPr/>
        </p:nvSpPr>
        <p:spPr>
          <a:xfrm rot="1691811">
            <a:off x="6702850" y="7092345"/>
            <a:ext cx="95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37CF7CA-F183-4EED-9AEF-129FA9A4AFA0}"/>
              </a:ext>
            </a:extLst>
          </p:cNvPr>
          <p:cNvSpPr txBox="1"/>
          <p:nvPr/>
        </p:nvSpPr>
        <p:spPr>
          <a:xfrm rot="16200000">
            <a:off x="7738039" y="6355448"/>
            <a:ext cx="952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9EEE7AB-D47D-455E-B0C4-5AF0CB4FD466}"/>
              </a:ext>
            </a:extLst>
          </p:cNvPr>
          <p:cNvSpPr txBox="1"/>
          <p:nvPr/>
        </p:nvSpPr>
        <p:spPr>
          <a:xfrm rot="19677888">
            <a:off x="7493696" y="6950483"/>
            <a:ext cx="101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C69C2E-230D-4FB0-9D9E-EA6D49C1AC32}"/>
              </a:ext>
            </a:extLst>
          </p:cNvPr>
          <p:cNvCxnSpPr/>
          <p:nvPr/>
        </p:nvCxnSpPr>
        <p:spPr>
          <a:xfrm>
            <a:off x="-11257" y="3204567"/>
            <a:ext cx="1070465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52862C-D437-4FB5-B42E-1A651D1595CC}"/>
              </a:ext>
            </a:extLst>
          </p:cNvPr>
          <p:cNvCxnSpPr>
            <a:cxnSpLocks/>
          </p:cNvCxnSpPr>
          <p:nvPr/>
        </p:nvCxnSpPr>
        <p:spPr>
          <a:xfrm>
            <a:off x="6607529" y="392812"/>
            <a:ext cx="14765" cy="28045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A9D544-1B50-4197-A8B9-C384D6693A92}"/>
              </a:ext>
            </a:extLst>
          </p:cNvPr>
          <p:cNvCxnSpPr/>
          <p:nvPr/>
        </p:nvCxnSpPr>
        <p:spPr>
          <a:xfrm>
            <a:off x="6607529" y="1377510"/>
            <a:ext cx="407463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7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e7627a9-192a-497a-b415-05f6d8fd8a0e" xsi:nil="true"/>
    <_Flow_SignoffStatus xmlns="8e7627a9-192a-497a-b415-05f6d8fd8a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47D44E54C4748BC492F9720AFBC92" ma:contentTypeVersion="14" ma:contentTypeDescription="Create a new document." ma:contentTypeScope="" ma:versionID="bbefd494e0bab0f5742644705a14b36e">
  <xsd:schema xmlns:xsd="http://www.w3.org/2001/XMLSchema" xmlns:xs="http://www.w3.org/2001/XMLSchema" xmlns:p="http://schemas.microsoft.com/office/2006/metadata/properties" xmlns:ns2="8e7627a9-192a-497a-b415-05f6d8fd8a0e" xmlns:ns3="5216ce24-b70b-41e7-a212-1409ee204357" targetNamespace="http://schemas.microsoft.com/office/2006/metadata/properties" ma:root="true" ma:fieldsID="0e235c50d888f2417786e7fe5474fdf8" ns2:_="" ns3:_="">
    <xsd:import namespace="8e7627a9-192a-497a-b415-05f6d8fd8a0e"/>
    <xsd:import namespace="5216ce24-b70b-41e7-a212-1409ee20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Comment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627a9-192a-497a-b415-05f6d8fd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Comments" ma:index="16" nillable="true" ma:displayName="Comments" ma:description="M" ma:format="Dropdown" ma:internalName="Comments">
      <xsd:simpleType>
        <xsd:restriction base="dms:Text">
          <xsd:maxLength value="255"/>
        </xsd:restriction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6ce24-b70b-41e7-a212-1409ee204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71552-F311-4FE1-B8A1-B17065898F2C}">
  <ds:schemaRefs>
    <ds:schemaRef ds:uri="http://purl.org/dc/elements/1.1/"/>
    <ds:schemaRef ds:uri="http://purl.org/dc/terms/"/>
    <ds:schemaRef ds:uri="http://schemas.microsoft.com/office/2006/documentManagement/types"/>
    <ds:schemaRef ds:uri="5216ce24-b70b-41e7-a212-1409ee204357"/>
    <ds:schemaRef ds:uri="http://schemas.microsoft.com/office/infopath/2007/PartnerControls"/>
    <ds:schemaRef ds:uri="http://schemas.openxmlformats.org/package/2006/metadata/core-properties"/>
    <ds:schemaRef ds:uri="8e7627a9-192a-497a-b415-05f6d8fd8a0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51050A-4D40-4B94-92F2-24E7BE0FE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99FEB7-4D93-4B50-9077-ECCFF8B2B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627a9-192a-497a-b415-05f6d8fd8a0e"/>
    <ds:schemaRef ds:uri="5216ce24-b70b-41e7-a212-1409ee20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1093</Words>
  <Application>Microsoft Office PowerPoint</Application>
  <PresentationFormat>Custom</PresentationFormat>
  <Paragraphs>183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Staff</dc:creator>
  <cp:keywords/>
  <dc:description/>
  <cp:lastModifiedBy>M Naseem Kaukab - Maths Teacher</cp:lastModifiedBy>
  <cp:revision>213</cp:revision>
  <dcterms:created xsi:type="dcterms:W3CDTF">2020-01-23T16:15:52Z</dcterms:created>
  <dcterms:modified xsi:type="dcterms:W3CDTF">2021-06-06T21:33:21Z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0x0101008D847D44E54C4748BC492F9720AFBC92</vt:lpwstr>
  </property>
</Properties>
</file>