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EB65C-8781-4583-8D05-BF0DFCB8DC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8507BA-8487-4C40-A849-A3320EB0E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30C63-7FA4-435A-A177-459E89DA3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C4ED7-D307-448B-AC6D-FECF08388035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0856D-8FA3-48D1-BB49-4527C896D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82939B-5938-4FB9-9491-7757BAA56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018A-5C27-4D77-B5B1-99D430861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287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2A7CF-03F1-4A15-ABCC-E7F55F2E3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27FA62-F133-4C2D-B68D-B1E9B7499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5B77E-A41B-4A18-8AEF-1393F8371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C4ED7-D307-448B-AC6D-FECF08388035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5C34D-CD06-42F0-873C-53E821A3E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A5EE9-3997-4242-BD26-686C60E6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018A-5C27-4D77-B5B1-99D430861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446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7C20FC-1F05-4A62-8A5F-CFD0B3724C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870112-ED1C-415D-936F-D4E2853BF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61EF3-1702-4011-93D2-1BC5B0C9E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C4ED7-D307-448B-AC6D-FECF08388035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ED7B8-7492-4EC8-A7BC-BFF789AB1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F2557-B185-4CF8-B99B-D5EA91C6F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018A-5C27-4D77-B5B1-99D430861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219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E1482-30D2-466D-AC29-ACEDBB121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86DE6-3C7E-41B3-95FC-8835FA904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41D38-09EC-4404-AFB8-A7B0F3D46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C4ED7-D307-448B-AC6D-FECF08388035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B8E23-AD10-48A1-AE26-745868374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3B8D9-6C39-4B7B-8E04-015383955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018A-5C27-4D77-B5B1-99D430861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566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EC259-88CF-4D07-843D-E59373549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D887E6-8DBB-4C3C-98D3-4E89C06E2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C68B3-D4E7-4B6F-A2A7-A8E965B2A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C4ED7-D307-448B-AC6D-FECF08388035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CF22B-C492-45DA-A4CE-77EE12570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FC6F4-8629-4777-BE10-F2606F5F2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018A-5C27-4D77-B5B1-99D430861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299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4AF73-A73A-4DAB-9A89-C23136206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38C6E-FA36-4D7C-8966-1A8E225334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3C3055-F515-4E0B-848C-E466BC909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CB74F5-BF18-4235-8491-D602235E6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C4ED7-D307-448B-AC6D-FECF08388035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E3E65-763B-4622-9BEE-3FC08157C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A7280-8B3E-4AEE-868F-2DCF30017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018A-5C27-4D77-B5B1-99D430861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02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7E574-3BBC-4B7A-9E5F-8C26653FF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345F6-7C46-43CF-BF8E-E78AC842A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0F627B-E0F3-483A-91BA-971BD1606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7F552A-21F7-438D-8D65-4F271B302D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76C80-B978-4139-87C6-9047A0E834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892573-A0B6-42A1-B8BD-3AE942C9F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C4ED7-D307-448B-AC6D-FECF08388035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2FA1E5-BDE5-4715-9C68-9F5A3F850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367352-08B6-49C9-9CA4-FD0B8A0D1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018A-5C27-4D77-B5B1-99D430861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4B05D-7E31-4E24-9BB0-2B85D5EE5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2E8F2E-828C-47B6-A630-61CB996B5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C4ED7-D307-448B-AC6D-FECF08388035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1595C-9330-4C97-8780-91FA28D00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A33E0B-009C-42C6-A43A-4B6FED6F7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018A-5C27-4D77-B5B1-99D430861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866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B1B199-E707-47D1-9209-FB93E1133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C4ED7-D307-448B-AC6D-FECF08388035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9EBD16-F604-4EC0-AD3C-8153D126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BF471-29EF-408A-9873-37C9DEA6A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018A-5C27-4D77-B5B1-99D430861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060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0924E-DFA2-40B1-AE40-CB0375940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3B7B7-0F8D-49E1-B324-50B5E49A7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84ABE-F6B0-47A0-A9E2-D0E3427ADA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4BC325-A978-4488-9C2F-415C53171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C4ED7-D307-448B-AC6D-FECF08388035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871F4F-3327-427C-8887-D1F729B11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79CA7-1D1F-4A34-8582-6734A766D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018A-5C27-4D77-B5B1-99D430861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328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2750-AF5E-4BEA-9C6F-33132DFC0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D4A4AE-DD0B-4102-8BBF-A3F14F91D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33F7C6-72B4-4740-95A5-71CFA4446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BFB4FB-6222-4C3C-8386-1CE69E905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C4ED7-D307-448B-AC6D-FECF08388035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9FF29F-841E-4B6E-901D-CF0C6B8A5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83344-5153-43E8-B17E-97D2813E7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5018A-5C27-4D77-B5B1-99D430861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775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2F5881-EE37-4CCB-AFB9-77B3CFE5F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2CAF8-F132-4162-B649-1DC4D4B45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55D7A-6E6C-4822-BB64-2D98EE614C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C4ED7-D307-448B-AC6D-FECF08388035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8EF91-84C2-4C22-931B-A536DE75A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180E6-7F4F-42E4-9ACA-67658AB36E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5018A-5C27-4D77-B5B1-99D430861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315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0.pn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openxmlformats.org/officeDocument/2006/relationships/audio" Target="../media/media2.m4a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10" Type="http://schemas.openxmlformats.org/officeDocument/2006/relationships/image" Target="../media/image7.png"/><Relationship Id="rId19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5.png"/><Relationship Id="rId14" Type="http://schemas.openxmlformats.org/officeDocument/2006/relationships/image" Target="../media/image13.png"/><Relationship Id="rId2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audio" Target="../media/media3.m4a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microsoft.com/office/2007/relationships/media" Target="../media/media3.m4a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1.png"/><Relationship Id="rId5" Type="http://schemas.openxmlformats.org/officeDocument/2006/relationships/image" Target="../media/image230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0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5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5" Type="http://schemas.openxmlformats.org/officeDocument/2006/relationships/image" Target="../media/image1.png"/><Relationship Id="rId4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image" Target="../media/image5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4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1.png"/><Relationship Id="rId10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openxmlformats.org/officeDocument/2006/relationships/image" Target="../media/image50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C47BDF-94FB-44BE-9673-E47848240ED3}"/>
              </a:ext>
            </a:extLst>
          </p:cNvPr>
          <p:cNvSpPr/>
          <p:nvPr/>
        </p:nvSpPr>
        <p:spPr>
          <a:xfrm>
            <a:off x="1007165" y="2411896"/>
            <a:ext cx="10151165" cy="15637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B3C3E-E321-4503-92F1-6168A2E95B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Solving problems involving the quadratic formula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8267C6-AD5E-45B3-8714-D2D54CEEA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7947" y="4799496"/>
            <a:ext cx="609600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941D65-9CCC-4A39-930D-E5FEEB0EC433}"/>
              </a:ext>
            </a:extLst>
          </p:cNvPr>
          <p:cNvSpPr txBox="1"/>
          <p:nvPr/>
        </p:nvSpPr>
        <p:spPr>
          <a:xfrm>
            <a:off x="6546574" y="4919630"/>
            <a:ext cx="1565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Listen to audio</a:t>
            </a:r>
          </a:p>
        </p:txBody>
      </p:sp>
    </p:spTree>
    <p:extLst>
      <p:ext uri="{BB962C8B-B14F-4D97-AF65-F5344CB8AC3E}">
        <p14:creationId xmlns:p14="http://schemas.microsoft.com/office/powerpoint/2010/main" val="122729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AB7490-026B-457D-BAC9-8751BEDDCF08}"/>
                  </a:ext>
                </a:extLst>
              </p:cNvPr>
              <p:cNvSpPr txBox="1"/>
              <p:nvPr/>
            </p:nvSpPr>
            <p:spPr>
              <a:xfrm>
                <a:off x="3275894" y="110620"/>
                <a:ext cx="63269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Consider the right angled triangle below.  The lengths of the sides</a:t>
                </a:r>
              </a:p>
              <a:p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are given in terms of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.  Find the value of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AB7490-026B-457D-BAC9-8751BEDDC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94" y="110620"/>
                <a:ext cx="6326988" cy="646331"/>
              </a:xfrm>
              <a:prstGeom prst="rect">
                <a:avLst/>
              </a:prstGeom>
              <a:blipFill>
                <a:blip r:embed="rId4"/>
                <a:stretch>
                  <a:fillRect l="-771" t="-4717" r="-96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4E63260D-1A83-44C9-9B1C-8030FE11EEF5}"/>
              </a:ext>
            </a:extLst>
          </p:cNvPr>
          <p:cNvGrpSpPr/>
          <p:nvPr/>
        </p:nvGrpSpPr>
        <p:grpSpPr>
          <a:xfrm rot="16200000" flipH="1">
            <a:off x="1276790" y="365612"/>
            <a:ext cx="1828320" cy="2888264"/>
            <a:chOff x="1427160" y="1377107"/>
            <a:chExt cx="1828320" cy="288826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85F0810-0223-4394-ACE9-027E9FB5641A}"/>
                </a:ext>
              </a:extLst>
            </p:cNvPr>
            <p:cNvGrpSpPr/>
            <p:nvPr/>
          </p:nvGrpSpPr>
          <p:grpSpPr>
            <a:xfrm>
              <a:off x="1427160" y="1377107"/>
              <a:ext cx="1828320" cy="2888264"/>
              <a:chOff x="1378226" y="1921565"/>
              <a:chExt cx="1828320" cy="2888264"/>
            </a:xfrm>
          </p:grpSpPr>
          <p:sp>
            <p:nvSpPr>
              <p:cNvPr id="3" name="Right Triangle 2">
                <a:extLst>
                  <a:ext uri="{FF2B5EF4-FFF2-40B4-BE49-F238E27FC236}">
                    <a16:creationId xmlns:a16="http://schemas.microsoft.com/office/drawing/2014/main" id="{456D48BC-5051-4A4F-BC4F-F6A864A9377E}"/>
                  </a:ext>
                </a:extLst>
              </p:cNvPr>
              <p:cNvSpPr/>
              <p:nvPr/>
            </p:nvSpPr>
            <p:spPr>
              <a:xfrm flipH="1">
                <a:off x="1378226" y="1921565"/>
                <a:ext cx="1497496" cy="2080592"/>
              </a:xfrm>
              <a:prstGeom prst="rtTriangl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DA12C816-4A75-4524-BDA6-F39CAC0CA640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1486116" y="2636544"/>
                    <a:ext cx="71551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DA12C816-4A75-4524-BDA6-F39CAC0CA6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486116" y="2636544"/>
                    <a:ext cx="715517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692" r="-8547" b="-888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D4C6363F-D70A-480B-A621-D112A68F44E3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1810332" y="4313571"/>
                    <a:ext cx="71551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D4C6363F-D70A-480B-A621-D112A68F44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810332" y="4313571"/>
                    <a:ext cx="715517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7692" r="-7692" b="-6667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76A3BB41-32F6-4AE7-84C8-59A7ED0F339D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774408" y="2945221"/>
                    <a:ext cx="58727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oMath>
                      </m:oMathPara>
                    </a14:m>
                    <a:endParaRPr lang="en-GB" dirty="0">
                      <a:solidFill>
                        <a:schemeClr val="accent1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76A3BB41-32F6-4AE7-84C8-59A7ED0F339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2774408" y="2945221"/>
                    <a:ext cx="587277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5208" r="-9375" b="-652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39E2970-C531-4340-AA0B-74657C355BB8}"/>
                  </a:ext>
                </a:extLst>
              </p:cNvPr>
              <p:cNvSpPr/>
              <p:nvPr/>
            </p:nvSpPr>
            <p:spPr>
              <a:xfrm>
                <a:off x="2610678" y="3737111"/>
                <a:ext cx="265044" cy="26504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ACBD7A-FEBD-4267-A1CF-8CD749F497ED}"/>
                </a:ext>
              </a:extLst>
            </p:cNvPr>
            <p:cNvSpPr txBox="1"/>
            <p:nvPr/>
          </p:nvSpPr>
          <p:spPr>
            <a:xfrm rot="16200000">
              <a:off x="2136500" y="2324642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c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DA8BEF-9465-4CD9-9677-9C285333EC9F}"/>
                </a:ext>
              </a:extLst>
            </p:cNvPr>
            <p:cNvSpPr txBox="1"/>
            <p:nvPr/>
          </p:nvSpPr>
          <p:spPr>
            <a:xfrm rot="16200000">
              <a:off x="2654307" y="2467157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02EF9B-6859-4510-9253-253A96E557EE}"/>
                </a:ext>
              </a:extLst>
            </p:cNvPr>
            <p:cNvSpPr txBox="1"/>
            <p:nvPr/>
          </p:nvSpPr>
          <p:spPr>
            <a:xfrm rot="16200000">
              <a:off x="2063777" y="315600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b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4A386E-CDD9-4CAC-BF98-D90DB7E8D1DE}"/>
              </a:ext>
            </a:extLst>
          </p:cNvPr>
          <p:cNvGrpSpPr/>
          <p:nvPr/>
        </p:nvGrpSpPr>
        <p:grpSpPr>
          <a:xfrm>
            <a:off x="867703" y="4723156"/>
            <a:ext cx="4816383" cy="1418382"/>
            <a:chOff x="3908808" y="3888289"/>
            <a:chExt cx="4816383" cy="14183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A5202C3-2746-431F-B56E-E7CCDBBDF190}"/>
                    </a:ext>
                  </a:extLst>
                </p:cNvPr>
                <p:cNvSpPr txBox="1"/>
                <p:nvPr/>
              </p:nvSpPr>
              <p:spPr>
                <a:xfrm>
                  <a:off x="3908808" y="3888289"/>
                  <a:ext cx="481638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+2</m:t>
                        </m:r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+1+4</m:t>
                        </m:r>
                        <m:sSup>
                          <m:sSupPr>
                            <m:ctrlP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</m:t>
                        </m:r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+9=9</m:t>
                        </m:r>
                        <m:sSup>
                          <m:sSupPr>
                            <m:ctrlP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30</m:t>
                        </m:r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+25</m:t>
                        </m:r>
                      </m:oMath>
                    </m:oMathPara>
                  </a14:m>
                  <a:endParaRPr lang="en-GB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A5202C3-2746-431F-B56E-E7CCDBBDF1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8808" y="3888289"/>
                  <a:ext cx="4816383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253" t="-4348" r="-759" b="-65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064FA38-B45D-4B70-B7B4-FC5B115B457F}"/>
                    </a:ext>
                  </a:extLst>
                </p:cNvPr>
                <p:cNvSpPr txBox="1"/>
                <p:nvPr/>
              </p:nvSpPr>
              <p:spPr>
                <a:xfrm>
                  <a:off x="5232055" y="4472068"/>
                  <a:ext cx="348717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sSup>
                          <m:sSupPr>
                            <m:ctrlP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+10=9</m:t>
                        </m:r>
                        <m:sSup>
                          <m:sSupPr>
                            <m:ctrlP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−30</m:t>
                        </m:r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+25</m:t>
                        </m:r>
                      </m:oMath>
                    </m:oMathPara>
                  </a14:m>
                  <a:endParaRPr lang="en-GB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E064FA38-B45D-4B70-B7B4-FC5B115B45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2055" y="4472068"/>
                  <a:ext cx="3487173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224" t="-4444" r="-1224" b="-88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56D0BB0-8B2C-4743-8682-AB09BFE6282C}"/>
                    </a:ext>
                  </a:extLst>
                </p:cNvPr>
                <p:cNvSpPr txBox="1"/>
                <p:nvPr/>
              </p:nvSpPr>
              <p:spPr>
                <a:xfrm>
                  <a:off x="5245450" y="5029672"/>
                  <a:ext cx="204895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</m:t>
                        </m:r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+15=0</m:t>
                        </m:r>
                      </m:oMath>
                    </m:oMathPara>
                  </a14:m>
                  <a:endParaRPr lang="en-GB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56D0BB0-8B2C-4743-8682-AB09BFE628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5450" y="5029672"/>
                  <a:ext cx="2048959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2381" t="-4444" r="-2083" b="-88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FD0373-1EE0-48DD-A746-A9B8613871BD}"/>
              </a:ext>
            </a:extLst>
          </p:cNvPr>
          <p:cNvCxnSpPr/>
          <p:nvPr/>
        </p:nvCxnSpPr>
        <p:spPr>
          <a:xfrm>
            <a:off x="2223322" y="6154790"/>
            <a:ext cx="2003475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5D1ABB3-10B8-4552-A125-F879B9B9AEFF}"/>
              </a:ext>
            </a:extLst>
          </p:cNvPr>
          <p:cNvSpPr txBox="1"/>
          <p:nvPr/>
        </p:nvSpPr>
        <p:spPr>
          <a:xfrm>
            <a:off x="4439814" y="5864539"/>
            <a:ext cx="1815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Now solve this using </a:t>
            </a:r>
          </a:p>
          <a:p>
            <a:r>
              <a:rPr lang="en-GB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 quadratic formula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8D48EBF-0A4E-4D8A-93CC-4ABF9BEA3AF6}"/>
                  </a:ext>
                </a:extLst>
              </p:cNvPr>
              <p:cNvSpPr txBox="1"/>
              <p:nvPr/>
            </p:nvSpPr>
            <p:spPr>
              <a:xfrm>
                <a:off x="6663175" y="1063731"/>
                <a:ext cx="17797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8D48EBF-0A4E-4D8A-93CC-4ABF9BEA3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3175" y="1063731"/>
                <a:ext cx="1779783" cy="276999"/>
              </a:xfrm>
              <a:prstGeom prst="rect">
                <a:avLst/>
              </a:prstGeom>
              <a:blipFill>
                <a:blip r:embed="rId11"/>
                <a:stretch>
                  <a:fillRect l="-1370" t="-4348" r="-2740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0A30140-3F1A-482A-B74A-6314B26B108F}"/>
                  </a:ext>
                </a:extLst>
              </p:cNvPr>
              <p:cNvSpPr txBox="1"/>
              <p:nvPr/>
            </p:nvSpPr>
            <p:spPr>
              <a:xfrm>
                <a:off x="6393999" y="1539759"/>
                <a:ext cx="20489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+15=0</m:t>
                      </m:r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0A30140-3F1A-482A-B74A-6314B26B1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3999" y="1539759"/>
                <a:ext cx="2048959" cy="276999"/>
              </a:xfrm>
              <a:prstGeom prst="rect">
                <a:avLst/>
              </a:prstGeom>
              <a:blipFill>
                <a:blip r:embed="rId12"/>
                <a:stretch>
                  <a:fillRect l="-2381" t="-4444" r="-2083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A17627-E4F0-464A-8BEE-1B5EAE5104DD}"/>
                  </a:ext>
                </a:extLst>
              </p:cNvPr>
              <p:cNvSpPr txBox="1"/>
              <p:nvPr/>
            </p:nvSpPr>
            <p:spPr>
              <a:xfrm>
                <a:off x="8860605" y="1487460"/>
                <a:ext cx="27434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    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=−20    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=15</m:t>
                      </m:r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A17627-E4F0-464A-8BEE-1B5EAE510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0605" y="1487460"/>
                <a:ext cx="2743443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32F4D17-9CC3-4705-9F58-92F1DA3DF60E}"/>
                  </a:ext>
                </a:extLst>
              </p:cNvPr>
              <p:cNvSpPr txBox="1"/>
              <p:nvPr/>
            </p:nvSpPr>
            <p:spPr>
              <a:xfrm>
                <a:off x="6945336" y="2043458"/>
                <a:ext cx="2284856" cy="683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GB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𝑎𝑐</m:t>
                              </m:r>
                            </m:e>
                          </m:rad>
                        </m:num>
                        <m:den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32F4D17-9CC3-4705-9F58-92F1DA3DF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336" y="2043458"/>
                <a:ext cx="2284856" cy="68332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9AD1E20-2F78-44B6-B997-7BA1AA8CA50C}"/>
                  </a:ext>
                </a:extLst>
              </p:cNvPr>
              <p:cNvSpPr txBox="1"/>
              <p:nvPr/>
            </p:nvSpPr>
            <p:spPr>
              <a:xfrm>
                <a:off x="6939307" y="2909859"/>
                <a:ext cx="3964227" cy="6977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−(−20)±</m:t>
                          </m:r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GB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−20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GB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−4×4×15</m:t>
                              </m:r>
                            </m:e>
                          </m:rad>
                        </m:num>
                        <m:den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2×4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9AD1E20-2F78-44B6-B997-7BA1AA8CA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9307" y="2909859"/>
                <a:ext cx="3964227" cy="69775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6C6AE79-B787-4AE3-8E82-EC8B9D794110}"/>
                  </a:ext>
                </a:extLst>
              </p:cNvPr>
              <p:cNvSpPr txBox="1"/>
              <p:nvPr/>
            </p:nvSpPr>
            <p:spPr>
              <a:xfrm>
                <a:off x="6943242" y="3792915"/>
                <a:ext cx="1737848" cy="6750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20±</m:t>
                          </m:r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160</m:t>
                              </m:r>
                            </m:e>
                          </m:rad>
                        </m:num>
                        <m:den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6C6AE79-B787-4AE3-8E82-EC8B9D794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3242" y="3792915"/>
                <a:ext cx="1737848" cy="67505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AAD0950-BDCB-4C72-976F-A7F62D34CC1D}"/>
                  </a:ext>
                </a:extLst>
              </p:cNvPr>
              <p:cNvSpPr txBox="1"/>
              <p:nvPr/>
            </p:nvSpPr>
            <p:spPr>
              <a:xfrm>
                <a:off x="6949875" y="4597164"/>
                <a:ext cx="1737848" cy="6750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20+</m:t>
                          </m:r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160</m:t>
                              </m:r>
                            </m:e>
                          </m:rad>
                        </m:num>
                        <m:den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AAD0950-BDCB-4C72-976F-A7F62D34C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9875" y="4597164"/>
                <a:ext cx="1737848" cy="67505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9C8B19E-15BE-47B6-AA37-4D7D2F75D8AA}"/>
                  </a:ext>
                </a:extLst>
              </p:cNvPr>
              <p:cNvSpPr txBox="1"/>
              <p:nvPr/>
            </p:nvSpPr>
            <p:spPr>
              <a:xfrm>
                <a:off x="9056984" y="4597164"/>
                <a:ext cx="1737848" cy="6750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20−</m:t>
                          </m:r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160</m:t>
                              </m:r>
                            </m:e>
                          </m:rad>
                        </m:num>
                        <m:den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9C8B19E-15BE-47B6-AA37-4D7D2F75D8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6984" y="4597164"/>
                <a:ext cx="1737848" cy="67505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5F7521-FA15-42B0-84D4-44B2EF03976F}"/>
                  </a:ext>
                </a:extLst>
              </p:cNvPr>
              <p:cNvSpPr txBox="1"/>
              <p:nvPr/>
            </p:nvSpPr>
            <p:spPr>
              <a:xfrm>
                <a:off x="6759098" y="5871731"/>
                <a:ext cx="494218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solidFill>
                      <a:srgbClr val="FF0000"/>
                    </a:solidFill>
                  </a:rPr>
                  <a:t>We can’t have the solution 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=0.92</m:t>
                    </m:r>
                  </m:oMath>
                </a14:m>
                <a:r>
                  <a:rPr lang="en-GB" sz="1400" dirty="0">
                    <a:solidFill>
                      <a:srgbClr val="FF0000"/>
                    </a:solidFill>
                  </a:rPr>
                  <a:t>  because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−3</m:t>
                    </m:r>
                  </m:oMath>
                </a14:m>
                <a:r>
                  <a:rPr lang="en-GB" sz="1400" dirty="0">
                    <a:solidFill>
                      <a:srgbClr val="FF0000"/>
                    </a:solidFill>
                  </a:rPr>
                  <a:t> and</a:t>
                </a:r>
              </a:p>
              <a:p>
                <a14:m>
                  <m:oMath xmlns:m="http://schemas.openxmlformats.org/officeDocument/2006/math">
                    <m:r>
                      <a:rPr lang="en-GB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−5 </m:t>
                    </m:r>
                  </m:oMath>
                </a14:m>
                <a:r>
                  <a:rPr lang="en-GB" sz="1400" dirty="0">
                    <a:solidFill>
                      <a:srgbClr val="FF0000"/>
                    </a:solidFill>
                  </a:rPr>
                  <a:t>would be negative and you can’t have a negative length. 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25F7521-FA15-42B0-84D4-44B2EF039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098" y="5871731"/>
                <a:ext cx="4942187" cy="523220"/>
              </a:xfrm>
              <a:prstGeom prst="rect">
                <a:avLst/>
              </a:prstGeom>
              <a:blipFill>
                <a:blip r:embed="rId19"/>
                <a:stretch>
                  <a:fillRect l="-370" t="-2326" b="-11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38F11CAA-2EBF-409B-90E2-B53E8AB24984}"/>
              </a:ext>
            </a:extLst>
          </p:cNvPr>
          <p:cNvGrpSpPr/>
          <p:nvPr/>
        </p:nvGrpSpPr>
        <p:grpSpPr>
          <a:xfrm>
            <a:off x="6964782" y="5413814"/>
            <a:ext cx="3157727" cy="386525"/>
            <a:chOff x="6964782" y="5228285"/>
            <a:chExt cx="3157727" cy="3865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000CC7B-EDFC-4B63-9CBA-87363E972864}"/>
                    </a:ext>
                  </a:extLst>
                </p:cNvPr>
                <p:cNvSpPr txBox="1"/>
                <p:nvPr/>
              </p:nvSpPr>
              <p:spPr>
                <a:xfrm>
                  <a:off x="6964782" y="5241537"/>
                  <a:ext cx="1153456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=4.08 </m:t>
                        </m:r>
                      </m:oMath>
                    </m:oMathPara>
                  </a14:m>
                  <a:endParaRPr lang="en-GB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000CC7B-EDFC-4B63-9CBA-87363E9728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4782" y="5241537"/>
                  <a:ext cx="1153456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01F917E-2650-44F4-A706-66EB366889C3}"/>
                    </a:ext>
                  </a:extLst>
                </p:cNvPr>
                <p:cNvSpPr txBox="1"/>
                <p:nvPr/>
              </p:nvSpPr>
              <p:spPr>
                <a:xfrm>
                  <a:off x="9086071" y="5245478"/>
                  <a:ext cx="103643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a14:m>
                  <a:r>
                    <a:rPr lang="en-GB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.92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01F917E-2650-44F4-A706-66EB366889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6071" y="5245478"/>
                  <a:ext cx="1036438" cy="369332"/>
                </a:xfrm>
                <a:prstGeom prst="rect">
                  <a:avLst/>
                </a:prstGeom>
                <a:blipFill>
                  <a:blip r:embed="rId21"/>
                  <a:stretch>
                    <a:fillRect t="-10000" r="-4094" b="-26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6145FA1-1653-4BE2-8631-2EAA5DD102E8}"/>
                </a:ext>
              </a:extLst>
            </p:cNvPr>
            <p:cNvCxnSpPr/>
            <p:nvPr/>
          </p:nvCxnSpPr>
          <p:spPr>
            <a:xfrm>
              <a:off x="7089913" y="5557861"/>
              <a:ext cx="848139" cy="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B6D8541-42F0-4A04-BD56-379619C9D48C}"/>
                </a:ext>
              </a:extLst>
            </p:cNvPr>
            <p:cNvCxnSpPr/>
            <p:nvPr/>
          </p:nvCxnSpPr>
          <p:spPr>
            <a:xfrm>
              <a:off x="9193469" y="5557861"/>
              <a:ext cx="848139" cy="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D4BADDB-67A3-4288-BF75-E8D5B759CB5E}"/>
                </a:ext>
              </a:extLst>
            </p:cNvPr>
            <p:cNvSpPr txBox="1"/>
            <p:nvPr/>
          </p:nvSpPr>
          <p:spPr>
            <a:xfrm>
              <a:off x="8388126" y="5228285"/>
              <a:ext cx="3866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or</a:t>
              </a:r>
            </a:p>
          </p:txBody>
        </p:sp>
      </p:grp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5BF8F2D-72F4-4509-8200-55B0C2FBECA0}"/>
              </a:ext>
            </a:extLst>
          </p:cNvPr>
          <p:cNvCxnSpPr>
            <a:cxnSpLocks/>
          </p:cNvCxnSpPr>
          <p:nvPr/>
        </p:nvCxnSpPr>
        <p:spPr>
          <a:xfrm flipH="1">
            <a:off x="9193469" y="5493326"/>
            <a:ext cx="848140" cy="250064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38A8E34-3F01-4EEF-BF2E-2C31CB560E39}"/>
              </a:ext>
            </a:extLst>
          </p:cNvPr>
          <p:cNvCxnSpPr/>
          <p:nvPr/>
        </p:nvCxnSpPr>
        <p:spPr>
          <a:xfrm>
            <a:off x="7089913" y="5743390"/>
            <a:ext cx="8481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762861-0561-4AB7-8BDF-CF27B732AF27}"/>
                  </a:ext>
                </a:extLst>
              </p:cNvPr>
              <p:cNvSpPr txBox="1"/>
              <p:nvPr/>
            </p:nvSpPr>
            <p:spPr>
              <a:xfrm>
                <a:off x="319940" y="4067435"/>
                <a:ext cx="55002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d>
                        <m:d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=(3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−5)(3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−5)</m:t>
                      </m:r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762861-0561-4AB7-8BDF-CF27B732A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40" y="4067435"/>
                <a:ext cx="5500288" cy="276999"/>
              </a:xfrm>
              <a:prstGeom prst="rect">
                <a:avLst/>
              </a:prstGeom>
              <a:blipFill>
                <a:blip r:embed="rId22"/>
                <a:stretch>
                  <a:fillRect t="-2174" r="-997" b="-32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C276EB9-49E5-4D69-9EFC-3F2724432012}"/>
                  </a:ext>
                </a:extLst>
              </p:cNvPr>
              <p:cNvSpPr txBox="1"/>
              <p:nvPr/>
            </p:nvSpPr>
            <p:spPr>
              <a:xfrm>
                <a:off x="1679657" y="3433930"/>
                <a:ext cx="33863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GB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 </m:t>
                              </m:r>
                              <m:d>
                                <m:dPr>
                                  <m:ctrlPr>
                                    <a:rPr lang="en-GB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GB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GB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GB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−5</m:t>
                              </m:r>
                            </m:e>
                          </m:d>
                        </m:e>
                        <m:sup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C276EB9-49E5-4D69-9EFC-3F2724432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657" y="3433930"/>
                <a:ext cx="3386376" cy="276999"/>
              </a:xfrm>
              <a:prstGeom prst="rect">
                <a:avLst/>
              </a:prstGeom>
              <a:blipFill>
                <a:blip r:embed="rId23"/>
                <a:stretch>
                  <a:fillRect t="-4348" r="-360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B259EF5-1804-4667-848A-F44894B41E4C}"/>
                  </a:ext>
                </a:extLst>
              </p:cNvPr>
              <p:cNvSpPr txBox="1"/>
              <p:nvPr/>
            </p:nvSpPr>
            <p:spPr>
              <a:xfrm>
                <a:off x="3003048" y="2800425"/>
                <a:ext cx="13353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B259EF5-1804-4667-848A-F44894B41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3048" y="2800425"/>
                <a:ext cx="1335302" cy="276999"/>
              </a:xfrm>
              <a:prstGeom prst="rect">
                <a:avLst/>
              </a:prstGeom>
              <a:blipFill>
                <a:blip r:embed="rId24"/>
                <a:stretch>
                  <a:fillRect l="-2283" t="-4348" r="-913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10355A6A-1D50-42B8-A1A7-940D52131A68}"/>
              </a:ext>
            </a:extLst>
          </p:cNvPr>
          <p:cNvSpPr txBox="1"/>
          <p:nvPr/>
        </p:nvSpPr>
        <p:spPr>
          <a:xfrm>
            <a:off x="4559080" y="2780760"/>
            <a:ext cx="1109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Pythagoras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325CC8-EE19-4B03-AB62-0DA1A5509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885728" y="1159316"/>
            <a:ext cx="609600" cy="609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9554C6-FB3F-4094-90E5-517C97912193}"/>
              </a:ext>
            </a:extLst>
          </p:cNvPr>
          <p:cNvSpPr txBox="1"/>
          <p:nvPr/>
        </p:nvSpPr>
        <p:spPr>
          <a:xfrm>
            <a:off x="4761840" y="1754640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172032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6D972DB-F0DC-4720-9E06-A15C8278E55F}"/>
                  </a:ext>
                </a:extLst>
              </p:cNvPr>
              <p:cNvSpPr txBox="1"/>
              <p:nvPr/>
            </p:nvSpPr>
            <p:spPr>
              <a:xfrm>
                <a:off x="1969178" y="181856"/>
                <a:ext cx="79228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The rectangle below has a base of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−3,</m:t>
                    </m:r>
                  </m:oMath>
                </a14:m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 a height of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−4</m:t>
                    </m:r>
                  </m:oMath>
                </a14:m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 and an area of 12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.</a:t>
                </a:r>
              </a:p>
              <a:p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Find the value of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6D972DB-F0DC-4720-9E06-A15C8278E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178" y="181856"/>
                <a:ext cx="7922810" cy="646331"/>
              </a:xfrm>
              <a:prstGeom prst="rect">
                <a:avLst/>
              </a:prstGeom>
              <a:blipFill>
                <a:blip r:embed="rId4"/>
                <a:stretch>
                  <a:fillRect l="-615" t="-566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6F2DF7A-7903-4C75-A386-756842C0B5CD}"/>
              </a:ext>
            </a:extLst>
          </p:cNvPr>
          <p:cNvSpPr/>
          <p:nvPr/>
        </p:nvSpPr>
        <p:spPr>
          <a:xfrm>
            <a:off x="1715266" y="1603516"/>
            <a:ext cx="2093843" cy="102041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CF9399-FCC3-4A01-947F-E4D52A2625DB}"/>
                  </a:ext>
                </a:extLst>
              </p:cNvPr>
              <p:cNvSpPr txBox="1"/>
              <p:nvPr/>
            </p:nvSpPr>
            <p:spPr>
              <a:xfrm>
                <a:off x="2404428" y="2642515"/>
                <a:ext cx="7155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CF9399-FCC3-4A01-947F-E4D52A262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428" y="2642515"/>
                <a:ext cx="715517" cy="276999"/>
              </a:xfrm>
              <a:prstGeom prst="rect">
                <a:avLst/>
              </a:prstGeom>
              <a:blipFill>
                <a:blip r:embed="rId5"/>
                <a:stretch>
                  <a:fillRect l="-6780" r="-7627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411415-48F3-4DCE-9C36-6EE62BFF66B5}"/>
                  </a:ext>
                </a:extLst>
              </p:cNvPr>
              <p:cNvSpPr txBox="1"/>
              <p:nvPr/>
            </p:nvSpPr>
            <p:spPr>
              <a:xfrm>
                <a:off x="3848866" y="1975224"/>
                <a:ext cx="58727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−4</m:t>
                      </m:r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1411415-48F3-4DCE-9C36-6EE62BFF66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8866" y="1975224"/>
                <a:ext cx="587277" cy="276999"/>
              </a:xfrm>
              <a:prstGeom prst="rect">
                <a:avLst/>
              </a:prstGeom>
              <a:blipFill>
                <a:blip r:embed="rId6"/>
                <a:stretch>
                  <a:fillRect l="-5155" r="-9278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D6B261-A176-4543-A75C-DC3B028EE836}"/>
                  </a:ext>
                </a:extLst>
              </p:cNvPr>
              <p:cNvSpPr txBox="1"/>
              <p:nvPr/>
            </p:nvSpPr>
            <p:spPr>
              <a:xfrm>
                <a:off x="2026440" y="1985235"/>
                <a:ext cx="147149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Area</m:t>
                      </m:r>
                      <m:r>
                        <a:rPr lang="en-GB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=12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cm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D6B261-A176-4543-A75C-DC3B028EE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440" y="1985235"/>
                <a:ext cx="1471493" cy="276999"/>
              </a:xfrm>
              <a:prstGeom prst="rect">
                <a:avLst/>
              </a:prstGeom>
              <a:blipFill>
                <a:blip r:embed="rId7"/>
                <a:stretch>
                  <a:fillRect l="-3306" t="-4444" r="-1240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023D8D-4C56-4A09-8440-609948552483}"/>
                  </a:ext>
                </a:extLst>
              </p:cNvPr>
              <p:cNvSpPr txBox="1"/>
              <p:nvPr/>
            </p:nvSpPr>
            <p:spPr>
              <a:xfrm>
                <a:off x="1628673" y="3315565"/>
                <a:ext cx="23945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Area</m:t>
                      </m:r>
                      <m:r>
                        <a:rPr lang="en-GB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2023D8D-4C56-4A09-8440-609948552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673" y="3315565"/>
                <a:ext cx="2394502" cy="276999"/>
              </a:xfrm>
              <a:prstGeom prst="rect">
                <a:avLst/>
              </a:prstGeom>
              <a:blipFill>
                <a:blip r:embed="rId8"/>
                <a:stretch>
                  <a:fillRect l="-1781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49B5A75-3BE9-4791-9622-DD2A240DE6DE}"/>
                  </a:ext>
                </a:extLst>
              </p:cNvPr>
              <p:cNvSpPr txBox="1"/>
              <p:nvPr/>
            </p:nvSpPr>
            <p:spPr>
              <a:xfrm>
                <a:off x="1691325" y="3865022"/>
                <a:ext cx="21909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e>
                      </m:d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=12</m:t>
                      </m:r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49B5A75-3BE9-4791-9622-DD2A240DE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325" y="3865022"/>
                <a:ext cx="2190921" cy="276999"/>
              </a:xfrm>
              <a:prstGeom prst="rect">
                <a:avLst/>
              </a:prstGeom>
              <a:blipFill>
                <a:blip r:embed="rId9"/>
                <a:stretch>
                  <a:fillRect r="-2222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B6D1D4-D684-49F4-AADC-C0F93E3185C6}"/>
                  </a:ext>
                </a:extLst>
              </p:cNvPr>
              <p:cNvSpPr txBox="1"/>
              <p:nvPr/>
            </p:nvSpPr>
            <p:spPr>
              <a:xfrm>
                <a:off x="1828565" y="5007232"/>
                <a:ext cx="20489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−5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−12=12</m:t>
                      </m:r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B6D1D4-D684-49F4-AADC-C0F93E318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565" y="5007232"/>
                <a:ext cx="2048959" cy="276999"/>
              </a:xfrm>
              <a:prstGeom prst="rect">
                <a:avLst/>
              </a:prstGeom>
              <a:blipFill>
                <a:blip r:embed="rId10"/>
                <a:stretch>
                  <a:fillRect l="-2381" t="-4348" r="-2083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611C7BD-8031-4B64-BE4D-9D7B9D8CF9A3}"/>
                  </a:ext>
                </a:extLst>
              </p:cNvPr>
              <p:cNvSpPr txBox="1"/>
              <p:nvPr/>
            </p:nvSpPr>
            <p:spPr>
              <a:xfrm>
                <a:off x="1828514" y="5566347"/>
                <a:ext cx="1920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−5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−24=0</m:t>
                      </m:r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611C7BD-8031-4B64-BE4D-9D7B9D8CF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514" y="5566347"/>
                <a:ext cx="1920719" cy="276999"/>
              </a:xfrm>
              <a:prstGeom prst="rect">
                <a:avLst/>
              </a:prstGeom>
              <a:blipFill>
                <a:blip r:embed="rId11"/>
                <a:stretch>
                  <a:fillRect l="-2540" t="-4348" r="-2222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79E5D5-13EC-420E-B485-83529B7EA4E8}"/>
              </a:ext>
            </a:extLst>
          </p:cNvPr>
          <p:cNvCxnSpPr/>
          <p:nvPr/>
        </p:nvCxnSpPr>
        <p:spPr>
          <a:xfrm>
            <a:off x="1828514" y="5869850"/>
            <a:ext cx="1920719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CF03D7-F421-40F7-9236-69EAF77026EC}"/>
                  </a:ext>
                </a:extLst>
              </p:cNvPr>
              <p:cNvSpPr txBox="1"/>
              <p:nvPr/>
            </p:nvSpPr>
            <p:spPr>
              <a:xfrm>
                <a:off x="5762413" y="914670"/>
                <a:ext cx="17797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CF03D7-F421-40F7-9236-69EAF7702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2413" y="914670"/>
                <a:ext cx="1779783" cy="276999"/>
              </a:xfrm>
              <a:prstGeom prst="rect">
                <a:avLst/>
              </a:prstGeom>
              <a:blipFill>
                <a:blip r:embed="rId12"/>
                <a:stretch>
                  <a:fillRect l="-1370" t="-4444" r="-2740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BD97BB-7530-4C11-B138-B8D7FE2D4250}"/>
                  </a:ext>
                </a:extLst>
              </p:cNvPr>
              <p:cNvSpPr txBox="1"/>
              <p:nvPr/>
            </p:nvSpPr>
            <p:spPr>
              <a:xfrm>
                <a:off x="5615802" y="1423716"/>
                <a:ext cx="1920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−5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−24=0</m:t>
                      </m:r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BD97BB-7530-4C11-B138-B8D7FE2D4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802" y="1423716"/>
                <a:ext cx="1920719" cy="276999"/>
              </a:xfrm>
              <a:prstGeom prst="rect">
                <a:avLst/>
              </a:prstGeom>
              <a:blipFill>
                <a:blip r:embed="rId13"/>
                <a:stretch>
                  <a:fillRect l="-2222" t="-4444" r="-2540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D5E944-E7CF-42D1-9AFA-C2280ED3C888}"/>
                  </a:ext>
                </a:extLst>
              </p:cNvPr>
              <p:cNvSpPr txBox="1"/>
              <p:nvPr/>
            </p:nvSpPr>
            <p:spPr>
              <a:xfrm>
                <a:off x="7865553" y="1423716"/>
                <a:ext cx="26036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=2    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=−5    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=−24</m:t>
                      </m:r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D5E944-E7CF-42D1-9AFA-C2280ED3C8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553" y="1423716"/>
                <a:ext cx="2603661" cy="276999"/>
              </a:xfrm>
              <a:prstGeom prst="rect">
                <a:avLst/>
              </a:prstGeom>
              <a:blipFill>
                <a:blip r:embed="rId14"/>
                <a:stretch>
                  <a:fillRect l="-937" r="-1874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36F7A3-468E-4FBF-94EB-46B51658EF85}"/>
                  </a:ext>
                </a:extLst>
              </p:cNvPr>
              <p:cNvSpPr txBox="1"/>
              <p:nvPr/>
            </p:nvSpPr>
            <p:spPr>
              <a:xfrm>
                <a:off x="6807795" y="1990171"/>
                <a:ext cx="2284856" cy="683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GB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𝑎𝑐</m:t>
                              </m:r>
                            </m:e>
                          </m:rad>
                        </m:num>
                        <m:den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36F7A3-468E-4FBF-94EB-46B51658E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7795" y="1990171"/>
                <a:ext cx="2284856" cy="68332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113C2D1-DFAC-4764-9D87-2F1C09AF2D35}"/>
                  </a:ext>
                </a:extLst>
              </p:cNvPr>
              <p:cNvSpPr txBox="1"/>
              <p:nvPr/>
            </p:nvSpPr>
            <p:spPr>
              <a:xfrm>
                <a:off x="6801766" y="2856572"/>
                <a:ext cx="3880871" cy="695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−(−5)±</m:t>
                          </m:r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GB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GB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b="0" i="1" smtClean="0">
                                          <a:solidFill>
                                            <a:schemeClr val="accent1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−5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GB" b="0" i="1" smtClean="0">
                                      <a:solidFill>
                                        <a:schemeClr val="accent1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−4×2×−24</m:t>
                              </m:r>
                            </m:e>
                          </m:rad>
                        </m:num>
                        <m:den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2×2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113C2D1-DFAC-4764-9D87-2F1C09AF2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1766" y="2856572"/>
                <a:ext cx="3880871" cy="69596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70146F8-FA18-44FD-AC5A-8536C4EB0AFA}"/>
                  </a:ext>
                </a:extLst>
              </p:cNvPr>
              <p:cNvSpPr txBox="1"/>
              <p:nvPr/>
            </p:nvSpPr>
            <p:spPr>
              <a:xfrm>
                <a:off x="6805701" y="3739628"/>
                <a:ext cx="1609608" cy="673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5±</m:t>
                          </m:r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217</m:t>
                              </m:r>
                            </m:e>
                          </m:rad>
                        </m:num>
                        <m:den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70146F8-FA18-44FD-AC5A-8536C4EB0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701" y="3739628"/>
                <a:ext cx="1609608" cy="67377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82963A6-7221-49C5-95F7-49D741A4DE92}"/>
                  </a:ext>
                </a:extLst>
              </p:cNvPr>
              <p:cNvSpPr txBox="1"/>
              <p:nvPr/>
            </p:nvSpPr>
            <p:spPr>
              <a:xfrm>
                <a:off x="6812334" y="4543877"/>
                <a:ext cx="1609608" cy="6755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5+</m:t>
                          </m:r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217</m:t>
                              </m:r>
                            </m:e>
                          </m:rad>
                        </m:num>
                        <m:den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82963A6-7221-49C5-95F7-49D741A4D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334" y="4543877"/>
                <a:ext cx="1609608" cy="67557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177638B-333F-4B0B-BDE0-4585734B411C}"/>
                  </a:ext>
                </a:extLst>
              </p:cNvPr>
              <p:cNvSpPr txBox="1"/>
              <p:nvPr/>
            </p:nvSpPr>
            <p:spPr>
              <a:xfrm>
                <a:off x="8919443" y="4543877"/>
                <a:ext cx="1609608" cy="6755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5−</m:t>
                          </m:r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217</m:t>
                              </m:r>
                            </m:e>
                          </m:rad>
                        </m:num>
                        <m:den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177638B-333F-4B0B-BDE0-4585734B4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443" y="4543877"/>
                <a:ext cx="1609608" cy="67557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BF68BCA2-AC1B-483D-BE65-A21C87EB49E3}"/>
              </a:ext>
            </a:extLst>
          </p:cNvPr>
          <p:cNvGrpSpPr/>
          <p:nvPr/>
        </p:nvGrpSpPr>
        <p:grpSpPr>
          <a:xfrm>
            <a:off x="6952372" y="5360527"/>
            <a:ext cx="3271444" cy="386525"/>
            <a:chOff x="7089913" y="5228285"/>
            <a:chExt cx="3271444" cy="3865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9E90ABC-37D7-43DE-A762-7D17A4A626E0}"/>
                    </a:ext>
                  </a:extLst>
                </p:cNvPr>
                <p:cNvSpPr txBox="1"/>
                <p:nvPr/>
              </p:nvSpPr>
              <p:spPr>
                <a:xfrm>
                  <a:off x="9086071" y="5245478"/>
                  <a:ext cx="1275286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GB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−2.43</m:t>
                        </m:r>
                      </m:oMath>
                    </m:oMathPara>
                  </a14:m>
                  <a:endParaRPr lang="en-GB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09E90ABC-37D7-43DE-A762-7D17A4A626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6071" y="5245478"/>
                  <a:ext cx="1275286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C82D332-A202-40FA-9FE1-FC3CCA9F8B93}"/>
                </a:ext>
              </a:extLst>
            </p:cNvPr>
            <p:cNvCxnSpPr/>
            <p:nvPr/>
          </p:nvCxnSpPr>
          <p:spPr>
            <a:xfrm>
              <a:off x="7089913" y="5557861"/>
              <a:ext cx="848139" cy="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48A1986-650D-428A-9981-28C3BBB3472E}"/>
                </a:ext>
              </a:extLst>
            </p:cNvPr>
            <p:cNvCxnSpPr/>
            <p:nvPr/>
          </p:nvCxnSpPr>
          <p:spPr>
            <a:xfrm>
              <a:off x="9193469" y="5557861"/>
              <a:ext cx="848139" cy="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38DAEF4-841A-43F5-A276-F71B2AE0C489}"/>
                </a:ext>
              </a:extLst>
            </p:cNvPr>
            <p:cNvSpPr txBox="1"/>
            <p:nvPr/>
          </p:nvSpPr>
          <p:spPr>
            <a:xfrm>
              <a:off x="8388126" y="5228285"/>
              <a:ext cx="3866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or</a:t>
              </a: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22AB2AB-13CF-43C8-82BD-13A8282C7C68}"/>
              </a:ext>
            </a:extLst>
          </p:cNvPr>
          <p:cNvCxnSpPr>
            <a:cxnSpLocks/>
          </p:cNvCxnSpPr>
          <p:nvPr/>
        </p:nvCxnSpPr>
        <p:spPr>
          <a:xfrm flipH="1">
            <a:off x="9342539" y="5440039"/>
            <a:ext cx="848140" cy="250064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8673DC8-6D37-432C-8D24-C466CEF5BD0D}"/>
              </a:ext>
            </a:extLst>
          </p:cNvPr>
          <p:cNvGrpSpPr/>
          <p:nvPr/>
        </p:nvGrpSpPr>
        <p:grpSpPr>
          <a:xfrm>
            <a:off x="6895501" y="5416644"/>
            <a:ext cx="1262140" cy="295870"/>
            <a:chOff x="6895503" y="5336736"/>
            <a:chExt cx="1262140" cy="295870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76F6922-87CA-4730-9ABD-55DB6985C86D}"/>
                </a:ext>
              </a:extLst>
            </p:cNvPr>
            <p:cNvCxnSpPr>
              <a:cxnSpLocks/>
            </p:cNvCxnSpPr>
            <p:nvPr/>
          </p:nvCxnSpPr>
          <p:spPr>
            <a:xfrm>
              <a:off x="6948814" y="5632606"/>
              <a:ext cx="113788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A504CA07-74BA-4393-814C-E1D69CE651F6}"/>
                    </a:ext>
                  </a:extLst>
                </p:cNvPr>
                <p:cNvSpPr txBox="1"/>
                <p:nvPr/>
              </p:nvSpPr>
              <p:spPr>
                <a:xfrm>
                  <a:off x="6895503" y="5336736"/>
                  <a:ext cx="12621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=4.93 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oMath>
                    </m:oMathPara>
                  </a14:m>
                  <a:endParaRPr lang="en-GB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A504CA07-74BA-4393-814C-E1D69CE651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5503" y="5336736"/>
                  <a:ext cx="1262140" cy="276999"/>
                </a:xfrm>
                <a:prstGeom prst="rect">
                  <a:avLst/>
                </a:prstGeom>
                <a:blipFill>
                  <a:blip r:embed="rId21"/>
                  <a:stretch>
                    <a:fillRect l="-2415" r="-2899"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171D429-9B6A-4818-975D-78DFA11D7C02}"/>
                  </a:ext>
                </a:extLst>
              </p:cNvPr>
              <p:cNvSpPr txBox="1"/>
              <p:nvPr/>
            </p:nvSpPr>
            <p:spPr>
              <a:xfrm>
                <a:off x="6652304" y="5952231"/>
                <a:ext cx="42456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FF0000"/>
                    </a:solidFill>
                  </a:rPr>
                  <a:t>We ignore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−2.43</m:t>
                    </m:r>
                  </m:oMath>
                </a14:m>
                <a:r>
                  <a:rPr lang="en-GB" sz="1600" dirty="0">
                    <a:solidFill>
                      <a:srgbClr val="FF0000"/>
                    </a:solidFill>
                  </a:rPr>
                  <a:t> as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600" dirty="0">
                    <a:solidFill>
                      <a:srgbClr val="FF0000"/>
                    </a:solidFill>
                  </a:rPr>
                  <a:t> cannot take a negative</a:t>
                </a:r>
              </a:p>
              <a:p>
                <a:r>
                  <a:rPr lang="en-GB" sz="1600" dirty="0">
                    <a:solidFill>
                      <a:srgbClr val="FF0000"/>
                    </a:solidFill>
                  </a:rPr>
                  <a:t>value because you cannot have a negative length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171D429-9B6A-4818-975D-78DFA11D7C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2304" y="5952231"/>
                <a:ext cx="4245649" cy="584775"/>
              </a:xfrm>
              <a:prstGeom prst="rect">
                <a:avLst/>
              </a:prstGeom>
              <a:blipFill>
                <a:blip r:embed="rId22"/>
                <a:stretch>
                  <a:fillRect l="-717" t="-3125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CD5E0404-94E8-4A26-9ED6-F862D35DDFFC}"/>
              </a:ext>
            </a:extLst>
          </p:cNvPr>
          <p:cNvSpPr txBox="1"/>
          <p:nvPr/>
        </p:nvSpPr>
        <p:spPr>
          <a:xfrm>
            <a:off x="3892180" y="5565312"/>
            <a:ext cx="1815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Now solve this using </a:t>
            </a:r>
          </a:p>
          <a:p>
            <a:r>
              <a:rPr lang="en-GB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 quadratic formula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8F74BB-3F8C-4FA5-ABC2-4A1D0FD71783}"/>
                  </a:ext>
                </a:extLst>
              </p:cNvPr>
              <p:cNvSpPr txBox="1"/>
              <p:nvPr/>
            </p:nvSpPr>
            <p:spPr>
              <a:xfrm>
                <a:off x="1305286" y="4434865"/>
                <a:ext cx="25833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−8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−12=12</m:t>
                      </m:r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8F74BB-3F8C-4FA5-ABC2-4A1D0FD71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286" y="4434865"/>
                <a:ext cx="2583336" cy="276999"/>
              </a:xfrm>
              <a:prstGeom prst="rect">
                <a:avLst/>
              </a:prstGeom>
              <a:blipFill>
                <a:blip r:embed="rId23"/>
                <a:stretch>
                  <a:fillRect l="-1651" t="-4444" r="-1887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070B1E2-2CDD-458F-B4E3-0D48F84AB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920382" y="1994457"/>
            <a:ext cx="609600" cy="609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26B6B4F-B068-4BCC-9C08-91DA5C82F24B}"/>
              </a:ext>
            </a:extLst>
          </p:cNvPr>
          <p:cNvSpPr txBox="1"/>
          <p:nvPr/>
        </p:nvSpPr>
        <p:spPr>
          <a:xfrm>
            <a:off x="4790467" y="2601865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6063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5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C1DC2F-0FA6-4743-8B51-3B6B96484719}"/>
                  </a:ext>
                </a:extLst>
              </p:cNvPr>
              <p:cNvSpPr txBox="1"/>
              <p:nvPr/>
            </p:nvSpPr>
            <p:spPr>
              <a:xfrm>
                <a:off x="3979904" y="1605092"/>
                <a:ext cx="1168460" cy="5804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</m:e>
                          </m:rad>
                        </m:num>
                        <m:den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C1DC2F-0FA6-4743-8B51-3B6B96484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904" y="1605092"/>
                <a:ext cx="1168460" cy="5804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2E0980-0D66-4403-BA74-A0FF7D39B473}"/>
                  </a:ext>
                </a:extLst>
              </p:cNvPr>
              <p:cNvSpPr txBox="1"/>
              <p:nvPr/>
            </p:nvSpPr>
            <p:spPr>
              <a:xfrm>
                <a:off x="6426123" y="1726055"/>
                <a:ext cx="112998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First 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 by 6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2E0980-0D66-4403-BA74-A0FF7D39B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6123" y="1726055"/>
                <a:ext cx="1129989" cy="338554"/>
              </a:xfrm>
              <a:prstGeom prst="rect">
                <a:avLst/>
              </a:prstGeom>
              <a:blipFill>
                <a:blip r:embed="rId5"/>
                <a:stretch>
                  <a:fillRect l="-2688" t="-5357" r="-2151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A65498-A4E0-4C2E-8F8B-FD4413D0AA17}"/>
                  </a:ext>
                </a:extLst>
              </p:cNvPr>
              <p:cNvSpPr txBox="1"/>
              <p:nvPr/>
            </p:nvSpPr>
            <p:spPr>
              <a:xfrm>
                <a:off x="3851663" y="2383974"/>
                <a:ext cx="129670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=5±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e>
                      </m:rad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A65498-A4E0-4C2E-8F8B-FD4413D0A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663" y="2383974"/>
                <a:ext cx="1296701" cy="307777"/>
              </a:xfrm>
              <a:prstGeom prst="rect">
                <a:avLst/>
              </a:prstGeom>
              <a:blipFill>
                <a:blip r:embed="rId6"/>
                <a:stretch>
                  <a:fillRect l="-4225" r="-3756" b="-137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CDF2AA7-47F2-4514-A987-81EB68C163DE}"/>
              </a:ext>
            </a:extLst>
          </p:cNvPr>
          <p:cNvSpPr txBox="1"/>
          <p:nvPr/>
        </p:nvSpPr>
        <p:spPr>
          <a:xfrm>
            <a:off x="6426120" y="2407769"/>
            <a:ext cx="2138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Now square both sides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3F70510-5348-4884-BAD8-F9746C9C0596}"/>
              </a:ext>
            </a:extLst>
          </p:cNvPr>
          <p:cNvGrpSpPr/>
          <p:nvPr/>
        </p:nvGrpSpPr>
        <p:grpSpPr>
          <a:xfrm>
            <a:off x="2007709" y="312772"/>
            <a:ext cx="8065668" cy="895475"/>
            <a:chOff x="1980413" y="328004"/>
            <a:chExt cx="8065668" cy="8954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F46B17-B934-47AF-8A52-AF480C2F1891}"/>
                </a:ext>
              </a:extLst>
            </p:cNvPr>
            <p:cNvGrpSpPr/>
            <p:nvPr/>
          </p:nvGrpSpPr>
          <p:grpSpPr>
            <a:xfrm>
              <a:off x="1980413" y="328004"/>
              <a:ext cx="8065668" cy="580480"/>
              <a:chOff x="1651379" y="853378"/>
              <a:chExt cx="8065668" cy="580480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53EE3471-8DB4-45F3-8137-9071F4F2BBFA}"/>
                  </a:ext>
                </a:extLst>
              </p:cNvPr>
              <p:cNvGrpSpPr/>
              <p:nvPr/>
            </p:nvGrpSpPr>
            <p:grpSpPr>
              <a:xfrm>
                <a:off x="1651379" y="853378"/>
                <a:ext cx="4569262" cy="580480"/>
                <a:chOff x="1651379" y="853378"/>
                <a:chExt cx="4569262" cy="580480"/>
              </a:xfrm>
            </p:grpSpPr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04688C3-3DCC-4BC2-A07B-97EB76E8D8D7}"/>
                    </a:ext>
                  </a:extLst>
                </p:cNvPr>
                <p:cNvSpPr txBox="1"/>
                <p:nvPr/>
              </p:nvSpPr>
              <p:spPr>
                <a:xfrm>
                  <a:off x="1651379" y="1023582"/>
                  <a:ext cx="34826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A quadratic equation has solutions 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" name="TextBox 2">
                      <a:extLst>
                        <a:ext uri="{FF2B5EF4-FFF2-40B4-BE49-F238E27FC236}">
                          <a16:creationId xmlns:a16="http://schemas.microsoft.com/office/drawing/2014/main" id="{ABCB854E-F448-4C0C-BADB-5D957F4F79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52181" y="853378"/>
                      <a:ext cx="1168460" cy="58048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GB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GB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GB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GB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GB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</m:oMath>
                        </m:oMathPara>
                      </a14:m>
                      <a:endParaRPr lang="en-GB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" name="TextBox 2">
                      <a:extLst>
                        <a:ext uri="{FF2B5EF4-FFF2-40B4-BE49-F238E27FC236}">
                          <a16:creationId xmlns:a16="http://schemas.microsoft.com/office/drawing/2014/main" id="{ABCB854E-F448-4C0C-BADB-5D957F4F79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52181" y="853378"/>
                      <a:ext cx="1168460" cy="580480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2F9899-039C-4A32-A171-2986D32D6950}"/>
                  </a:ext>
                </a:extLst>
              </p:cNvPr>
              <p:cNvSpPr txBox="1"/>
              <p:nvPr/>
            </p:nvSpPr>
            <p:spPr>
              <a:xfrm>
                <a:off x="6196083" y="1016758"/>
                <a:ext cx="35209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.  Find the equation, in it’s simplest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FC37D27-A458-4882-8CFB-C0D65416D24D}"/>
                </a:ext>
              </a:extLst>
            </p:cNvPr>
            <p:cNvSpPr txBox="1"/>
            <p:nvPr/>
          </p:nvSpPr>
          <p:spPr>
            <a:xfrm>
              <a:off x="1980413" y="854147"/>
              <a:ext cx="3214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form, which has these solutions.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D44CB3B-CADF-4B3E-9E22-312ABFE83F38}"/>
              </a:ext>
            </a:extLst>
          </p:cNvPr>
          <p:cNvSpPr txBox="1"/>
          <p:nvPr/>
        </p:nvSpPr>
        <p:spPr>
          <a:xfrm>
            <a:off x="2093598" y="1775921"/>
            <a:ext cx="1325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OK lets start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7B3F1C-14AF-42A0-B545-21A010E6A7E2}"/>
                  </a:ext>
                </a:extLst>
              </p:cNvPr>
              <p:cNvSpPr txBox="1"/>
              <p:nvPr/>
            </p:nvSpPr>
            <p:spPr>
              <a:xfrm>
                <a:off x="3578853" y="2948566"/>
                <a:ext cx="189532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(5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</m:e>
                          </m:rad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7B3F1C-14AF-42A0-B545-21A010E6A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8853" y="2948566"/>
                <a:ext cx="1895327" cy="307777"/>
              </a:xfrm>
              <a:prstGeom prst="rect">
                <a:avLst/>
              </a:prstGeom>
              <a:blipFill>
                <a:blip r:embed="rId13"/>
                <a:stretch>
                  <a:fillRect l="-965" b="-3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399B446-9F60-4F71-8F5D-1CBF6CA912FB}"/>
                  </a:ext>
                </a:extLst>
              </p:cNvPr>
              <p:cNvSpPr txBox="1"/>
              <p:nvPr/>
            </p:nvSpPr>
            <p:spPr>
              <a:xfrm>
                <a:off x="3641352" y="3497151"/>
                <a:ext cx="251023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12</m:t>
                    </m:r>
                    <m:sSup>
                      <m:sSupPr>
                        <m:ctrlP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=(5</m:t>
                    </m:r>
                    <m:r>
                      <a:rPr lang="en-GB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ad>
                      <m:radPr>
                        <m:degHide m:val="on"/>
                        <m:ctrlP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e>
                    </m:rad>
                    <m:r>
                      <a:rPr lang="en-GB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)(5±</m:t>
                    </m:r>
                    <m:rad>
                      <m:radPr>
                        <m:degHide m:val="on"/>
                        <m:ctrlP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</m:e>
                    </m:rad>
                  </m:oMath>
                </a14:m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399B446-9F60-4F71-8F5D-1CBF6CA912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1352" y="3497151"/>
                <a:ext cx="2510238" cy="307777"/>
              </a:xfrm>
              <a:prstGeom prst="rect">
                <a:avLst/>
              </a:prstGeom>
              <a:blipFill>
                <a:blip r:embed="rId14"/>
                <a:stretch>
                  <a:fillRect l="-3155" t="-16000" r="-5583" b="-4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316744AD-335A-4A2B-A4AF-2C49CAD25A32}"/>
              </a:ext>
            </a:extLst>
          </p:cNvPr>
          <p:cNvSpPr txBox="1"/>
          <p:nvPr/>
        </p:nvSpPr>
        <p:spPr>
          <a:xfrm>
            <a:off x="6435861" y="3497151"/>
            <a:ext cx="2296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Now expand the brackets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D076BF-0E34-41CC-8B1B-513A660CA34A}"/>
              </a:ext>
            </a:extLst>
          </p:cNvPr>
          <p:cNvSpPr txBox="1"/>
          <p:nvPr/>
        </p:nvSpPr>
        <p:spPr>
          <a:xfrm>
            <a:off x="3796029" y="4432305"/>
            <a:ext cx="4215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This doesn’t look its going anywhere useful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FC124E-3892-4B56-BA62-25C5F82DD1B2}"/>
              </a:ext>
            </a:extLst>
          </p:cNvPr>
          <p:cNvSpPr txBox="1"/>
          <p:nvPr/>
        </p:nvSpPr>
        <p:spPr>
          <a:xfrm>
            <a:off x="5408511" y="5059682"/>
            <a:ext cx="1108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Next slide</a:t>
            </a:r>
          </a:p>
        </p:txBody>
      </p:sp>
      <p:pic>
        <p:nvPicPr>
          <p:cNvPr id="3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70A2AA-B8ED-4091-838D-1448BBEF6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38490" y="4403152"/>
            <a:ext cx="609600" cy="609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3DB8CD0-C0A0-4F54-AF2D-DB0CC4E32BFC}"/>
              </a:ext>
            </a:extLst>
          </p:cNvPr>
          <p:cNvSpPr txBox="1"/>
          <p:nvPr/>
        </p:nvSpPr>
        <p:spPr>
          <a:xfrm>
            <a:off x="9095475" y="5012752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32802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8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C1DC2F-0FA6-4743-8B51-3B6B96484719}"/>
                  </a:ext>
                </a:extLst>
              </p:cNvPr>
              <p:cNvSpPr txBox="1"/>
              <p:nvPr/>
            </p:nvSpPr>
            <p:spPr>
              <a:xfrm>
                <a:off x="3979904" y="1605092"/>
                <a:ext cx="1168460" cy="5804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7</m:t>
                              </m:r>
                            </m:e>
                          </m:rad>
                        </m:num>
                        <m:den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C1DC2F-0FA6-4743-8B51-3B6B96484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904" y="1605092"/>
                <a:ext cx="1168460" cy="5804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2E0980-0D66-4403-BA74-A0FF7D39B473}"/>
                  </a:ext>
                </a:extLst>
              </p:cNvPr>
              <p:cNvSpPr txBox="1"/>
              <p:nvPr/>
            </p:nvSpPr>
            <p:spPr>
              <a:xfrm>
                <a:off x="5445466" y="1726055"/>
                <a:ext cx="11812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First 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 by 6.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2E0980-0D66-4403-BA74-A0FF7D39B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466" y="1726055"/>
                <a:ext cx="1181285" cy="338554"/>
              </a:xfrm>
              <a:prstGeom prst="rect">
                <a:avLst/>
              </a:prstGeom>
              <a:blipFill>
                <a:blip r:embed="rId5"/>
                <a:stretch>
                  <a:fillRect l="-2577" t="-5357" r="-2062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A65498-A4E0-4C2E-8F8B-FD4413D0AA17}"/>
                  </a:ext>
                </a:extLst>
              </p:cNvPr>
              <p:cNvSpPr txBox="1"/>
              <p:nvPr/>
            </p:nvSpPr>
            <p:spPr>
              <a:xfrm>
                <a:off x="3851663" y="2383974"/>
                <a:ext cx="129670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=5±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e>
                      </m:rad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A65498-A4E0-4C2E-8F8B-FD4413D0A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663" y="2383974"/>
                <a:ext cx="1296701" cy="307777"/>
              </a:xfrm>
              <a:prstGeom prst="rect">
                <a:avLst/>
              </a:prstGeom>
              <a:blipFill>
                <a:blip r:embed="rId6"/>
                <a:stretch>
                  <a:fillRect l="-4225" r="-3756" b="-137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0DABC39-44B8-4397-89A6-E59018DF76D0}"/>
              </a:ext>
            </a:extLst>
          </p:cNvPr>
          <p:cNvSpPr txBox="1"/>
          <p:nvPr/>
        </p:nvSpPr>
        <p:spPr>
          <a:xfrm>
            <a:off x="5447737" y="2411270"/>
            <a:ext cx="2527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Now take 5 from both sides.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9BF3678-009F-4ABD-8800-DF80D05BF9BB}"/>
                  </a:ext>
                </a:extLst>
              </p:cNvPr>
              <p:cNvSpPr txBox="1"/>
              <p:nvPr/>
            </p:nvSpPr>
            <p:spPr>
              <a:xfrm>
                <a:off x="3458570" y="2974023"/>
                <a:ext cx="146982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−5=±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e>
                      </m:rad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9BF3678-009F-4ABD-8800-DF80D05BF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570" y="2974023"/>
                <a:ext cx="1469826" cy="307777"/>
              </a:xfrm>
              <a:prstGeom prst="rect">
                <a:avLst/>
              </a:prstGeom>
              <a:blipFill>
                <a:blip r:embed="rId7"/>
                <a:stretch>
                  <a:fillRect l="-3320" r="-3734" b="-1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CDF2AA7-47F2-4514-A987-81EB68C163DE}"/>
                  </a:ext>
                </a:extLst>
              </p:cNvPr>
              <p:cNvSpPr txBox="1"/>
              <p:nvPr/>
            </p:nvSpPr>
            <p:spPr>
              <a:xfrm>
                <a:off x="5445462" y="2977609"/>
                <a:ext cx="45284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Now square both sides.  You lose the </a:t>
                </a: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sz="1600" dirty="0">
                    <a:solidFill>
                      <a:schemeClr val="bg1">
                        <a:lumMod val="50000"/>
                      </a:schemeClr>
                    </a:solidFill>
                  </a:rPr>
                  <a:t> to just get 7.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CDF2AA7-47F2-4514-A987-81EB68C163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5462" y="2977609"/>
                <a:ext cx="4528484" cy="338554"/>
              </a:xfrm>
              <a:prstGeom prst="rect">
                <a:avLst/>
              </a:prstGeom>
              <a:blipFill>
                <a:blip r:embed="rId8"/>
                <a:stretch>
                  <a:fillRect l="-673" t="-5357" b="-214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DF708C1-A254-47D3-9CFC-5C72A77593D0}"/>
                  </a:ext>
                </a:extLst>
              </p:cNvPr>
              <p:cNvSpPr txBox="1"/>
              <p:nvPr/>
            </p:nvSpPr>
            <p:spPr>
              <a:xfrm>
                <a:off x="3168370" y="3554330"/>
                <a:ext cx="14319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(6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−5)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DF708C1-A254-47D3-9CFC-5C72A7759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370" y="3554330"/>
                <a:ext cx="1431995" cy="276999"/>
              </a:xfrm>
              <a:prstGeom prst="rect">
                <a:avLst/>
              </a:prstGeom>
              <a:blipFill>
                <a:blip r:embed="rId9"/>
                <a:stretch>
                  <a:fillRect l="-5532" t="-4444" r="-3404" b="-3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6E1DBFE4-A430-4E8C-84B1-F36DF8E87563}"/>
              </a:ext>
            </a:extLst>
          </p:cNvPr>
          <p:cNvSpPr txBox="1"/>
          <p:nvPr/>
        </p:nvSpPr>
        <p:spPr>
          <a:xfrm>
            <a:off x="5447743" y="3547095"/>
            <a:ext cx="2347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Now expand the brackets.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E61F79-C305-4A56-9E36-2B29F9C3C1E6}"/>
                  </a:ext>
                </a:extLst>
              </p:cNvPr>
              <p:cNvSpPr txBox="1"/>
              <p:nvPr/>
            </p:nvSpPr>
            <p:spPr>
              <a:xfrm>
                <a:off x="2431387" y="4680467"/>
                <a:ext cx="21771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−60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+25=7</m:t>
                      </m:r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9E61F79-C305-4A56-9E36-2B29F9C3C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387" y="4680467"/>
                <a:ext cx="2177199" cy="276999"/>
              </a:xfrm>
              <a:prstGeom prst="rect">
                <a:avLst/>
              </a:prstGeom>
              <a:blipFill>
                <a:blip r:embed="rId10"/>
                <a:stretch>
                  <a:fillRect l="-2241" t="-4444" r="-1961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6027055-797F-4E7C-B474-15EAC40E7F5E}"/>
              </a:ext>
            </a:extLst>
          </p:cNvPr>
          <p:cNvSpPr txBox="1"/>
          <p:nvPr/>
        </p:nvSpPr>
        <p:spPr>
          <a:xfrm>
            <a:off x="5445462" y="4649689"/>
            <a:ext cx="2527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Now take 7 from both sides.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90C2AC-7CB7-4476-9A5B-52A2E238A5C4}"/>
                  </a:ext>
                </a:extLst>
              </p:cNvPr>
              <p:cNvSpPr txBox="1"/>
              <p:nvPr/>
            </p:nvSpPr>
            <p:spPr>
              <a:xfrm>
                <a:off x="2431384" y="5265548"/>
                <a:ext cx="21771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−60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+18=0</m:t>
                      </m:r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90C2AC-7CB7-4476-9A5B-52A2E238A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384" y="5265548"/>
                <a:ext cx="2177199" cy="276999"/>
              </a:xfrm>
              <a:prstGeom prst="rect">
                <a:avLst/>
              </a:prstGeom>
              <a:blipFill>
                <a:blip r:embed="rId11"/>
                <a:stretch>
                  <a:fillRect l="-2241" t="-4444" r="-1961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0784D123-C1AE-4D1C-8866-5A5A89F6219D}"/>
              </a:ext>
            </a:extLst>
          </p:cNvPr>
          <p:cNvSpPr txBox="1"/>
          <p:nvPr/>
        </p:nvSpPr>
        <p:spPr>
          <a:xfrm>
            <a:off x="5445686" y="5247045"/>
            <a:ext cx="5750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Now divide both sides by 6 to get the equation in it’s simplest form.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C14568-F9B6-4F78-91E5-B01C9BDB6F9B}"/>
                  </a:ext>
                </a:extLst>
              </p:cNvPr>
              <p:cNvSpPr txBox="1"/>
              <p:nvPr/>
            </p:nvSpPr>
            <p:spPr>
              <a:xfrm>
                <a:off x="2680642" y="5805580"/>
                <a:ext cx="1920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−10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+3=0</m:t>
                      </m:r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0C14568-F9B6-4F78-91E5-B01C9BDB6F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0642" y="5805580"/>
                <a:ext cx="1920719" cy="276999"/>
              </a:xfrm>
              <a:prstGeom prst="rect">
                <a:avLst/>
              </a:prstGeom>
              <a:blipFill>
                <a:blip r:embed="rId12"/>
                <a:stretch>
                  <a:fillRect l="-2540" t="-4348" r="-2222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A6048D3-3663-4DC0-AA10-F0C58F52398B}"/>
              </a:ext>
            </a:extLst>
          </p:cNvPr>
          <p:cNvCxnSpPr/>
          <p:nvPr/>
        </p:nvCxnSpPr>
        <p:spPr>
          <a:xfrm>
            <a:off x="2680642" y="6068931"/>
            <a:ext cx="1919723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2B703CD-9056-4BB1-83D6-0AF92371FE8B}"/>
                  </a:ext>
                </a:extLst>
              </p:cNvPr>
              <p:cNvSpPr txBox="1"/>
              <p:nvPr/>
            </p:nvSpPr>
            <p:spPr>
              <a:xfrm>
                <a:off x="2417701" y="4115270"/>
                <a:ext cx="21909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e>
                      </m:d>
                      <m:d>
                        <m:dPr>
                          <m:ctrlP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e>
                      </m:d>
                      <m:r>
                        <a:rPr lang="en-GB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=7</m:t>
                      </m:r>
                    </m:oMath>
                  </m:oMathPara>
                </a14:m>
                <a:endParaRPr lang="en-GB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2B703CD-9056-4BB1-83D6-0AF92371F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701" y="4115270"/>
                <a:ext cx="2190921" cy="276999"/>
              </a:xfrm>
              <a:prstGeom prst="rect">
                <a:avLst/>
              </a:prstGeom>
              <a:blipFill>
                <a:blip r:embed="rId13"/>
                <a:stretch>
                  <a:fillRect r="-2228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73F70510-5348-4884-BAD8-F9746C9C0596}"/>
              </a:ext>
            </a:extLst>
          </p:cNvPr>
          <p:cNvGrpSpPr/>
          <p:nvPr/>
        </p:nvGrpSpPr>
        <p:grpSpPr>
          <a:xfrm>
            <a:off x="2007709" y="312772"/>
            <a:ext cx="8065668" cy="895475"/>
            <a:chOff x="1980413" y="328004"/>
            <a:chExt cx="8065668" cy="8954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F46B17-B934-47AF-8A52-AF480C2F1891}"/>
                </a:ext>
              </a:extLst>
            </p:cNvPr>
            <p:cNvGrpSpPr/>
            <p:nvPr/>
          </p:nvGrpSpPr>
          <p:grpSpPr>
            <a:xfrm>
              <a:off x="1980413" y="328004"/>
              <a:ext cx="8065668" cy="580480"/>
              <a:chOff x="1651379" y="853378"/>
              <a:chExt cx="8065668" cy="580480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53EE3471-8DB4-45F3-8137-9071F4F2BBFA}"/>
                  </a:ext>
                </a:extLst>
              </p:cNvPr>
              <p:cNvGrpSpPr/>
              <p:nvPr/>
            </p:nvGrpSpPr>
            <p:grpSpPr>
              <a:xfrm>
                <a:off x="1651379" y="853378"/>
                <a:ext cx="4569262" cy="580480"/>
                <a:chOff x="1651379" y="853378"/>
                <a:chExt cx="4569262" cy="580480"/>
              </a:xfrm>
            </p:grpSpPr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04688C3-3DCC-4BC2-A07B-97EB76E8D8D7}"/>
                    </a:ext>
                  </a:extLst>
                </p:cNvPr>
                <p:cNvSpPr txBox="1"/>
                <p:nvPr/>
              </p:nvSpPr>
              <p:spPr>
                <a:xfrm>
                  <a:off x="1651379" y="1023582"/>
                  <a:ext cx="34826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A quadratic equation has solutions 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" name="TextBox 2">
                      <a:extLst>
                        <a:ext uri="{FF2B5EF4-FFF2-40B4-BE49-F238E27FC236}">
                          <a16:creationId xmlns:a16="http://schemas.microsoft.com/office/drawing/2014/main" id="{ABCB854E-F448-4C0C-BADB-5D957F4F79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52181" y="853378"/>
                      <a:ext cx="1168460" cy="58048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GB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GB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GB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GB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GB" b="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GB" b="0" i="1" smtClean="0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</m:oMath>
                        </m:oMathPara>
                      </a14:m>
                      <a:endParaRPr lang="en-GB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" name="TextBox 2">
                      <a:extLst>
                        <a:ext uri="{FF2B5EF4-FFF2-40B4-BE49-F238E27FC236}">
                          <a16:creationId xmlns:a16="http://schemas.microsoft.com/office/drawing/2014/main" id="{ABCB854E-F448-4C0C-BADB-5D957F4F79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52181" y="853378"/>
                      <a:ext cx="1168460" cy="580480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2F9899-039C-4A32-A171-2986D32D6950}"/>
                  </a:ext>
                </a:extLst>
              </p:cNvPr>
              <p:cNvSpPr txBox="1"/>
              <p:nvPr/>
            </p:nvSpPr>
            <p:spPr>
              <a:xfrm>
                <a:off x="6196083" y="1016758"/>
                <a:ext cx="35209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</a:rPr>
                  <a:t>.  Find the equation, in it’s simplest 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FC37D27-A458-4882-8CFB-C0D65416D24D}"/>
                </a:ext>
              </a:extLst>
            </p:cNvPr>
            <p:cNvSpPr txBox="1"/>
            <p:nvPr/>
          </p:nvSpPr>
          <p:spPr>
            <a:xfrm>
              <a:off x="1980413" y="854147"/>
              <a:ext cx="3214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form, which has these solutions.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0CC0FF6-C7EF-4BC5-93AD-138CE71FFD0D}"/>
              </a:ext>
            </a:extLst>
          </p:cNvPr>
          <p:cNvSpPr txBox="1"/>
          <p:nvPr/>
        </p:nvSpPr>
        <p:spPr>
          <a:xfrm>
            <a:off x="5447732" y="5784732"/>
            <a:ext cx="5552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Try solving this.  You will get back to the solutions we began with.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9B3850-310C-4A7E-ABD7-EAC3E458F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13062" y="947057"/>
            <a:ext cx="609600" cy="609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426D7B-400B-4CF6-8C47-DBEA4EFF293A}"/>
              </a:ext>
            </a:extLst>
          </p:cNvPr>
          <p:cNvSpPr txBox="1"/>
          <p:nvPr/>
        </p:nvSpPr>
        <p:spPr>
          <a:xfrm>
            <a:off x="9177747" y="1586272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</p:spTree>
    <p:extLst>
      <p:ext uri="{BB962C8B-B14F-4D97-AF65-F5344CB8AC3E}">
        <p14:creationId xmlns:p14="http://schemas.microsoft.com/office/powerpoint/2010/main" val="120611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561</Words>
  <Application>Microsoft Office PowerPoint</Application>
  <PresentationFormat>Widescreen</PresentationFormat>
  <Paragraphs>98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Cambria Math</vt:lpstr>
      <vt:lpstr>Office Theme</vt:lpstr>
      <vt:lpstr>Solving problems involving the quadratic formula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Solving problems involving the quadratic formula</dc:title>
  <dc:creator>P Cantrell - Maths Teacher</dc:creator>
  <cp:lastModifiedBy>P Cantrell - Maths Teacher</cp:lastModifiedBy>
  <cp:revision>45</cp:revision>
  <dcterms:created xsi:type="dcterms:W3CDTF">2020-06-01T14:30:34Z</dcterms:created>
  <dcterms:modified xsi:type="dcterms:W3CDTF">2020-06-02T15:10:29Z</dcterms:modified>
</cp:coreProperties>
</file>