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0" r:id="rId4"/>
    <p:sldId id="274" r:id="rId5"/>
    <p:sldId id="263" r:id="rId6"/>
    <p:sldId id="275" r:id="rId7"/>
    <p:sldId id="262" r:id="rId8"/>
    <p:sldId id="259" r:id="rId9"/>
    <p:sldId id="273" r:id="rId10"/>
    <p:sldId id="270" r:id="rId11"/>
    <p:sldId id="271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C1C5-7ADF-466F-A97C-818FF75D8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1E586-131D-439C-8A0E-FD13E9389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E5505-ED4B-4BAD-A579-9550B01F4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C0B60-6777-42DD-985D-F377F860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CBCC8-F75C-4B67-BAEE-4C8438CE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1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2E22-20F4-4B81-9334-5FFFE08B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CD35A-7373-4995-A2E7-2F10A359C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04156-A79B-4D92-BA49-041C22C6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A813A-1BCD-4457-B374-DD7BB902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D5C88-DF1D-488C-B02D-4202B00B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4B6D7B-E542-4B9F-9C9D-F060F2EB0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D482A-B700-485E-9149-A6BFFAFD8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BB10D-F3D9-4FE4-A3BC-80C6885B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90441-9BE8-4987-8EBE-D9E45C6FC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20668-AE53-401D-A3CB-50D029B4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50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AD6D-FEF3-4567-9CAC-6B956DC7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C91F0-5D80-4FA4-94A6-A4E177DE4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0425C-B4F5-47E2-94D0-E5120704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7DC9E-7E12-4758-A5E7-07BC9CE9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CB9A7-B11D-4A46-B234-A1B1FFE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70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0007-FEE6-43E0-8517-9BD4DB14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97C5E-ECEF-4202-B202-7BD12672E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7AE45-44B1-4871-939C-AB502CE1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2B61C-2346-4989-8EE7-1658E833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FECD7-19E6-409F-86E3-A1B845E9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7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08AD-56AC-4D15-9032-69F01BB5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114EC-994F-4841-9126-D4951EB75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E2397-E228-439A-A682-1D8FF8771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367A9-7F7A-4E33-A88D-2E9F25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27270-61F8-4C96-BF7F-101E4C08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87ECF-36E2-499D-ADF5-E71C0ED5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43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9AEA2-500B-4B03-B4F8-CAA68CB4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209D-38B3-4666-91F6-44EBF3E84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E436D-5F44-4B08-83F1-C47B59C4B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6F219-CF0B-4303-8374-71A933929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A1F74F-CF06-426F-88A8-3FB03419F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4380C5-5CD8-465C-8C5A-C5B2B0DD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342B00-61BC-4767-876F-93944B92C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D213F1-7982-4F7E-A9AA-1CE8589CD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44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2A15-B450-4486-83DE-2D5675D6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68052-CFC8-48A6-8767-9D708B0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60E9E-CE14-4A8E-8EB4-A0CE4358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1D583-C8D6-4D90-97B5-6F8E5508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22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CB4A2-E55C-41CF-B5EF-933D6225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0319D-B4BE-4310-A10B-87A6FBB4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E229F-C3CB-4F73-889C-18874DC5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4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1771-782E-4818-8F32-664CF21B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79A20-83C1-4234-A448-F0657D663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D0273-0E29-4B78-BD53-E1A245E4E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5DC7-733A-40F1-8FAB-EC6C9C4B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AE95-5717-437C-A46C-063C0803A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28475-6231-4685-80D7-DD52D6FF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1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63207-8FB8-4F38-A5D9-5C8BD87A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742BD-B0E6-42D9-85ED-3D25CD7800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E0A90-2DEF-494C-8C62-8008D912B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2BAE6-8DB5-4F28-A1C3-EF7422331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F366B-6BDA-4D05-B562-34D25D1F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A298D-D5AC-45CB-8984-1FD4B5B6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00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FC9060-882C-4D25-B16B-E2275D97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880F3-D444-4A02-AB63-04D92392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84D90-A29E-42E8-BA6E-05D9A78788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4074E-F8D4-4231-896D-988FAC1F4292}" type="datetimeFigureOut">
              <a:rPr lang="en-GB" smtClean="0"/>
              <a:t>06/07/2020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B970D-95F9-4DEE-A67D-DB8773DE3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0E202-506F-4C9D-B522-6157B11C0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C9A43-80E3-4C44-A8CD-3FF2EAEF2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0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0.png"/><Relationship Id="rId11" Type="http://schemas.openxmlformats.org/officeDocument/2006/relationships/image" Target="../media/image1.png"/><Relationship Id="rId5" Type="http://schemas.openxmlformats.org/officeDocument/2006/relationships/image" Target="../media/image230.png"/><Relationship Id="rId10" Type="http://schemas.openxmlformats.org/officeDocument/2006/relationships/image" Target="../media/image70.png"/><Relationship Id="rId4" Type="http://schemas.openxmlformats.org/officeDocument/2006/relationships/image" Target="../media/image113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audio" Target="../media/media13.m4a"/><Relationship Id="rId16" Type="http://schemas.openxmlformats.org/officeDocument/2006/relationships/image" Target="../media/image1.png"/><Relationship Id="rId1" Type="http://schemas.microsoft.com/office/2007/relationships/media" Target="../media/media13.m4a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png"/><Relationship Id="rId3" Type="http://schemas.microsoft.com/office/2007/relationships/media" Target="../media/media4.m4a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4.m4a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0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image" Target="../media/image110.png"/><Relationship Id="rId9" Type="http://schemas.openxmlformats.org/officeDocument/2006/relationships/image" Target="../media/image5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NULL"/><Relationship Id="rId2" Type="http://schemas.openxmlformats.org/officeDocument/2006/relationships/audio" Target="../media/media9.m4a"/><Relationship Id="rId16" Type="http://schemas.openxmlformats.org/officeDocument/2006/relationships/image" Target="../media/image1.png"/><Relationship Id="rId1" Type="http://schemas.microsoft.com/office/2007/relationships/media" Target="../media/media9.m4a"/><Relationship Id="rId6" Type="http://schemas.openxmlformats.org/officeDocument/2006/relationships/image" Target="../media/image19.png"/><Relationship Id="rId11" Type="http://schemas.openxmlformats.org/officeDocument/2006/relationships/image" Target="NULL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NULL"/><Relationship Id="rId4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8EB505-200D-42EE-8330-65AFA06C597F}"/>
              </a:ext>
            </a:extLst>
          </p:cNvPr>
          <p:cNvSpPr/>
          <p:nvPr/>
        </p:nvSpPr>
        <p:spPr>
          <a:xfrm>
            <a:off x="1762539" y="1491285"/>
            <a:ext cx="8666922" cy="28359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FA3E9-F32F-4DFF-B26F-0E9789F4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9267"/>
            <a:ext cx="9144000" cy="2387600"/>
          </a:xfrm>
        </p:spPr>
        <p:txBody>
          <a:bodyPr/>
          <a:lstStyle/>
          <a:p>
            <a:r>
              <a:rPr lang="en-GB" dirty="0"/>
              <a:t>Trigonometry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95F48-301B-4D56-B34F-A65E06A51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252" y="3249025"/>
            <a:ext cx="9144000" cy="1655762"/>
          </a:xfrm>
        </p:spPr>
        <p:txBody>
          <a:bodyPr>
            <a:normAutofit/>
          </a:bodyPr>
          <a:lstStyle/>
          <a:p>
            <a:r>
              <a:rPr lang="en-GB" sz="2800" dirty="0"/>
              <a:t>Finding any side or angle of a right angled triangle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F398D8-6B4F-4508-96CD-0538CE279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1446" y="4759357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AC30152-5937-43BF-A54A-AB03F344EDF7}"/>
              </a:ext>
            </a:extLst>
          </p:cNvPr>
          <p:cNvSpPr txBox="1"/>
          <p:nvPr/>
        </p:nvSpPr>
        <p:spPr>
          <a:xfrm>
            <a:off x="5621683" y="5393219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268420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8C214A4-2271-46EB-87D4-33929895C6D8}"/>
              </a:ext>
            </a:extLst>
          </p:cNvPr>
          <p:cNvSpPr/>
          <p:nvPr/>
        </p:nvSpPr>
        <p:spPr>
          <a:xfrm>
            <a:off x="3962400" y="490331"/>
            <a:ext cx="4704516" cy="1049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95560E-0587-49B7-B1FF-D9519FA7CC7A}"/>
              </a:ext>
            </a:extLst>
          </p:cNvPr>
          <p:cNvSpPr/>
          <p:nvPr/>
        </p:nvSpPr>
        <p:spPr>
          <a:xfrm>
            <a:off x="3217325" y="2868786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69EE86-B1DD-471D-894D-EBF213666D3C}"/>
              </a:ext>
            </a:extLst>
          </p:cNvPr>
          <p:cNvSpPr/>
          <p:nvPr/>
        </p:nvSpPr>
        <p:spPr>
          <a:xfrm>
            <a:off x="6103334" y="2868786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3C43A5-6D52-4589-A86D-25E767EE2898}"/>
              </a:ext>
            </a:extLst>
          </p:cNvPr>
          <p:cNvSpPr/>
          <p:nvPr/>
        </p:nvSpPr>
        <p:spPr>
          <a:xfrm>
            <a:off x="9087049" y="2868787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918DE7-01E2-465D-8845-A47951451A63}"/>
                  </a:ext>
                </a:extLst>
              </p:cNvPr>
              <p:cNvSpPr txBox="1"/>
              <p:nvPr/>
            </p:nvSpPr>
            <p:spPr>
              <a:xfrm>
                <a:off x="1815548" y="2925421"/>
                <a:ext cx="200644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918DE7-01E2-465D-8845-A47951451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548" y="2925421"/>
                <a:ext cx="2006447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96EBDF-A56D-451F-A487-AA8E016B1B48}"/>
                  </a:ext>
                </a:extLst>
              </p:cNvPr>
              <p:cNvSpPr txBox="1"/>
              <p:nvPr/>
            </p:nvSpPr>
            <p:spPr>
              <a:xfrm>
                <a:off x="4631635" y="2925421"/>
                <a:ext cx="2075376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67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96EBDF-A56D-451F-A487-AA8E016B1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35" y="2925421"/>
                <a:ext cx="2075376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5CD84-9AD6-40CA-92D7-20EE38119EC9}"/>
                  </a:ext>
                </a:extLst>
              </p:cNvPr>
              <p:cNvSpPr txBox="1"/>
              <p:nvPr/>
            </p:nvSpPr>
            <p:spPr>
              <a:xfrm>
                <a:off x="7580245" y="2925420"/>
                <a:ext cx="2117054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82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43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5CD84-9AD6-40CA-92D7-20EE38119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245" y="2925420"/>
                <a:ext cx="2117054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D1847FE3-B999-4702-9FBE-71FABF56F230}"/>
              </a:ext>
            </a:extLst>
          </p:cNvPr>
          <p:cNvGrpSpPr/>
          <p:nvPr/>
        </p:nvGrpSpPr>
        <p:grpSpPr>
          <a:xfrm>
            <a:off x="3738102" y="1795546"/>
            <a:ext cx="5133710" cy="1073240"/>
            <a:chOff x="3738102" y="1669774"/>
            <a:chExt cx="5133710" cy="146405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D2B485-5737-47C9-9346-8F256ABBEC5D}"/>
                </a:ext>
              </a:extLst>
            </p:cNvPr>
            <p:cNvCxnSpPr/>
            <p:nvPr/>
          </p:nvCxnSpPr>
          <p:spPr>
            <a:xfrm>
              <a:off x="6363722" y="1669774"/>
              <a:ext cx="0" cy="12615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271C114-0D85-4276-A4C2-0BCC5034E6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8102" y="1669774"/>
              <a:ext cx="2625620" cy="1464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F9C0A99-5456-4184-91BF-F3E6D6113793}"/>
                </a:ext>
              </a:extLst>
            </p:cNvPr>
            <p:cNvCxnSpPr>
              <a:cxnSpLocks/>
            </p:cNvCxnSpPr>
            <p:nvPr/>
          </p:nvCxnSpPr>
          <p:spPr>
            <a:xfrm>
              <a:off x="6363722" y="1669774"/>
              <a:ext cx="2508090" cy="14640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BDC24BF-C0C8-4793-972B-07D9856C41D4}"/>
              </a:ext>
            </a:extLst>
          </p:cNvPr>
          <p:cNvSpPr txBox="1"/>
          <p:nvPr/>
        </p:nvSpPr>
        <p:spPr>
          <a:xfrm>
            <a:off x="4209639" y="646758"/>
            <a:ext cx="4308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</a:rPr>
              <a:t>For these problems you will be finding </a:t>
            </a:r>
          </a:p>
          <a:p>
            <a:pPr algn="ctr"/>
            <a:r>
              <a:rPr lang="en-GB" sz="2000" dirty="0">
                <a:solidFill>
                  <a:srgbClr val="0070C0"/>
                </a:solidFill>
              </a:rPr>
              <a:t>the side which is on top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0B7D-FDB0-482B-8D82-162CBB41E1E6}"/>
                  </a:ext>
                </a:extLst>
              </p:cNvPr>
              <p:cNvSpPr txBox="1"/>
              <p:nvPr/>
            </p:nvSpPr>
            <p:spPr>
              <a:xfrm>
                <a:off x="6716538" y="4361794"/>
                <a:ext cx="914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by 67</a:t>
                </a:r>
                <a:endParaRPr lang="en-GB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0B7D-FDB0-482B-8D82-162CBB41E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538" y="4361794"/>
                <a:ext cx="914481" cy="369332"/>
              </a:xfrm>
              <a:prstGeom prst="rect">
                <a:avLst/>
              </a:prstGeom>
              <a:blipFill>
                <a:blip r:embed="rId7"/>
                <a:stretch>
                  <a:fillRect t="-10000" r="-4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F0A61D-7412-4ADC-BB27-E12D49050983}"/>
                  </a:ext>
                </a:extLst>
              </p:cNvPr>
              <p:cNvSpPr txBox="1"/>
              <p:nvPr/>
            </p:nvSpPr>
            <p:spPr>
              <a:xfrm>
                <a:off x="5524716" y="5120159"/>
                <a:ext cx="19960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=67×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39</m:t>
                      </m:r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4F0A61D-7412-4ADC-BB27-E12D49050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716" y="5120159"/>
                <a:ext cx="199605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26FC4F-5AAD-4F7B-B097-BC997DA9A0A5}"/>
                  </a:ext>
                </a:extLst>
              </p:cNvPr>
              <p:cNvSpPr txBox="1"/>
              <p:nvPr/>
            </p:nvSpPr>
            <p:spPr>
              <a:xfrm>
                <a:off x="5012921" y="4237770"/>
                <a:ext cx="1539011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39</m:t>
                      </m:r>
                      <m:r>
                        <a:rPr lang="el-G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67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C26FC4F-5AAD-4F7B-B097-BC997DA9A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921" y="4237770"/>
                <a:ext cx="1539011" cy="6705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37A8356F-B489-4DFF-992F-4647FAC3E61B}"/>
              </a:ext>
            </a:extLst>
          </p:cNvPr>
          <p:cNvSpPr txBox="1"/>
          <p:nvPr/>
        </p:nvSpPr>
        <p:spPr>
          <a:xfrm>
            <a:off x="3399467" y="4386251"/>
            <a:ext cx="1463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For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6EC4D9-EF14-4F41-9CE8-67DCA9555673}"/>
                  </a:ext>
                </a:extLst>
              </p:cNvPr>
              <p:cNvSpPr txBox="1"/>
              <p:nvPr/>
            </p:nvSpPr>
            <p:spPr>
              <a:xfrm>
                <a:off x="5524716" y="5709247"/>
                <a:ext cx="16015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=52.1 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96EC4D9-EF14-4F41-9CE8-67DCA9555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716" y="5709247"/>
                <a:ext cx="1601529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4EF967-ACFE-4541-9549-5A84F07BC4BE}"/>
              </a:ext>
            </a:extLst>
          </p:cNvPr>
          <p:cNvSpPr txBox="1"/>
          <p:nvPr/>
        </p:nvSpPr>
        <p:spPr>
          <a:xfrm>
            <a:off x="1868557" y="535957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FCD998-C310-4BB3-B099-E4787981966A}"/>
              </a:ext>
            </a:extLst>
          </p:cNvPr>
          <p:cNvCxnSpPr/>
          <p:nvPr/>
        </p:nvCxnSpPr>
        <p:spPr>
          <a:xfrm>
            <a:off x="5618922" y="6109357"/>
            <a:ext cx="13914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1F76DB-A022-4BB0-AB81-B2561D7BF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8320" y="4710614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8494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39A1765C-FCD3-440A-9745-4EE61D52314A}"/>
              </a:ext>
            </a:extLst>
          </p:cNvPr>
          <p:cNvSpPr/>
          <p:nvPr/>
        </p:nvSpPr>
        <p:spPr>
          <a:xfrm>
            <a:off x="6042992" y="687122"/>
            <a:ext cx="469396" cy="4693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95560E-0587-49B7-B1FF-D9519FA7CC7A}"/>
              </a:ext>
            </a:extLst>
          </p:cNvPr>
          <p:cNvSpPr/>
          <p:nvPr/>
        </p:nvSpPr>
        <p:spPr>
          <a:xfrm>
            <a:off x="3230577" y="3903759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69EE86-B1DD-471D-894D-EBF213666D3C}"/>
              </a:ext>
            </a:extLst>
          </p:cNvPr>
          <p:cNvSpPr/>
          <p:nvPr/>
        </p:nvSpPr>
        <p:spPr>
          <a:xfrm>
            <a:off x="6103334" y="3915705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3C43A5-6D52-4589-A86D-25E767EE2898}"/>
              </a:ext>
            </a:extLst>
          </p:cNvPr>
          <p:cNvSpPr/>
          <p:nvPr/>
        </p:nvSpPr>
        <p:spPr>
          <a:xfrm>
            <a:off x="9100301" y="3902449"/>
            <a:ext cx="520777" cy="520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A3B553-70B7-4F66-812A-88221FE8D24B}"/>
              </a:ext>
            </a:extLst>
          </p:cNvPr>
          <p:cNvGrpSpPr/>
          <p:nvPr/>
        </p:nvGrpSpPr>
        <p:grpSpPr>
          <a:xfrm>
            <a:off x="4094922" y="5269087"/>
            <a:ext cx="4551929" cy="900560"/>
            <a:chOff x="4094922" y="5467870"/>
            <a:chExt cx="4551929" cy="90056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D1E824-EA07-46EF-89B2-2E26F3141B77}"/>
                </a:ext>
              </a:extLst>
            </p:cNvPr>
            <p:cNvSpPr/>
            <p:nvPr/>
          </p:nvSpPr>
          <p:spPr>
            <a:xfrm>
              <a:off x="4094922" y="5467870"/>
              <a:ext cx="4551929" cy="9005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3C0A02-3475-4C62-88A4-853DC72E0EFF}"/>
                </a:ext>
              </a:extLst>
            </p:cNvPr>
            <p:cNvSpPr txBox="1"/>
            <p:nvPr/>
          </p:nvSpPr>
          <p:spPr>
            <a:xfrm>
              <a:off x="4209638" y="5560634"/>
              <a:ext cx="43081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For these problems you will be finding </a:t>
              </a:r>
            </a:p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the side which is on bottom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918DE7-01E2-465D-8845-A47951451A63}"/>
                  </a:ext>
                </a:extLst>
              </p:cNvPr>
              <p:cNvSpPr txBox="1"/>
              <p:nvPr/>
            </p:nvSpPr>
            <p:spPr>
              <a:xfrm>
                <a:off x="1815548" y="3455507"/>
                <a:ext cx="2006447" cy="8974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918DE7-01E2-465D-8845-A47951451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548" y="3455507"/>
                <a:ext cx="2006447" cy="897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96EBDF-A56D-451F-A487-AA8E016B1B48}"/>
                  </a:ext>
                </a:extLst>
              </p:cNvPr>
              <p:cNvSpPr txBox="1"/>
              <p:nvPr/>
            </p:nvSpPr>
            <p:spPr>
              <a:xfrm>
                <a:off x="4631635" y="3455507"/>
                <a:ext cx="2075376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96EBDF-A56D-451F-A487-AA8E016B1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35" y="3455507"/>
                <a:ext cx="2075376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5CD84-9AD6-40CA-92D7-20EE38119EC9}"/>
                  </a:ext>
                </a:extLst>
              </p:cNvPr>
              <p:cNvSpPr txBox="1"/>
              <p:nvPr/>
            </p:nvSpPr>
            <p:spPr>
              <a:xfrm>
                <a:off x="7580245" y="3455506"/>
                <a:ext cx="2117054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an</m:t>
                      </m:r>
                      <m:r>
                        <a:rPr lang="en-GB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l-GR" sz="2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E45CD84-9AD6-40CA-92D7-20EE38119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245" y="3455506"/>
                <a:ext cx="2117054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8920CFBA-25A7-46F4-82EA-94D202FAA090}"/>
              </a:ext>
            </a:extLst>
          </p:cNvPr>
          <p:cNvGrpSpPr/>
          <p:nvPr/>
        </p:nvGrpSpPr>
        <p:grpSpPr>
          <a:xfrm rot="10800000">
            <a:off x="3738102" y="4330461"/>
            <a:ext cx="5246872" cy="843409"/>
            <a:chOff x="3746423" y="2570922"/>
            <a:chExt cx="5246872" cy="144790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D2B485-5737-47C9-9346-8F256ABBEC5D}"/>
                </a:ext>
              </a:extLst>
            </p:cNvPr>
            <p:cNvCxnSpPr/>
            <p:nvPr/>
          </p:nvCxnSpPr>
          <p:spPr>
            <a:xfrm>
              <a:off x="6363722" y="2570922"/>
              <a:ext cx="0" cy="12615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271C114-0D85-4276-A4C2-0BCC5034E6A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746423" y="2570922"/>
              <a:ext cx="2617299" cy="14463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F9C0A99-5456-4184-91BF-F3E6D6113793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363721" y="2570922"/>
              <a:ext cx="2629574" cy="14479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2DF61F-5BF9-4475-BA6F-646DE64F64C9}"/>
                  </a:ext>
                </a:extLst>
              </p:cNvPr>
              <p:cNvSpPr txBox="1"/>
              <p:nvPr/>
            </p:nvSpPr>
            <p:spPr>
              <a:xfrm>
                <a:off x="6919265" y="541974"/>
                <a:ext cx="17275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First you</a:t>
                </a:r>
                <a:r>
                  <a:rPr lang="en-GB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by H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2DF61F-5BF9-4475-BA6F-646DE64F6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265" y="541974"/>
                <a:ext cx="1727589" cy="369332"/>
              </a:xfrm>
              <a:prstGeom prst="rect">
                <a:avLst/>
              </a:prstGeom>
              <a:blipFill>
                <a:blip r:embed="rId7"/>
                <a:stretch>
                  <a:fillRect l="-2827" t="-10000" r="-2473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45EB9B-2789-4655-8BD7-B8968553E111}"/>
                  </a:ext>
                </a:extLst>
              </p:cNvPr>
              <p:cNvSpPr txBox="1"/>
              <p:nvPr/>
            </p:nvSpPr>
            <p:spPr>
              <a:xfrm>
                <a:off x="4631957" y="1306961"/>
                <a:ext cx="18274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38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45EB9B-2789-4655-8BD7-B8968553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957" y="1306961"/>
                <a:ext cx="1827423" cy="307777"/>
              </a:xfrm>
              <a:prstGeom prst="rect">
                <a:avLst/>
              </a:prstGeom>
              <a:blipFill>
                <a:blip r:embed="rId8"/>
                <a:stretch>
                  <a:fillRect l="-3000" r="-2333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C59590-40C9-4192-A334-36F02387AE12}"/>
                  </a:ext>
                </a:extLst>
              </p:cNvPr>
              <p:cNvSpPr txBox="1"/>
              <p:nvPr/>
            </p:nvSpPr>
            <p:spPr>
              <a:xfrm>
                <a:off x="6914676" y="1284248"/>
                <a:ext cx="2150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0070C0"/>
                    </a:solidFill>
                  </a:rPr>
                  <a:t>Second you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GB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38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C59590-40C9-4192-A334-36F02387A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676" y="1284248"/>
                <a:ext cx="2150140" cy="369332"/>
              </a:xfrm>
              <a:prstGeom prst="rect">
                <a:avLst/>
              </a:prstGeom>
              <a:blipFill>
                <a:blip r:embed="rId9"/>
                <a:stretch>
                  <a:fillRect l="-2266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575D81-D53D-4C3D-B9F4-F2E9C9F29721}"/>
                  </a:ext>
                </a:extLst>
              </p:cNvPr>
              <p:cNvSpPr txBox="1"/>
              <p:nvPr/>
            </p:nvSpPr>
            <p:spPr>
              <a:xfrm>
                <a:off x="5502288" y="1776216"/>
                <a:ext cx="1430007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38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D575D81-D53D-4C3D-B9F4-F2E9C9F29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288" y="1776216"/>
                <a:ext cx="1430007" cy="6705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1BDF9C-CE62-4603-824F-77EE1AF963E1}"/>
                  </a:ext>
                </a:extLst>
              </p:cNvPr>
              <p:cNvSpPr txBox="1"/>
              <p:nvPr/>
            </p:nvSpPr>
            <p:spPr>
              <a:xfrm>
                <a:off x="5013133" y="377578"/>
                <a:ext cx="1539011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38</m:t>
                      </m:r>
                      <m:r>
                        <a:rPr lang="el-GR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1BDF9C-CE62-4603-824F-77EE1AF96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133" y="377578"/>
                <a:ext cx="1539011" cy="6685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9E0AFC2-7966-4F7D-AA04-C3950305422D}"/>
              </a:ext>
            </a:extLst>
          </p:cNvPr>
          <p:cNvSpPr txBox="1"/>
          <p:nvPr/>
        </p:nvSpPr>
        <p:spPr>
          <a:xfrm>
            <a:off x="3310495" y="525422"/>
            <a:ext cx="1463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For example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517BCB37-5E71-47BA-91C4-22709B2BD64E}"/>
              </a:ext>
            </a:extLst>
          </p:cNvPr>
          <p:cNvSpPr/>
          <p:nvPr/>
        </p:nvSpPr>
        <p:spPr>
          <a:xfrm>
            <a:off x="9440600" y="472715"/>
            <a:ext cx="366010" cy="1180865"/>
          </a:xfrm>
          <a:prstGeom prst="rightBrace">
            <a:avLst>
              <a:gd name="adj1" fmla="val 8333"/>
              <a:gd name="adj2" fmla="val 4932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FD34B7-8202-4736-97D5-042AC7AE4651}"/>
              </a:ext>
            </a:extLst>
          </p:cNvPr>
          <p:cNvGrpSpPr/>
          <p:nvPr/>
        </p:nvGrpSpPr>
        <p:grpSpPr>
          <a:xfrm>
            <a:off x="10118492" y="700360"/>
            <a:ext cx="1467881" cy="691542"/>
            <a:chOff x="10198004" y="806376"/>
            <a:chExt cx="1467881" cy="69154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A6C9CD7-6C26-4DCC-B833-8BB9D7D973A7}"/>
                </a:ext>
              </a:extLst>
            </p:cNvPr>
            <p:cNvSpPr/>
            <p:nvPr/>
          </p:nvSpPr>
          <p:spPr>
            <a:xfrm>
              <a:off x="10198004" y="806376"/>
              <a:ext cx="1454629" cy="69154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56E217D-9760-40D2-9C37-E85C2539E1CF}"/>
                </a:ext>
              </a:extLst>
            </p:cNvPr>
            <p:cNvSpPr txBox="1"/>
            <p:nvPr/>
          </p:nvSpPr>
          <p:spPr>
            <a:xfrm>
              <a:off x="10211256" y="832880"/>
              <a:ext cx="1454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So here there</a:t>
              </a:r>
            </a:p>
            <a:p>
              <a:r>
                <a:rPr lang="en-GB" dirty="0">
                  <a:solidFill>
                    <a:srgbClr val="0070C0"/>
                  </a:solidFill>
                </a:rPr>
                <a:t>are two steps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BBBF79-6E39-4566-B1B0-9FC423AE96B0}"/>
                  </a:ext>
                </a:extLst>
              </p:cNvPr>
              <p:cNvSpPr txBox="1"/>
              <p:nvPr/>
            </p:nvSpPr>
            <p:spPr>
              <a:xfrm>
                <a:off x="5599044" y="2657065"/>
                <a:ext cx="137678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=17.8</m:t>
                      </m:r>
                      <m:r>
                        <m:rPr>
                          <m:sty m:val="p"/>
                        </m:rPr>
                        <a:rPr lang="en-GB" sz="2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2BBBF79-6E39-4566-B1B0-9FC423AE96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9044" y="2657065"/>
                <a:ext cx="1376787" cy="307777"/>
              </a:xfrm>
              <a:prstGeom prst="rect">
                <a:avLst/>
              </a:prstGeom>
              <a:blipFill>
                <a:blip r:embed="rId12"/>
                <a:stretch>
                  <a:fillRect l="-3540" r="-2655" b="-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E6EEA1B8-33E9-4CF9-A876-0DBA32A0C4C8}"/>
              </a:ext>
            </a:extLst>
          </p:cNvPr>
          <p:cNvSpPr txBox="1"/>
          <p:nvPr/>
        </p:nvSpPr>
        <p:spPr>
          <a:xfrm>
            <a:off x="1987826" y="239545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8A2376-8ABD-4D1F-B790-DA3FE3FA51B8}"/>
              </a:ext>
            </a:extLst>
          </p:cNvPr>
          <p:cNvCxnSpPr/>
          <p:nvPr/>
        </p:nvCxnSpPr>
        <p:spPr>
          <a:xfrm>
            <a:off x="5599044" y="2964842"/>
            <a:ext cx="1333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F8959F-126F-4884-ACB8-2CB82DAF2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30841" y="1772661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0495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id="{9408369E-63CF-42A5-976F-75D4C433DEF2}"/>
              </a:ext>
            </a:extLst>
          </p:cNvPr>
          <p:cNvSpPr/>
          <p:nvPr/>
        </p:nvSpPr>
        <p:spPr>
          <a:xfrm>
            <a:off x="8420335" y="3191323"/>
            <a:ext cx="508758" cy="5087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236103A-0FE3-4EB4-B017-53B9C22DB7A3}"/>
              </a:ext>
            </a:extLst>
          </p:cNvPr>
          <p:cNvSpPr/>
          <p:nvPr/>
        </p:nvSpPr>
        <p:spPr>
          <a:xfrm>
            <a:off x="2015913" y="2712682"/>
            <a:ext cx="508758" cy="50875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solidFill>
                <a:schemeClr val="accent5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32B93A-C75B-432A-BFCC-190B9A795CDA}"/>
                  </a:ext>
                </a:extLst>
              </p:cNvPr>
              <p:cNvSpPr txBox="1"/>
              <p:nvPr/>
            </p:nvSpPr>
            <p:spPr>
              <a:xfrm>
                <a:off x="695740" y="2824968"/>
                <a:ext cx="1821781" cy="7379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E32B93A-C75B-432A-BFCC-190B9A795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40" y="2824968"/>
                <a:ext cx="1821781" cy="7379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100D20-2B39-47F6-9024-B7266FC4C762}"/>
                  </a:ext>
                </a:extLst>
              </p:cNvPr>
              <p:cNvSpPr txBox="1"/>
              <p:nvPr/>
            </p:nvSpPr>
            <p:spPr>
              <a:xfrm>
                <a:off x="1358349" y="4057424"/>
                <a:ext cx="24394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=23×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34</m:t>
                      </m:r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100D20-2B39-47F6-9024-B7266FC4C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349" y="4057424"/>
                <a:ext cx="2439449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ABAC64-30D8-4DF2-A565-DB875584CCE3}"/>
                  </a:ext>
                </a:extLst>
              </p:cNvPr>
              <p:cNvSpPr txBox="1"/>
              <p:nvPr/>
            </p:nvSpPr>
            <p:spPr>
              <a:xfrm>
                <a:off x="3032385" y="2864089"/>
                <a:ext cx="24382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</a:rPr>
                  <a:t>One step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400" dirty="0">
                    <a:solidFill>
                      <a:srgbClr val="FF0000"/>
                    </a:solidFill>
                  </a:rPr>
                  <a:t> by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23</m:t>
                    </m:r>
                  </m:oMath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DABAC64-30D8-4DF2-A565-DB875584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2385" y="2864089"/>
                <a:ext cx="2438232" cy="461665"/>
              </a:xfrm>
              <a:prstGeom prst="rect">
                <a:avLst/>
              </a:prstGeom>
              <a:blipFill>
                <a:blip r:embed="rId6"/>
                <a:stretch>
                  <a:fillRect l="-3750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0CDCC9-08DA-4BF0-927A-D8EB980E108C}"/>
                  </a:ext>
                </a:extLst>
              </p:cNvPr>
              <p:cNvSpPr txBox="1"/>
              <p:nvPr/>
            </p:nvSpPr>
            <p:spPr>
              <a:xfrm>
                <a:off x="1007165" y="1311958"/>
                <a:ext cx="35819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chemeClr val="accent5">
                        <a:lumMod val="75000"/>
                      </a:schemeClr>
                    </a:solidFill>
                  </a:rPr>
                  <a:t> is on the top (numerator)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0CDCC9-08DA-4BF0-927A-D8EB980E1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65" y="1311958"/>
                <a:ext cx="3581943" cy="461665"/>
              </a:xfrm>
              <a:prstGeom prst="rect">
                <a:avLst/>
              </a:prstGeom>
              <a:blipFill>
                <a:blip r:embed="rId7"/>
                <a:stretch>
                  <a:fillRect t="-10526" r="-1531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89D50E-4394-43B0-B39D-F5FCC0531D2B}"/>
                  </a:ext>
                </a:extLst>
              </p:cNvPr>
              <p:cNvSpPr txBox="1"/>
              <p:nvPr/>
            </p:nvSpPr>
            <p:spPr>
              <a:xfrm>
                <a:off x="6632709" y="1311958"/>
                <a:ext cx="4380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>
                    <a:solidFill>
                      <a:schemeClr val="accent5">
                        <a:lumMod val="75000"/>
                      </a:schemeClr>
                    </a:solidFill>
                  </a:rPr>
                  <a:t> is on the bottom (denominator)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89D50E-4394-43B0-B39D-F5FCC0531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2709" y="1311958"/>
                <a:ext cx="4380558" cy="461665"/>
              </a:xfrm>
              <a:prstGeom prst="rect">
                <a:avLst/>
              </a:prstGeom>
              <a:blipFill>
                <a:blip r:embed="rId8"/>
                <a:stretch>
                  <a:fillRect t="-10526" r="-974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BB3747EF-3B5C-4E90-A348-51976E3F22D7}"/>
              </a:ext>
            </a:extLst>
          </p:cNvPr>
          <p:cNvSpPr txBox="1"/>
          <p:nvPr/>
        </p:nvSpPr>
        <p:spPr>
          <a:xfrm>
            <a:off x="2044950" y="1700592"/>
            <a:ext cx="130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One step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2E8C9D-AE0D-4EF7-A115-843B7AAF1DB8}"/>
              </a:ext>
            </a:extLst>
          </p:cNvPr>
          <p:cNvSpPr txBox="1"/>
          <p:nvPr/>
        </p:nvSpPr>
        <p:spPr>
          <a:xfrm>
            <a:off x="8119722" y="1658814"/>
            <a:ext cx="1420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Two steps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FCF881-33EC-4E44-A49A-5EE44962163E}"/>
                  </a:ext>
                </a:extLst>
              </p:cNvPr>
              <p:cNvSpPr txBox="1"/>
              <p:nvPr/>
            </p:nvSpPr>
            <p:spPr>
              <a:xfrm>
                <a:off x="7107312" y="2749828"/>
                <a:ext cx="1821781" cy="809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FCF881-33EC-4E44-A49A-5EE449621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312" y="2749828"/>
                <a:ext cx="1821781" cy="80938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B96156-7AF2-43ED-AE98-4A3D76E5BFA5}"/>
                  </a:ext>
                </a:extLst>
              </p:cNvPr>
              <p:cNvSpPr txBox="1"/>
              <p:nvPr/>
            </p:nvSpPr>
            <p:spPr>
              <a:xfrm>
                <a:off x="9340514" y="2850201"/>
                <a:ext cx="2128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</a:rPr>
                  <a:t>1st step 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400" dirty="0">
                    <a:solidFill>
                      <a:srgbClr val="FF0000"/>
                    </a:solidFill>
                  </a:rPr>
                  <a:t> by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B96156-7AF2-43ED-AE98-4A3D76E5BF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514" y="2850201"/>
                <a:ext cx="2128275" cy="461665"/>
              </a:xfrm>
              <a:prstGeom prst="rect">
                <a:avLst/>
              </a:prstGeom>
              <a:blipFill>
                <a:blip r:embed="rId10"/>
                <a:stretch>
                  <a:fillRect l="-4298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4CAD40-7ADE-4CBE-BE0D-423C88B14FF8}"/>
                  </a:ext>
                </a:extLst>
              </p:cNvPr>
              <p:cNvSpPr txBox="1"/>
              <p:nvPr/>
            </p:nvSpPr>
            <p:spPr>
              <a:xfrm>
                <a:off x="6493922" y="4051475"/>
                <a:ext cx="243944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34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=23</m:t>
                      </m:r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4CAD40-7ADE-4CBE-BE0D-423C88B14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922" y="4051475"/>
                <a:ext cx="2439449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0F4BFB-E16A-450B-8093-F528C6E51053}"/>
                  </a:ext>
                </a:extLst>
              </p:cNvPr>
              <p:cNvSpPr txBox="1"/>
              <p:nvPr/>
            </p:nvSpPr>
            <p:spPr>
              <a:xfrm>
                <a:off x="9344690" y="4054500"/>
                <a:ext cx="24488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>
                    <a:solidFill>
                      <a:srgbClr val="FF0000"/>
                    </a:solidFill>
                  </a:rPr>
                  <a:t>2nd step 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m:rPr>
                        <m:sty m:val="p"/>
                      </m:rPr>
                      <a:rPr lang="en-GB" sz="24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GB" sz="24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34</m:t>
                    </m:r>
                  </m:oMath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0F4BFB-E16A-450B-8093-F528C6E51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690" y="4054500"/>
                <a:ext cx="2448812" cy="461665"/>
              </a:xfrm>
              <a:prstGeom prst="rect">
                <a:avLst/>
              </a:prstGeom>
              <a:blipFill>
                <a:blip r:embed="rId12"/>
                <a:stretch>
                  <a:fillRect l="-3980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FC16DA-5F04-4E3D-A377-41FC8D097A19}"/>
                  </a:ext>
                </a:extLst>
              </p:cNvPr>
              <p:cNvSpPr txBox="1"/>
              <p:nvPr/>
            </p:nvSpPr>
            <p:spPr>
              <a:xfrm>
                <a:off x="7777387" y="4837693"/>
                <a:ext cx="1625894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sz="2800" b="0" i="0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5FC16DA-5F04-4E3D-A377-41FC8D097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387" y="4837693"/>
                <a:ext cx="1625894" cy="8094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1B1FC8-A476-450D-AB45-16AA5B3AB59D}"/>
                  </a:ext>
                </a:extLst>
              </p:cNvPr>
              <p:cNvSpPr txBox="1"/>
              <p:nvPr/>
            </p:nvSpPr>
            <p:spPr>
              <a:xfrm>
                <a:off x="1349243" y="5085242"/>
                <a:ext cx="19561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=12.9 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1B1FC8-A476-450D-AB45-16AA5B3AB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243" y="5085242"/>
                <a:ext cx="1956113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BB4844A-96BF-4287-AB5F-9C721AA6E236}"/>
                  </a:ext>
                </a:extLst>
              </p:cNvPr>
              <p:cNvSpPr txBox="1"/>
              <p:nvPr/>
            </p:nvSpPr>
            <p:spPr>
              <a:xfrm>
                <a:off x="7764843" y="6035866"/>
                <a:ext cx="19561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800" b="0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=41.1 </m:t>
                      </m:r>
                      <m:r>
                        <m:rPr>
                          <m:sty m:val="p"/>
                        </m:rPr>
                        <a:rPr lang="en-GB" sz="2800" b="0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sz="28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BB4844A-96BF-4287-AB5F-9C721AA6E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843" y="6035866"/>
                <a:ext cx="1956113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74FEADCB-4839-46B0-A7E4-979DC27B7E5D}"/>
              </a:ext>
            </a:extLst>
          </p:cNvPr>
          <p:cNvSpPr txBox="1"/>
          <p:nvPr/>
        </p:nvSpPr>
        <p:spPr>
          <a:xfrm>
            <a:off x="2257040" y="127151"/>
            <a:ext cx="763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Summary for finding a side – two possible methods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10EB94-21FF-4680-B582-DA61A4526BF4}"/>
              </a:ext>
            </a:extLst>
          </p:cNvPr>
          <p:cNvCxnSpPr>
            <a:cxnSpLocks/>
          </p:cNvCxnSpPr>
          <p:nvPr/>
        </p:nvCxnSpPr>
        <p:spPr>
          <a:xfrm>
            <a:off x="5777946" y="1152939"/>
            <a:ext cx="0" cy="53138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CA385AC-B870-419B-B808-6DB379AB4326}"/>
              </a:ext>
            </a:extLst>
          </p:cNvPr>
          <p:cNvSpPr txBox="1"/>
          <p:nvPr/>
        </p:nvSpPr>
        <p:spPr>
          <a:xfrm>
            <a:off x="4322608" y="590506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360E5A-8FDD-4625-970F-DC8C81C5CFB2}"/>
              </a:ext>
            </a:extLst>
          </p:cNvPr>
          <p:cNvCxnSpPr/>
          <p:nvPr/>
        </p:nvCxnSpPr>
        <p:spPr>
          <a:xfrm>
            <a:off x="1358349" y="5542633"/>
            <a:ext cx="194700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B33376-C6A8-4D35-B478-0EDDBCF5D2FC}"/>
              </a:ext>
            </a:extLst>
          </p:cNvPr>
          <p:cNvCxnSpPr/>
          <p:nvPr/>
        </p:nvCxnSpPr>
        <p:spPr>
          <a:xfrm>
            <a:off x="7777387" y="6468040"/>
            <a:ext cx="194356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5CCA5D-26AD-4C0A-A509-B3DBF917D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48581" y="5276905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2090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EF318472-D001-43D5-8C4E-1E5653A824EF}"/>
              </a:ext>
            </a:extLst>
          </p:cNvPr>
          <p:cNvGrpSpPr/>
          <p:nvPr/>
        </p:nvGrpSpPr>
        <p:grpSpPr>
          <a:xfrm>
            <a:off x="2677128" y="260194"/>
            <a:ext cx="6616689" cy="625833"/>
            <a:chOff x="2076737" y="536814"/>
            <a:chExt cx="6616689" cy="6258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81F375-34CC-4D3A-858B-00AB261EAC83}"/>
                </a:ext>
              </a:extLst>
            </p:cNvPr>
            <p:cNvSpPr/>
            <p:nvPr/>
          </p:nvSpPr>
          <p:spPr>
            <a:xfrm>
              <a:off x="2076737" y="536814"/>
              <a:ext cx="6616689" cy="625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12864E-AD8D-46D5-A154-D94844735D2D}"/>
                </a:ext>
              </a:extLst>
            </p:cNvPr>
            <p:cNvSpPr txBox="1"/>
            <p:nvPr/>
          </p:nvSpPr>
          <p:spPr>
            <a:xfrm>
              <a:off x="2431255" y="657579"/>
              <a:ext cx="5947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/>
                <a:t>First you need to check your calculator is set to degrees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2B6E74-E3A1-4496-824F-B9D288553FD3}"/>
              </a:ext>
            </a:extLst>
          </p:cNvPr>
          <p:cNvSpPr txBox="1"/>
          <p:nvPr/>
        </p:nvSpPr>
        <p:spPr>
          <a:xfrm>
            <a:off x="2215961" y="1356555"/>
            <a:ext cx="8372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top of the calculator display, you should see a </a:t>
            </a:r>
            <a:r>
              <a:rPr lang="en-GB" b="1" dirty="0"/>
              <a:t>         </a:t>
            </a:r>
            <a:r>
              <a:rPr lang="en-GB" dirty="0"/>
              <a:t>.  If so all is fine.</a:t>
            </a:r>
          </a:p>
          <a:p>
            <a:endParaRPr lang="en-GB" dirty="0"/>
          </a:p>
          <a:p>
            <a:r>
              <a:rPr lang="en-GB" dirty="0"/>
              <a:t>If you don’t, you’ll see either an           or a         .  You need to see      </a:t>
            </a:r>
            <a:r>
              <a:rPr lang="en-GB" b="1" dirty="0"/>
              <a:t>     </a:t>
            </a:r>
            <a:r>
              <a:rPr lang="en-GB" dirty="0"/>
              <a:t>for degrees.</a:t>
            </a:r>
          </a:p>
          <a:p>
            <a:endParaRPr lang="en-GB" dirty="0"/>
          </a:p>
          <a:p>
            <a:r>
              <a:rPr lang="en-GB" dirty="0"/>
              <a:t>Here are some instructions to get your calculator onto degrees.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57E45-A295-40F4-B04F-6B9A497CFFB2}"/>
              </a:ext>
            </a:extLst>
          </p:cNvPr>
          <p:cNvSpPr txBox="1"/>
          <p:nvPr/>
        </p:nvSpPr>
        <p:spPr>
          <a:xfrm>
            <a:off x="2215961" y="2908879"/>
            <a:ext cx="448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Press the following buttons on your calculator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E71008-A8B8-4DD9-8EAF-8AAF406E7BB9}"/>
              </a:ext>
            </a:extLst>
          </p:cNvPr>
          <p:cNvGrpSpPr/>
          <p:nvPr/>
        </p:nvGrpSpPr>
        <p:grpSpPr>
          <a:xfrm>
            <a:off x="6834943" y="4222522"/>
            <a:ext cx="612668" cy="500530"/>
            <a:chOff x="5765159" y="5466517"/>
            <a:chExt cx="612668" cy="50053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1C20AA-C553-4674-A411-9EC7607617D2}"/>
                </a:ext>
              </a:extLst>
            </p:cNvPr>
            <p:cNvSpPr/>
            <p:nvPr/>
          </p:nvSpPr>
          <p:spPr>
            <a:xfrm>
              <a:off x="5765159" y="5466517"/>
              <a:ext cx="612668" cy="500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8D51F9-FBC2-47B2-BD04-0D69DAA6918C}"/>
                </a:ext>
              </a:extLst>
            </p:cNvPr>
            <p:cNvSpPr txBox="1"/>
            <p:nvPr/>
          </p:nvSpPr>
          <p:spPr>
            <a:xfrm>
              <a:off x="5922992" y="550538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CD96AE-F608-48CF-B7C4-0857E1D47E8B}"/>
              </a:ext>
            </a:extLst>
          </p:cNvPr>
          <p:cNvGrpSpPr/>
          <p:nvPr/>
        </p:nvGrpSpPr>
        <p:grpSpPr>
          <a:xfrm>
            <a:off x="884993" y="3912628"/>
            <a:ext cx="612668" cy="713716"/>
            <a:chOff x="2544417" y="4890052"/>
            <a:chExt cx="612668" cy="71371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17771D0-6886-43C7-885B-57DEB2F4BE81}"/>
                </a:ext>
              </a:extLst>
            </p:cNvPr>
            <p:cNvSpPr/>
            <p:nvPr/>
          </p:nvSpPr>
          <p:spPr>
            <a:xfrm>
              <a:off x="2690089" y="5290678"/>
              <a:ext cx="313090" cy="313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507640-D15C-4993-9BEA-3C3222F4DFCB}"/>
                </a:ext>
              </a:extLst>
            </p:cNvPr>
            <p:cNvSpPr txBox="1"/>
            <p:nvPr/>
          </p:nvSpPr>
          <p:spPr>
            <a:xfrm>
              <a:off x="2544417" y="4890052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Shift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1B4A11-1631-4F8C-BBBF-1A55F7084CAE}"/>
              </a:ext>
            </a:extLst>
          </p:cNvPr>
          <p:cNvGrpSpPr/>
          <p:nvPr/>
        </p:nvGrpSpPr>
        <p:grpSpPr>
          <a:xfrm>
            <a:off x="1640589" y="3909394"/>
            <a:ext cx="1318374" cy="733009"/>
            <a:chOff x="3999472" y="4890052"/>
            <a:chExt cx="1318374" cy="73300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4745E89-48E3-4E7F-80E1-B183A826B9FA}"/>
                </a:ext>
              </a:extLst>
            </p:cNvPr>
            <p:cNvSpPr/>
            <p:nvPr/>
          </p:nvSpPr>
          <p:spPr>
            <a:xfrm>
              <a:off x="4502114" y="5309971"/>
              <a:ext cx="313090" cy="31309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46A107-A9CE-4E8C-BB92-F21ED7E141AD}"/>
                </a:ext>
              </a:extLst>
            </p:cNvPr>
            <p:cNvSpPr txBox="1"/>
            <p:nvPr/>
          </p:nvSpPr>
          <p:spPr>
            <a:xfrm>
              <a:off x="3999472" y="4890052"/>
              <a:ext cx="1318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Menu setup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05BF737-F23A-4BBF-9851-5A43CA7CB2B9}"/>
              </a:ext>
            </a:extLst>
          </p:cNvPr>
          <p:cNvSpPr txBox="1"/>
          <p:nvPr/>
        </p:nvSpPr>
        <p:spPr>
          <a:xfrm>
            <a:off x="3043883" y="4296796"/>
            <a:ext cx="390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will see     </a:t>
            </a:r>
            <a:r>
              <a:rPr lang="en-GB" b="1" dirty="0"/>
              <a:t>2 : Angle Unit</a:t>
            </a:r>
            <a:r>
              <a:rPr lang="en-GB" dirty="0"/>
              <a:t>.         Press</a:t>
            </a:r>
            <a:endParaRPr lang="en-GB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5A836-CD7F-4B05-8DEE-860D1530C870}"/>
              </a:ext>
            </a:extLst>
          </p:cNvPr>
          <p:cNvSpPr txBox="1"/>
          <p:nvPr/>
        </p:nvSpPr>
        <p:spPr>
          <a:xfrm>
            <a:off x="7724597" y="4310020"/>
            <a:ext cx="310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You will see  </a:t>
            </a:r>
            <a:r>
              <a:rPr lang="en-GB" b="1" dirty="0"/>
              <a:t>1 : Degree    </a:t>
            </a:r>
            <a:r>
              <a:rPr lang="en-GB" dirty="0"/>
              <a:t>Press</a:t>
            </a:r>
            <a:endParaRPr lang="en-GB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6A8666-A2A6-40E7-B433-C76E68AF1415}"/>
              </a:ext>
            </a:extLst>
          </p:cNvPr>
          <p:cNvGrpSpPr/>
          <p:nvPr/>
        </p:nvGrpSpPr>
        <p:grpSpPr>
          <a:xfrm>
            <a:off x="10751129" y="4244421"/>
            <a:ext cx="612668" cy="500530"/>
            <a:chOff x="5765159" y="5466517"/>
            <a:chExt cx="612668" cy="50053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F56FA3-A096-4BE2-BB39-8F33F7F62485}"/>
                </a:ext>
              </a:extLst>
            </p:cNvPr>
            <p:cNvSpPr/>
            <p:nvPr/>
          </p:nvSpPr>
          <p:spPr>
            <a:xfrm>
              <a:off x="5765159" y="5466517"/>
              <a:ext cx="612668" cy="50053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48D69E-51C4-49EC-8125-68596392996C}"/>
                </a:ext>
              </a:extLst>
            </p:cNvPr>
            <p:cNvSpPr txBox="1"/>
            <p:nvPr/>
          </p:nvSpPr>
          <p:spPr>
            <a:xfrm>
              <a:off x="5909740" y="547887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0581800-62E8-4DB0-913B-5FA63ED74630}"/>
              </a:ext>
            </a:extLst>
          </p:cNvPr>
          <p:cNvSpPr txBox="1"/>
          <p:nvPr/>
        </p:nvSpPr>
        <p:spPr>
          <a:xfrm>
            <a:off x="4406326" y="3949190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: </a:t>
            </a:r>
            <a:r>
              <a:rPr lang="en-GB" dirty="0" err="1"/>
              <a:t>Input/Output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C3587E-E711-4228-A22B-8FDE35A4FA62}"/>
              </a:ext>
            </a:extLst>
          </p:cNvPr>
          <p:cNvSpPr txBox="1"/>
          <p:nvPr/>
        </p:nvSpPr>
        <p:spPr>
          <a:xfrm>
            <a:off x="4393033" y="4626344"/>
            <a:ext cx="1995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: Number Format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AE63FC-6B3F-4DA3-A525-DAD8F3F035EE}"/>
              </a:ext>
            </a:extLst>
          </p:cNvPr>
          <p:cNvSpPr txBox="1"/>
          <p:nvPr/>
        </p:nvSpPr>
        <p:spPr>
          <a:xfrm>
            <a:off x="4393032" y="5007107"/>
            <a:ext cx="20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 : Engineer Symbol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A5862C-D618-41D3-B3E6-8591A12914DA}"/>
              </a:ext>
            </a:extLst>
          </p:cNvPr>
          <p:cNvSpPr txBox="1"/>
          <p:nvPr/>
        </p:nvSpPr>
        <p:spPr>
          <a:xfrm>
            <a:off x="8905462" y="464890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: Radian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861C6B-43D0-41CD-83FA-E9E4FC2E46CF}"/>
              </a:ext>
            </a:extLst>
          </p:cNvPr>
          <p:cNvSpPr txBox="1"/>
          <p:nvPr/>
        </p:nvSpPr>
        <p:spPr>
          <a:xfrm>
            <a:off x="8905462" y="4974534"/>
            <a:ext cx="12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: Gradian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8639B8F-58D7-453D-AAF0-91CF23641092}"/>
              </a:ext>
            </a:extLst>
          </p:cNvPr>
          <p:cNvGrpSpPr/>
          <p:nvPr/>
        </p:nvGrpSpPr>
        <p:grpSpPr>
          <a:xfrm>
            <a:off x="7736090" y="1367958"/>
            <a:ext cx="343792" cy="369332"/>
            <a:chOff x="10124283" y="2756452"/>
            <a:chExt cx="343792" cy="3693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1A9E6FB-F9D0-41FF-BA9A-E4DEC89E5ED8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153FDE-8F74-40D8-A4A0-F885172B71F7}"/>
                </a:ext>
              </a:extLst>
            </p:cNvPr>
            <p:cNvSpPr txBox="1"/>
            <p:nvPr/>
          </p:nvSpPr>
          <p:spPr>
            <a:xfrm>
              <a:off x="10137535" y="27564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41B46C-61F9-488D-846B-CA68E790C9B9}"/>
              </a:ext>
            </a:extLst>
          </p:cNvPr>
          <p:cNvGrpSpPr/>
          <p:nvPr/>
        </p:nvGrpSpPr>
        <p:grpSpPr>
          <a:xfrm>
            <a:off x="5358248" y="1919033"/>
            <a:ext cx="330540" cy="369332"/>
            <a:chOff x="10124283" y="2756452"/>
            <a:chExt cx="330540" cy="36933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6708A02-ECAA-4500-B845-DFF9163A1859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3312D52-EC2B-4548-B527-B6BF3A3D79DA}"/>
                </a:ext>
              </a:extLst>
            </p:cNvPr>
            <p:cNvSpPr txBox="1"/>
            <p:nvPr/>
          </p:nvSpPr>
          <p:spPr>
            <a:xfrm>
              <a:off x="10137535" y="2756452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R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C6023E4-D610-49B5-BCF5-CB7878482780}"/>
              </a:ext>
            </a:extLst>
          </p:cNvPr>
          <p:cNvGrpSpPr/>
          <p:nvPr/>
        </p:nvGrpSpPr>
        <p:grpSpPr>
          <a:xfrm>
            <a:off x="6294290" y="1918127"/>
            <a:ext cx="330540" cy="369764"/>
            <a:chOff x="10684438" y="3683301"/>
            <a:chExt cx="330540" cy="369764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C91C17B-D91B-4234-AF0F-44BA74DDD692}"/>
                </a:ext>
              </a:extLst>
            </p:cNvPr>
            <p:cNvSpPr/>
            <p:nvPr/>
          </p:nvSpPr>
          <p:spPr>
            <a:xfrm>
              <a:off x="10684438" y="3683301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02D6493-10CF-497A-A05A-FB71BCB1887B}"/>
                </a:ext>
              </a:extLst>
            </p:cNvPr>
            <p:cNvSpPr txBox="1"/>
            <p:nvPr/>
          </p:nvSpPr>
          <p:spPr>
            <a:xfrm>
              <a:off x="10684438" y="3683733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G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D4C5B7-631B-4A2B-BB7F-F4E4D9481920}"/>
              </a:ext>
            </a:extLst>
          </p:cNvPr>
          <p:cNvGrpSpPr/>
          <p:nvPr/>
        </p:nvGrpSpPr>
        <p:grpSpPr>
          <a:xfrm>
            <a:off x="8417865" y="1918127"/>
            <a:ext cx="343792" cy="369332"/>
            <a:chOff x="10124283" y="2756452"/>
            <a:chExt cx="343792" cy="36933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536CD1F-8FA1-465B-9B4E-B838B59117A1}"/>
                </a:ext>
              </a:extLst>
            </p:cNvPr>
            <p:cNvSpPr/>
            <p:nvPr/>
          </p:nvSpPr>
          <p:spPr>
            <a:xfrm>
              <a:off x="10124283" y="2756452"/>
              <a:ext cx="330540" cy="34369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975CE84-D028-453D-A042-C12570FF41B7}"/>
                </a:ext>
              </a:extLst>
            </p:cNvPr>
            <p:cNvSpPr txBox="1"/>
            <p:nvPr/>
          </p:nvSpPr>
          <p:spPr>
            <a:xfrm>
              <a:off x="10137535" y="275645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D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828CA5F-E779-46ED-9F3C-B230AC01B691}"/>
              </a:ext>
            </a:extLst>
          </p:cNvPr>
          <p:cNvGrpSpPr/>
          <p:nvPr/>
        </p:nvGrpSpPr>
        <p:grpSpPr>
          <a:xfrm>
            <a:off x="2876742" y="6081637"/>
            <a:ext cx="6245236" cy="382152"/>
            <a:chOff x="1458093" y="5838791"/>
            <a:chExt cx="6245236" cy="38215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B175EF4-5636-4673-9DA5-6E8E4F8A7D27}"/>
                </a:ext>
              </a:extLst>
            </p:cNvPr>
            <p:cNvSpPr txBox="1"/>
            <p:nvPr/>
          </p:nvSpPr>
          <p:spPr>
            <a:xfrm>
              <a:off x="1458093" y="5838791"/>
              <a:ext cx="6245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Now you should see a           at the top of your calculator display 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20B596A-42F4-4CE9-AF7E-6D8A11F2F321}"/>
                </a:ext>
              </a:extLst>
            </p:cNvPr>
            <p:cNvGrpSpPr/>
            <p:nvPr/>
          </p:nvGrpSpPr>
          <p:grpSpPr>
            <a:xfrm>
              <a:off x="3693604" y="5851611"/>
              <a:ext cx="343792" cy="369332"/>
              <a:chOff x="10124283" y="2756452"/>
              <a:chExt cx="343792" cy="36933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E155F14-BEBC-4728-847A-16C69D1145E6}"/>
                  </a:ext>
                </a:extLst>
              </p:cNvPr>
              <p:cNvSpPr/>
              <p:nvPr/>
            </p:nvSpPr>
            <p:spPr>
              <a:xfrm>
                <a:off x="10124283" y="2756452"/>
                <a:ext cx="330540" cy="3436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98E7227-E356-43AB-866B-D77DFD44C2DD}"/>
                  </a:ext>
                </a:extLst>
              </p:cNvPr>
              <p:cNvSpPr txBox="1"/>
              <p:nvPr/>
            </p:nvSpPr>
            <p:spPr>
              <a:xfrm>
                <a:off x="10137535" y="2756452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</p:grpSp>
      <p:pic>
        <p:nvPicPr>
          <p:cNvPr id="68" name="Trigonometry">
            <a:hlinkClick r:id="" action="ppaction://media"/>
            <a:extLst>
              <a:ext uri="{FF2B5EF4-FFF2-40B4-BE49-F238E27FC236}">
                <a16:creationId xmlns:a16="http://schemas.microsoft.com/office/drawing/2014/main" id="{FBC9696C-38E9-4794-81B2-981B63DCD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61864" y="2519465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2060"/>
            </a:solidFill>
          </a:ln>
        </p:spPr>
      </p:pic>
      <p:sp>
        <p:nvSpPr>
          <p:cNvPr id="46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9332101" y="3172766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1917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D2ABBD04-31FB-49EB-B0E9-1B941766A91E}"/>
              </a:ext>
            </a:extLst>
          </p:cNvPr>
          <p:cNvGrpSpPr/>
          <p:nvPr/>
        </p:nvGrpSpPr>
        <p:grpSpPr>
          <a:xfrm>
            <a:off x="5025573" y="858616"/>
            <a:ext cx="2256213" cy="2826694"/>
            <a:chOff x="3546534" y="2625434"/>
            <a:chExt cx="2256213" cy="32131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6AD6BA-D33C-4EEE-8F5A-6806D3A46FAD}"/>
                </a:ext>
              </a:extLst>
            </p:cNvPr>
            <p:cNvGrpSpPr/>
            <p:nvPr/>
          </p:nvGrpSpPr>
          <p:grpSpPr>
            <a:xfrm flipH="1">
              <a:off x="3724243" y="2625434"/>
              <a:ext cx="1690255" cy="2811378"/>
              <a:chOff x="3131127" y="1551709"/>
              <a:chExt cx="1690255" cy="2812473"/>
            </a:xfrm>
          </p:grpSpPr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DEE03752-D660-4F50-A880-22D3FD100788}"/>
                  </a:ext>
                </a:extLst>
              </p:cNvPr>
              <p:cNvSpPr/>
              <p:nvPr/>
            </p:nvSpPr>
            <p:spPr>
              <a:xfrm>
                <a:off x="3131127" y="1551709"/>
                <a:ext cx="1690255" cy="2812473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18B4FC-6E3E-4641-A775-6E6B8DE840AC}"/>
                  </a:ext>
                </a:extLst>
              </p:cNvPr>
              <p:cNvSpPr/>
              <p:nvPr/>
            </p:nvSpPr>
            <p:spPr>
              <a:xfrm>
                <a:off x="3131127" y="4100945"/>
                <a:ext cx="263237" cy="26323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96B71E-0DEB-454B-A0DE-39C095D95007}"/>
                    </a:ext>
                  </a:extLst>
                </p:cNvPr>
                <p:cNvSpPr txBox="1"/>
                <p:nvPr/>
              </p:nvSpPr>
              <p:spPr>
                <a:xfrm flipH="1">
                  <a:off x="3961261" y="4991347"/>
                  <a:ext cx="29424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B96B71E-0DEB-454B-A0DE-39C095D95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3961261" y="4991347"/>
                  <a:ext cx="294248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Arc 7">
              <a:extLst>
                <a:ext uri="{FF2B5EF4-FFF2-40B4-BE49-F238E27FC236}">
                  <a16:creationId xmlns:a16="http://schemas.microsoft.com/office/drawing/2014/main" id="{BC596B33-1899-4741-98C6-2080EC2B1CF5}"/>
                </a:ext>
              </a:extLst>
            </p:cNvPr>
            <p:cNvSpPr/>
            <p:nvPr/>
          </p:nvSpPr>
          <p:spPr>
            <a:xfrm rot="6220989" flipH="1">
              <a:off x="3535585" y="4923285"/>
              <a:ext cx="841235" cy="81933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42A86F0-4881-405A-B41D-A3701B5B0340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V="1">
              <a:off x="4255509" y="4171137"/>
              <a:ext cx="1130855" cy="1035654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E5F37C-D4C3-4386-A3D9-BF70136E5777}"/>
                </a:ext>
              </a:extLst>
            </p:cNvPr>
            <p:cNvSpPr txBox="1"/>
            <p:nvPr/>
          </p:nvSpPr>
          <p:spPr>
            <a:xfrm flipH="1">
              <a:off x="5414499" y="3852607"/>
              <a:ext cx="388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3E256C-B025-4D66-9FE1-D8BD9E35F10C}"/>
                </a:ext>
              </a:extLst>
            </p:cNvPr>
            <p:cNvSpPr txBox="1"/>
            <p:nvPr/>
          </p:nvSpPr>
          <p:spPr>
            <a:xfrm flipH="1">
              <a:off x="4416739" y="5376877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D2083F-9728-44F5-A5CE-F70AC478EED2}"/>
                </a:ext>
              </a:extLst>
            </p:cNvPr>
            <p:cNvSpPr txBox="1"/>
            <p:nvPr/>
          </p:nvSpPr>
          <p:spPr>
            <a:xfrm flipH="1">
              <a:off x="4227801" y="3680984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H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E7007F7-82D3-43DA-9D47-E6355E41B0CF}"/>
              </a:ext>
            </a:extLst>
          </p:cNvPr>
          <p:cNvSpPr txBox="1"/>
          <p:nvPr/>
        </p:nvSpPr>
        <p:spPr>
          <a:xfrm>
            <a:off x="2283959" y="130926"/>
            <a:ext cx="8145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Sine, Cosine and Tangent ratios   (Sin, Cos and Tan)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2C8AB2-B51E-44F6-8D14-59FC22499BB0}"/>
              </a:ext>
            </a:extLst>
          </p:cNvPr>
          <p:cNvGrpSpPr/>
          <p:nvPr/>
        </p:nvGrpSpPr>
        <p:grpSpPr>
          <a:xfrm>
            <a:off x="1159461" y="4114797"/>
            <a:ext cx="2367141" cy="1945662"/>
            <a:chOff x="3075711" y="1870364"/>
            <a:chExt cx="2367141" cy="189024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155C7E-B319-424E-B4C0-10379522AB9B}"/>
                </a:ext>
              </a:extLst>
            </p:cNvPr>
            <p:cNvSpPr/>
            <p:nvPr/>
          </p:nvSpPr>
          <p:spPr>
            <a:xfrm>
              <a:off x="3075711" y="1870364"/>
              <a:ext cx="2367141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D26867B-E340-4AC5-A76F-23EEE11BD16F}"/>
                </a:ext>
              </a:extLst>
            </p:cNvPr>
            <p:cNvGrpSpPr/>
            <p:nvPr/>
          </p:nvGrpSpPr>
          <p:grpSpPr>
            <a:xfrm>
              <a:off x="3297373" y="2138892"/>
              <a:ext cx="1971694" cy="1383368"/>
              <a:chOff x="3920835" y="2138892"/>
              <a:chExt cx="1971694" cy="13833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6249F3F-EBED-48CC-A260-9C51A49218AC}"/>
                      </a:ext>
                    </a:extLst>
                  </p:cNvPr>
                  <p:cNvSpPr txBox="1"/>
                  <p:nvPr/>
                </p:nvSpPr>
                <p:spPr>
                  <a:xfrm>
                    <a:off x="3920835" y="2138892"/>
                    <a:ext cx="1971694" cy="5679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Opposite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Hypotenuse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6249F3F-EBED-48CC-A260-9C51A49218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0835" y="2138892"/>
                    <a:ext cx="1971694" cy="56797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2F3A2-5702-4D3E-AAE6-5CBFA5086DA5}"/>
                      </a:ext>
                    </a:extLst>
                  </p:cNvPr>
                  <p:cNvSpPr txBox="1"/>
                  <p:nvPr/>
                </p:nvSpPr>
                <p:spPr>
                  <a:xfrm>
                    <a:off x="3933200" y="3003656"/>
                    <a:ext cx="945772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FBD2F3A2-5702-4D3E-AAE6-5CBFA5086D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3200" y="3003656"/>
                    <a:ext cx="945772" cy="51860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8D1AEBF-E6E2-4BDF-9E45-9565D11802C8}"/>
              </a:ext>
            </a:extLst>
          </p:cNvPr>
          <p:cNvGrpSpPr/>
          <p:nvPr/>
        </p:nvGrpSpPr>
        <p:grpSpPr>
          <a:xfrm>
            <a:off x="4927894" y="4114794"/>
            <a:ext cx="2367141" cy="1945662"/>
            <a:chOff x="5846620" y="1870361"/>
            <a:chExt cx="2367141" cy="189024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CA9A1B-6AA7-41A7-BE1E-C16DAA64D717}"/>
                </a:ext>
              </a:extLst>
            </p:cNvPr>
            <p:cNvSpPr/>
            <p:nvPr/>
          </p:nvSpPr>
          <p:spPr>
            <a:xfrm>
              <a:off x="5846620" y="1870361"/>
              <a:ext cx="2367141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F6003F2-5BF8-4081-A29A-BAB725EF436E}"/>
                </a:ext>
              </a:extLst>
            </p:cNvPr>
            <p:cNvGrpSpPr/>
            <p:nvPr/>
          </p:nvGrpSpPr>
          <p:grpSpPr>
            <a:xfrm>
              <a:off x="6026731" y="2138892"/>
              <a:ext cx="2016578" cy="1389725"/>
              <a:chOff x="6026731" y="2138892"/>
              <a:chExt cx="2016578" cy="13897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0302B61-AAD1-4C29-B994-F3A9CCAB4B27}"/>
                      </a:ext>
                    </a:extLst>
                  </p:cNvPr>
                  <p:cNvSpPr txBox="1"/>
                  <p:nvPr/>
                </p:nvSpPr>
                <p:spPr>
                  <a:xfrm>
                    <a:off x="6026731" y="2138892"/>
                    <a:ext cx="2016578" cy="5735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Adjacent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Hypotenuse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E0302B61-AAD1-4C29-B994-F3A9CCAB4B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6731" y="2138892"/>
                    <a:ext cx="2016578" cy="57355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2EF19C9-DE72-497D-B55D-9BCAF85B6DBA}"/>
                      </a:ext>
                    </a:extLst>
                  </p:cNvPr>
                  <p:cNvSpPr txBox="1"/>
                  <p:nvPr/>
                </p:nvSpPr>
                <p:spPr>
                  <a:xfrm>
                    <a:off x="6029524" y="3010013"/>
                    <a:ext cx="990656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2EF19C9-DE72-497D-B55D-9BCAF85B6D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9524" y="3010013"/>
                    <a:ext cx="990656" cy="51860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7AD561C-8C17-4E82-B8CF-44D77F2CDD0D}"/>
              </a:ext>
            </a:extLst>
          </p:cNvPr>
          <p:cNvGrpSpPr/>
          <p:nvPr/>
        </p:nvGrpSpPr>
        <p:grpSpPr>
          <a:xfrm>
            <a:off x="8713422" y="4114790"/>
            <a:ext cx="2308500" cy="1945662"/>
            <a:chOff x="8897846" y="1870357"/>
            <a:chExt cx="2308500" cy="189024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60048F-2DA6-4435-B9DF-76503B53BB86}"/>
                </a:ext>
              </a:extLst>
            </p:cNvPr>
            <p:cNvSpPr/>
            <p:nvPr/>
          </p:nvSpPr>
          <p:spPr>
            <a:xfrm>
              <a:off x="8897846" y="1870357"/>
              <a:ext cx="2308500" cy="18902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4DE85DF-B265-4BF6-9625-B42F19419EE9}"/>
                </a:ext>
              </a:extLst>
            </p:cNvPr>
            <p:cNvGrpSpPr/>
            <p:nvPr/>
          </p:nvGrpSpPr>
          <p:grpSpPr>
            <a:xfrm>
              <a:off x="9143995" y="2132361"/>
              <a:ext cx="1740861" cy="1389139"/>
              <a:chOff x="9143995" y="2132361"/>
              <a:chExt cx="1740861" cy="138913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A64697C-E8D2-4629-A47E-F796499516D9}"/>
                      </a:ext>
                    </a:extLst>
                  </p:cNvPr>
                  <p:cNvSpPr txBox="1"/>
                  <p:nvPr/>
                </p:nvSpPr>
                <p:spPr>
                  <a:xfrm>
                    <a:off x="9143995" y="2132361"/>
                    <a:ext cx="1740861" cy="55229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Opposite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Adjacent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0A64697C-E8D2-4629-A47E-F796499516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3995" y="2132361"/>
                    <a:ext cx="1740861" cy="5522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24FDF50-3632-46D7-9CC2-D45C3520D673}"/>
                      </a:ext>
                    </a:extLst>
                  </p:cNvPr>
                  <p:cNvSpPr txBox="1"/>
                  <p:nvPr/>
                </p:nvSpPr>
                <p:spPr>
                  <a:xfrm>
                    <a:off x="9148657" y="3002896"/>
                    <a:ext cx="1008289" cy="5186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</m:den>
                          </m:f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24FDF50-3632-46D7-9CC2-D45C3520D6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8657" y="3002896"/>
                    <a:ext cx="1008289" cy="51860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369924-358E-4D6F-8D4F-57A2749C7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83959" y="1380696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B42CE5E-FAA7-4D17-B340-CACF20FC056E}"/>
              </a:ext>
            </a:extLst>
          </p:cNvPr>
          <p:cNvSpPr txBox="1"/>
          <p:nvPr/>
        </p:nvSpPr>
        <p:spPr>
          <a:xfrm>
            <a:off x="1866374" y="2027011"/>
            <a:ext cx="1699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This just summarises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the triangle and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Sin, Cos and Tan.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F0C699-D22A-4C03-9F97-ECD68965D581}"/>
              </a:ext>
            </a:extLst>
          </p:cNvPr>
          <p:cNvSpPr txBox="1"/>
          <p:nvPr/>
        </p:nvSpPr>
        <p:spPr>
          <a:xfrm>
            <a:off x="8586462" y="2157002"/>
            <a:ext cx="2494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This explains what is meant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by finding the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</a:rPr>
              <a:t>numerator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Important you listen to this.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163A5E-EB4F-488A-A4D3-84905F52DD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8377" y="1496318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0923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68AFB9-F5C4-4986-9412-4099101B6D8C}"/>
              </a:ext>
            </a:extLst>
          </p:cNvPr>
          <p:cNvGrpSpPr/>
          <p:nvPr/>
        </p:nvGrpSpPr>
        <p:grpSpPr>
          <a:xfrm>
            <a:off x="2743200" y="2090530"/>
            <a:ext cx="6705600" cy="1338470"/>
            <a:chOff x="2676939" y="2425148"/>
            <a:chExt cx="6705600" cy="13384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C4B999-9EEA-4CF9-9A41-B5E2998BEBF0}"/>
                </a:ext>
              </a:extLst>
            </p:cNvPr>
            <p:cNvSpPr/>
            <p:nvPr/>
          </p:nvSpPr>
          <p:spPr>
            <a:xfrm>
              <a:off x="2676939" y="2425148"/>
              <a:ext cx="6705600" cy="133847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981BAA-8BB7-4617-86D1-745D7F92ED3E}"/>
                </a:ext>
              </a:extLst>
            </p:cNvPr>
            <p:cNvSpPr txBox="1"/>
            <p:nvPr/>
          </p:nvSpPr>
          <p:spPr>
            <a:xfrm>
              <a:off x="3193773" y="2766104"/>
              <a:ext cx="57518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Reminder of how to find an angle</a:t>
              </a:r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DE7FE7-0216-4E3A-990F-E4422C3D6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1149" y="410486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681A752F-CF70-4080-BD79-AEB16A529DA8}"/>
              </a:ext>
            </a:extLst>
          </p:cNvPr>
          <p:cNvSpPr txBox="1"/>
          <p:nvPr/>
        </p:nvSpPr>
        <p:spPr>
          <a:xfrm>
            <a:off x="5711881" y="474783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81608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val 86">
            <a:extLst>
              <a:ext uri="{FF2B5EF4-FFF2-40B4-BE49-F238E27FC236}">
                <a16:creationId xmlns:a16="http://schemas.microsoft.com/office/drawing/2014/main" id="{29EE40FF-EDBB-408B-8FBA-F3964F62EDBA}"/>
              </a:ext>
            </a:extLst>
          </p:cNvPr>
          <p:cNvSpPr/>
          <p:nvPr/>
        </p:nvSpPr>
        <p:spPr>
          <a:xfrm>
            <a:off x="5819056" y="1016818"/>
            <a:ext cx="959686" cy="95968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AF71F77-AF9A-47A0-8AD8-4A9F01418208}"/>
              </a:ext>
            </a:extLst>
          </p:cNvPr>
          <p:cNvSpPr/>
          <p:nvPr/>
        </p:nvSpPr>
        <p:spPr>
          <a:xfrm>
            <a:off x="4760545" y="2235551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409024D-D5EF-4FDE-8E45-3F7945CAA61E}"/>
              </a:ext>
            </a:extLst>
          </p:cNvPr>
          <p:cNvSpPr/>
          <p:nvPr/>
        </p:nvSpPr>
        <p:spPr>
          <a:xfrm>
            <a:off x="9357512" y="1313175"/>
            <a:ext cx="897579" cy="897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C33739C4-C063-4F74-A150-9DBFC8C0BA2C}"/>
              </a:ext>
            </a:extLst>
          </p:cNvPr>
          <p:cNvSpPr/>
          <p:nvPr/>
        </p:nvSpPr>
        <p:spPr>
          <a:xfrm rot="4099220">
            <a:off x="4592349" y="1344519"/>
            <a:ext cx="1114934" cy="108591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900DCA-5B27-4BE9-AA85-F5B56E8B4B47}"/>
              </a:ext>
            </a:extLst>
          </p:cNvPr>
          <p:cNvGrpSpPr/>
          <p:nvPr/>
        </p:nvGrpSpPr>
        <p:grpSpPr>
          <a:xfrm>
            <a:off x="9723645" y="1465343"/>
            <a:ext cx="133734" cy="186733"/>
            <a:chOff x="6037514" y="5274365"/>
            <a:chExt cx="192220" cy="3048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3F1D6F-0BF1-4099-A58B-B0E6450566F6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0647E86-5948-456C-8D50-E38847F1EA40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E67126-C5B9-47EC-83FB-B67044584E32}"/>
                  </a:ext>
                </a:extLst>
              </p:cNvPr>
              <p:cNvSpPr txBox="1"/>
              <p:nvPr/>
            </p:nvSpPr>
            <p:spPr>
              <a:xfrm>
                <a:off x="5195038" y="1819793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E67126-C5B9-47EC-83FB-B67044584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5038" y="1819793"/>
                <a:ext cx="251094" cy="369332"/>
              </a:xfrm>
              <a:prstGeom prst="rect">
                <a:avLst/>
              </a:prstGeom>
              <a:blipFill>
                <a:blip r:embed="rId4"/>
                <a:stretch>
                  <a:fillRect l="-26829" r="-26829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B2142F5-3E50-481A-84E8-F5EF55982F75}"/>
              </a:ext>
            </a:extLst>
          </p:cNvPr>
          <p:cNvSpPr txBox="1"/>
          <p:nvPr/>
        </p:nvSpPr>
        <p:spPr>
          <a:xfrm>
            <a:off x="900545" y="419664"/>
            <a:ext cx="2550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Find angle QPR  (P)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654811A-E6BD-4111-8F8B-73892CF13ACA}"/>
              </a:ext>
            </a:extLst>
          </p:cNvPr>
          <p:cNvGrpSpPr/>
          <p:nvPr/>
        </p:nvGrpSpPr>
        <p:grpSpPr>
          <a:xfrm>
            <a:off x="455933" y="556845"/>
            <a:ext cx="3631158" cy="2964740"/>
            <a:chOff x="455933" y="917073"/>
            <a:chExt cx="3631158" cy="296474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6E5C26E-0DEF-454A-B715-AE27B6AD3991}"/>
                </a:ext>
              </a:extLst>
            </p:cNvPr>
            <p:cNvGrpSpPr/>
            <p:nvPr/>
          </p:nvGrpSpPr>
          <p:grpSpPr>
            <a:xfrm>
              <a:off x="455933" y="917073"/>
              <a:ext cx="3631158" cy="2964740"/>
              <a:chOff x="884859" y="1390826"/>
              <a:chExt cx="4009646" cy="319121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40F65D4-588E-444C-B473-6B67A19779CE}"/>
                  </a:ext>
                </a:extLst>
              </p:cNvPr>
              <p:cNvGrpSpPr/>
              <p:nvPr/>
            </p:nvGrpSpPr>
            <p:grpSpPr>
              <a:xfrm rot="2723484">
                <a:off x="1762434" y="1385439"/>
                <a:ext cx="2469203" cy="2479977"/>
                <a:chOff x="1629937" y="1330025"/>
                <a:chExt cx="2469203" cy="2479977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6661DCFD-9B28-4AFD-A9F7-29D97CFE3A50}"/>
                    </a:ext>
                  </a:extLst>
                </p:cNvPr>
                <p:cNvGrpSpPr/>
                <p:nvPr/>
              </p:nvGrpSpPr>
              <p:grpSpPr>
                <a:xfrm>
                  <a:off x="1629937" y="1330025"/>
                  <a:ext cx="2469203" cy="2473277"/>
                  <a:chOff x="2182991" y="2229370"/>
                  <a:chExt cx="1856885" cy="2473277"/>
                </a:xfrm>
              </p:grpSpPr>
              <p:sp>
                <p:nvSpPr>
                  <p:cNvPr id="21" name="Right Triangle 20">
                    <a:extLst>
                      <a:ext uri="{FF2B5EF4-FFF2-40B4-BE49-F238E27FC236}">
                        <a16:creationId xmlns:a16="http://schemas.microsoft.com/office/drawing/2014/main" id="{76188E1B-57AA-4F42-8A03-5F7581648CEC}"/>
                      </a:ext>
                    </a:extLst>
                  </p:cNvPr>
                  <p:cNvSpPr/>
                  <p:nvPr/>
                </p:nvSpPr>
                <p:spPr>
                  <a:xfrm flipH="1">
                    <a:off x="2182991" y="2229370"/>
                    <a:ext cx="1690255" cy="2473277"/>
                  </a:xfrm>
                  <a:prstGeom prst="rtTriangl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A387BE5-263B-4229-87FF-B46253D0A478}"/>
                      </a:ext>
                    </a:extLst>
                  </p:cNvPr>
                  <p:cNvSpPr txBox="1"/>
                  <p:nvPr/>
                </p:nvSpPr>
                <p:spPr>
                  <a:xfrm>
                    <a:off x="3900955" y="3526316"/>
                    <a:ext cx="13892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834F04D0-BCC0-4F83-A34D-AE4FA79636A3}"/>
                    </a:ext>
                  </a:extLst>
                </p:cNvPr>
                <p:cNvSpPr/>
                <p:nvPr/>
              </p:nvSpPr>
              <p:spPr>
                <a:xfrm>
                  <a:off x="3556866" y="3484420"/>
                  <a:ext cx="325582" cy="32558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DCCF56-1803-4F2B-B525-0EE1D6A176DE}"/>
                  </a:ext>
                </a:extLst>
              </p:cNvPr>
              <p:cNvSpPr txBox="1"/>
              <p:nvPr/>
            </p:nvSpPr>
            <p:spPr>
              <a:xfrm>
                <a:off x="884859" y="2407631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5BF1399-A351-49E5-BD28-C233708D728E}"/>
                  </a:ext>
                </a:extLst>
              </p:cNvPr>
              <p:cNvSpPr txBox="1"/>
              <p:nvPr/>
            </p:nvSpPr>
            <p:spPr>
              <a:xfrm>
                <a:off x="2682548" y="4212709"/>
                <a:ext cx="340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Q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FA2A938-5447-4925-B5B8-101F4A26C53D}"/>
                  </a:ext>
                </a:extLst>
              </p:cNvPr>
              <p:cNvSpPr txBox="1"/>
              <p:nvPr/>
            </p:nvSpPr>
            <p:spPr>
              <a:xfrm>
                <a:off x="4584805" y="2304117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9D08F9-9380-472A-9568-328CC58773BE}"/>
                </a:ext>
              </a:extLst>
            </p:cNvPr>
            <p:cNvSpPr txBox="1"/>
            <p:nvPr/>
          </p:nvSpPr>
          <p:spPr>
            <a:xfrm>
              <a:off x="845454" y="2734163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5.4cm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884121-4A64-4C79-9B1F-E4818EE0F333}"/>
                </a:ext>
              </a:extLst>
            </p:cNvPr>
            <p:cNvSpPr txBox="1"/>
            <p:nvPr/>
          </p:nvSpPr>
          <p:spPr>
            <a:xfrm>
              <a:off x="1884147" y="160261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6.1cm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7A484B-CE42-40E7-8040-E27D40E806F9}"/>
              </a:ext>
            </a:extLst>
          </p:cNvPr>
          <p:cNvGrpSpPr/>
          <p:nvPr/>
        </p:nvGrpSpPr>
        <p:grpSpPr>
          <a:xfrm>
            <a:off x="4360412" y="604330"/>
            <a:ext cx="3631158" cy="2964740"/>
            <a:chOff x="455933" y="917073"/>
            <a:chExt cx="3631158" cy="296474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8765900-3208-491B-957C-018EA9002EB3}"/>
                </a:ext>
              </a:extLst>
            </p:cNvPr>
            <p:cNvGrpSpPr/>
            <p:nvPr/>
          </p:nvGrpSpPr>
          <p:grpSpPr>
            <a:xfrm>
              <a:off x="455933" y="917073"/>
              <a:ext cx="3631158" cy="2964740"/>
              <a:chOff x="884859" y="1390826"/>
              <a:chExt cx="4009646" cy="319121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15518FA4-5EDF-4278-825B-07EAA7F88214}"/>
                  </a:ext>
                </a:extLst>
              </p:cNvPr>
              <p:cNvGrpSpPr/>
              <p:nvPr/>
            </p:nvGrpSpPr>
            <p:grpSpPr>
              <a:xfrm rot="2723484">
                <a:off x="1762434" y="1385439"/>
                <a:ext cx="2469203" cy="2479977"/>
                <a:chOff x="1629937" y="1330025"/>
                <a:chExt cx="2469203" cy="2479977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F7D7B667-C9B1-45BD-976E-E93D9462EC62}"/>
                    </a:ext>
                  </a:extLst>
                </p:cNvPr>
                <p:cNvGrpSpPr/>
                <p:nvPr/>
              </p:nvGrpSpPr>
              <p:grpSpPr>
                <a:xfrm>
                  <a:off x="1629937" y="1330025"/>
                  <a:ext cx="2469203" cy="2473277"/>
                  <a:chOff x="2182991" y="2229370"/>
                  <a:chExt cx="1856885" cy="2473277"/>
                </a:xfrm>
              </p:grpSpPr>
              <p:sp>
                <p:nvSpPr>
                  <p:cNvPr id="44" name="Right Triangle 43">
                    <a:extLst>
                      <a:ext uri="{FF2B5EF4-FFF2-40B4-BE49-F238E27FC236}">
                        <a16:creationId xmlns:a16="http://schemas.microsoft.com/office/drawing/2014/main" id="{15C8831A-7264-4290-8527-859587E8D93A}"/>
                      </a:ext>
                    </a:extLst>
                  </p:cNvPr>
                  <p:cNvSpPr/>
                  <p:nvPr/>
                </p:nvSpPr>
                <p:spPr>
                  <a:xfrm flipH="1">
                    <a:off x="2182991" y="2229370"/>
                    <a:ext cx="1690255" cy="2473277"/>
                  </a:xfrm>
                  <a:prstGeom prst="rtTriangle">
                    <a:avLst/>
                  </a:prstGeom>
                  <a:noFill/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6872F690-0946-4157-A307-BAB2C8CF1D8E}"/>
                      </a:ext>
                    </a:extLst>
                  </p:cNvPr>
                  <p:cNvSpPr txBox="1"/>
                  <p:nvPr/>
                </p:nvSpPr>
                <p:spPr>
                  <a:xfrm>
                    <a:off x="3900955" y="3526316"/>
                    <a:ext cx="13892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C5A6D26-5CC8-4173-8C01-6EA016259F5F}"/>
                    </a:ext>
                  </a:extLst>
                </p:cNvPr>
                <p:cNvSpPr/>
                <p:nvPr/>
              </p:nvSpPr>
              <p:spPr>
                <a:xfrm>
                  <a:off x="3556866" y="3484420"/>
                  <a:ext cx="325582" cy="32558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5649B6B-5E00-4033-9AAB-DEF3772431A4}"/>
                  </a:ext>
                </a:extLst>
              </p:cNvPr>
              <p:cNvSpPr txBox="1"/>
              <p:nvPr/>
            </p:nvSpPr>
            <p:spPr>
              <a:xfrm>
                <a:off x="884859" y="2407631"/>
                <a:ext cx="3032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74AA49-2039-4F71-86BA-4BA4B19EE6BB}"/>
                  </a:ext>
                </a:extLst>
              </p:cNvPr>
              <p:cNvSpPr txBox="1"/>
              <p:nvPr/>
            </p:nvSpPr>
            <p:spPr>
              <a:xfrm>
                <a:off x="2682548" y="4212709"/>
                <a:ext cx="3401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Q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FE43042-35DE-4EBA-AE66-441B7C811CEF}"/>
                  </a:ext>
                </a:extLst>
              </p:cNvPr>
              <p:cNvSpPr txBox="1"/>
              <p:nvPr/>
            </p:nvSpPr>
            <p:spPr>
              <a:xfrm>
                <a:off x="4584805" y="2304117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R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406946-D0EC-4D1F-8FE0-04702C0B9C41}"/>
                </a:ext>
              </a:extLst>
            </p:cNvPr>
            <p:cNvSpPr txBox="1"/>
            <p:nvPr/>
          </p:nvSpPr>
          <p:spPr>
            <a:xfrm>
              <a:off x="845454" y="2734163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5.4cm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279638-6903-4EC2-B778-71776DE19C34}"/>
                </a:ext>
              </a:extLst>
            </p:cNvPr>
            <p:cNvSpPr txBox="1"/>
            <p:nvPr/>
          </p:nvSpPr>
          <p:spPr>
            <a:xfrm>
              <a:off x="1884147" y="1602610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6.1cm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AED64A3-E9B2-435A-B15C-5F5E27C174A8}"/>
              </a:ext>
            </a:extLst>
          </p:cNvPr>
          <p:cNvSpPr txBox="1"/>
          <p:nvPr/>
        </p:nvSpPr>
        <p:spPr>
          <a:xfrm>
            <a:off x="6950320" y="228873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A9091B5-C637-4469-9E35-E148555D22CE}"/>
              </a:ext>
            </a:extLst>
          </p:cNvPr>
          <p:cNvSpPr txBox="1"/>
          <p:nvPr/>
        </p:nvSpPr>
        <p:spPr>
          <a:xfrm>
            <a:off x="5240391" y="260506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E5A512A-CC8E-43B2-A16B-E6157C39BCDB}"/>
              </a:ext>
            </a:extLst>
          </p:cNvPr>
          <p:cNvSpPr txBox="1"/>
          <p:nvPr/>
        </p:nvSpPr>
        <p:spPr>
          <a:xfrm>
            <a:off x="6455563" y="132585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ACC375B-A452-4DAB-9AEB-F406D6C1BB7F}"/>
              </a:ext>
            </a:extLst>
          </p:cNvPr>
          <p:cNvCxnSpPr/>
          <p:nvPr/>
        </p:nvCxnSpPr>
        <p:spPr>
          <a:xfrm>
            <a:off x="5507520" y="2040309"/>
            <a:ext cx="1355131" cy="33362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A43F889A-8290-4126-A3DA-D93955BD49A9}"/>
              </a:ext>
            </a:extLst>
          </p:cNvPr>
          <p:cNvSpPr txBox="1"/>
          <p:nvPr/>
        </p:nvSpPr>
        <p:spPr>
          <a:xfrm>
            <a:off x="8443808" y="1558183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20EFAD9-C148-4F6F-992C-88DF58CBD7F9}"/>
              </a:ext>
            </a:extLst>
          </p:cNvPr>
          <p:cNvSpPr txBox="1"/>
          <p:nvPr/>
        </p:nvSpPr>
        <p:spPr>
          <a:xfrm>
            <a:off x="7993463" y="2410531"/>
            <a:ext cx="382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have A and H so tick the As and Hs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2C3053A-754D-4D77-9ABF-E371FA52880E}"/>
              </a:ext>
            </a:extLst>
          </p:cNvPr>
          <p:cNvSpPr txBox="1"/>
          <p:nvPr/>
        </p:nvSpPr>
        <p:spPr>
          <a:xfrm>
            <a:off x="7993463" y="2855250"/>
            <a:ext cx="340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 want the one that has A and H</a:t>
            </a:r>
          </a:p>
          <a:p>
            <a:r>
              <a:rPr lang="en-GB" dirty="0"/>
              <a:t>So we are going to use </a:t>
            </a:r>
            <a:r>
              <a:rPr lang="en-GB" b="1" dirty="0"/>
              <a:t>Cosine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8CF6407-BFC3-4665-A126-2930052985AD}"/>
                  </a:ext>
                </a:extLst>
              </p:cNvPr>
              <p:cNvSpPr txBox="1"/>
              <p:nvPr/>
            </p:nvSpPr>
            <p:spPr>
              <a:xfrm>
                <a:off x="8657538" y="3647053"/>
                <a:ext cx="99065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8CF6407-BFC3-4665-A126-293005298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538" y="3647053"/>
                <a:ext cx="990656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681C998-B3E0-48B6-A95D-74EFAD16AB71}"/>
                  </a:ext>
                </a:extLst>
              </p:cNvPr>
              <p:cNvSpPr txBox="1"/>
              <p:nvPr/>
            </p:nvSpPr>
            <p:spPr>
              <a:xfrm>
                <a:off x="8657538" y="4371533"/>
                <a:ext cx="1136530" cy="526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5.4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6.1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681C998-B3E0-48B6-A95D-74EFAD16A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538" y="4371533"/>
                <a:ext cx="1136530" cy="526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1055817-245A-408D-A2DC-1D1CFA7DA37D}"/>
                  </a:ext>
                </a:extLst>
              </p:cNvPr>
              <p:cNvSpPr txBox="1"/>
              <p:nvPr/>
            </p:nvSpPr>
            <p:spPr>
              <a:xfrm>
                <a:off x="8655677" y="5185731"/>
                <a:ext cx="15212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=0.8852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1055817-245A-408D-A2DC-1D1CFA7DA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677" y="5185731"/>
                <a:ext cx="1521250" cy="276999"/>
              </a:xfrm>
              <a:prstGeom prst="rect">
                <a:avLst/>
              </a:prstGeom>
              <a:blipFill>
                <a:blip r:embed="rId7"/>
                <a:stretch>
                  <a:fillRect l="-3614" r="-4016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DDF807E0-FB76-46F7-9FE9-2E0A5B93668B}"/>
              </a:ext>
            </a:extLst>
          </p:cNvPr>
          <p:cNvSpPr txBox="1"/>
          <p:nvPr/>
        </p:nvSpPr>
        <p:spPr>
          <a:xfrm>
            <a:off x="10235748" y="5186507"/>
            <a:ext cx="1301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Now type  </a:t>
            </a:r>
            <a:r>
              <a:rPr lang="en-GB" sz="1400" b="1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Cos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Ans</a:t>
            </a:r>
          </a:p>
          <a:p>
            <a:r>
              <a:rPr lang="en-GB" sz="1400" b="1" dirty="0">
                <a:solidFill>
                  <a:srgbClr val="FF0000"/>
                </a:solidFill>
              </a:rPr>
              <a:t>                    </a:t>
            </a:r>
            <a:r>
              <a:rPr lang="en-GB" b="1" dirty="0">
                <a:solidFill>
                  <a:srgbClr val="FF0000"/>
                </a:solidFill>
              </a:rPr>
              <a:t>=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CB3563-788C-4EB5-B3B5-0E2F4BB26D07}"/>
              </a:ext>
            </a:extLst>
          </p:cNvPr>
          <p:cNvCxnSpPr/>
          <p:nvPr/>
        </p:nvCxnSpPr>
        <p:spPr>
          <a:xfrm>
            <a:off x="9071187" y="6099049"/>
            <a:ext cx="9455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A7ACE06-238A-4474-AB12-EDF6549D3174}"/>
              </a:ext>
            </a:extLst>
          </p:cNvPr>
          <p:cNvGrpSpPr/>
          <p:nvPr/>
        </p:nvGrpSpPr>
        <p:grpSpPr>
          <a:xfrm>
            <a:off x="9930243" y="1465017"/>
            <a:ext cx="133734" cy="186733"/>
            <a:chOff x="6037514" y="5274365"/>
            <a:chExt cx="192220" cy="304800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60860F8-1390-4C5B-926A-94E0CABF7409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72367C9-8AD9-419F-A85A-986CF3E1241F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2DB1681-8DD0-4E07-BA29-56681BF574CA}"/>
              </a:ext>
            </a:extLst>
          </p:cNvPr>
          <p:cNvGrpSpPr/>
          <p:nvPr/>
        </p:nvGrpSpPr>
        <p:grpSpPr>
          <a:xfrm>
            <a:off x="9009277" y="1460853"/>
            <a:ext cx="133734" cy="186733"/>
            <a:chOff x="6037514" y="5274365"/>
            <a:chExt cx="192220" cy="304800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725C24F-0A41-436A-A921-75CA2C9B250A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6B306D0-0A32-403F-8EBE-7D899FA5D06E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FAE3385-4873-443E-81E3-294C020CA41C}"/>
              </a:ext>
            </a:extLst>
          </p:cNvPr>
          <p:cNvGrpSpPr/>
          <p:nvPr/>
        </p:nvGrpSpPr>
        <p:grpSpPr>
          <a:xfrm>
            <a:off x="10779620" y="1464615"/>
            <a:ext cx="133734" cy="186733"/>
            <a:chOff x="6037514" y="5274365"/>
            <a:chExt cx="192220" cy="3048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C8E7C30-9403-401E-A9C4-7E9BCC71A4D9}"/>
                </a:ext>
              </a:extLst>
            </p:cNvPr>
            <p:cNvCxnSpPr/>
            <p:nvPr/>
          </p:nvCxnSpPr>
          <p:spPr>
            <a:xfrm>
              <a:off x="6037514" y="5446643"/>
              <a:ext cx="58486" cy="132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B677CC1-B020-40C9-A691-0A06CE475F85}"/>
                </a:ext>
              </a:extLst>
            </p:cNvPr>
            <p:cNvCxnSpPr/>
            <p:nvPr/>
          </p:nvCxnSpPr>
          <p:spPr>
            <a:xfrm flipV="1">
              <a:off x="6096000" y="5274365"/>
              <a:ext cx="133734" cy="304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DA52A60-C2BC-49A6-BC82-FC33ADE11747}"/>
              </a:ext>
            </a:extLst>
          </p:cNvPr>
          <p:cNvGrpSpPr/>
          <p:nvPr/>
        </p:nvGrpSpPr>
        <p:grpSpPr>
          <a:xfrm>
            <a:off x="9011419" y="5787611"/>
            <a:ext cx="1059636" cy="296296"/>
            <a:chOff x="5499403" y="3879568"/>
            <a:chExt cx="1059636" cy="296296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6D07B1F-C0AD-4E46-A438-278938314F20}"/>
                </a:ext>
              </a:extLst>
            </p:cNvPr>
            <p:cNvSpPr/>
            <p:nvPr/>
          </p:nvSpPr>
          <p:spPr>
            <a:xfrm>
              <a:off x="6492778" y="3879568"/>
              <a:ext cx="66261" cy="6626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6E2807E-7025-44DC-8CA5-E153C39BCE08}"/>
                    </a:ext>
                  </a:extLst>
                </p:cNvPr>
                <p:cNvSpPr txBox="1"/>
                <p:nvPr/>
              </p:nvSpPr>
              <p:spPr>
                <a:xfrm>
                  <a:off x="5499403" y="3898865"/>
                  <a:ext cx="99867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𝟐𝟕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oMath>
                    </m:oMathPara>
                  </a14:m>
                  <a:endParaRPr lang="en-GB" b="1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6E2807E-7025-44DC-8CA5-E153C39BCE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9403" y="3898865"/>
                  <a:ext cx="998671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4878" r="-5488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1283E0C9-3F2F-416F-82E2-A33B4427ED62}"/>
              </a:ext>
            </a:extLst>
          </p:cNvPr>
          <p:cNvSpPr txBox="1"/>
          <p:nvPr/>
        </p:nvSpPr>
        <p:spPr>
          <a:xfrm>
            <a:off x="8041525" y="704107"/>
            <a:ext cx="3300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A2570B5-D9E7-4DA6-AADF-10171512FF3A}"/>
              </a:ext>
            </a:extLst>
          </p:cNvPr>
          <p:cNvGrpSpPr/>
          <p:nvPr/>
        </p:nvGrpSpPr>
        <p:grpSpPr>
          <a:xfrm>
            <a:off x="3159917" y="5777109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715756-05A8-4B7C-B32A-7898308ECD15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715756-05A8-4B7C-B32A-7898308EC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D873A46-9FEC-4B33-ABFA-5D18E7137CCA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D873A46-9FEC-4B33-ABFA-5D18E7137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26024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9DF13B8-415E-4BCF-BFA7-E8048298799A}"/>
              </a:ext>
            </a:extLst>
          </p:cNvPr>
          <p:cNvGrpSpPr/>
          <p:nvPr/>
        </p:nvGrpSpPr>
        <p:grpSpPr>
          <a:xfrm>
            <a:off x="3606510" y="5753169"/>
            <a:ext cx="409652" cy="369332"/>
            <a:chOff x="2859431" y="5058848"/>
            <a:chExt cx="409652" cy="369332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1DB91B6-8687-4678-BCD7-9D63130F6506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70C3619-F826-4CA5-BE8A-2FC2277C2255}"/>
                </a:ext>
              </a:extLst>
            </p:cNvPr>
            <p:cNvSpPr txBox="1"/>
            <p:nvPr/>
          </p:nvSpPr>
          <p:spPr>
            <a:xfrm>
              <a:off x="2910426" y="50588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FBBB96A-36AA-46D0-94F7-21C5D953CC5F}"/>
              </a:ext>
            </a:extLst>
          </p:cNvPr>
          <p:cNvGrpSpPr/>
          <p:nvPr/>
        </p:nvGrpSpPr>
        <p:grpSpPr>
          <a:xfrm>
            <a:off x="1806529" y="5777013"/>
            <a:ext cx="409652" cy="369332"/>
            <a:chOff x="3946858" y="5733265"/>
            <a:chExt cx="409652" cy="369332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89B5302-5509-41B8-8219-75B3407850C5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2B963AA-DD34-4F77-8BB0-0ECAA3753E87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463DE11-078E-47B9-8551-1F945A92B12E}"/>
              </a:ext>
            </a:extLst>
          </p:cNvPr>
          <p:cNvGrpSpPr/>
          <p:nvPr/>
        </p:nvGrpSpPr>
        <p:grpSpPr>
          <a:xfrm>
            <a:off x="2705079" y="5777013"/>
            <a:ext cx="409652" cy="369332"/>
            <a:chOff x="4434586" y="5733265"/>
            <a:chExt cx="409652" cy="369332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AEF15B3-1C1C-4379-A038-574067DEDBDF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CE33020-B9E0-4279-9C0C-AA6C8EE665EE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6906902-1FAE-4A57-9E18-FD45EAC278FC}"/>
              </a:ext>
            </a:extLst>
          </p:cNvPr>
          <p:cNvGrpSpPr/>
          <p:nvPr/>
        </p:nvGrpSpPr>
        <p:grpSpPr>
          <a:xfrm>
            <a:off x="6273982" y="5782387"/>
            <a:ext cx="490840" cy="338554"/>
            <a:chOff x="5916169" y="5888403"/>
            <a:chExt cx="490840" cy="338554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A01EB01-EAA4-4C9A-95AE-9099D8687D9B}"/>
                </a:ext>
              </a:extLst>
            </p:cNvPr>
            <p:cNvSpPr/>
            <p:nvPr/>
          </p:nvSpPr>
          <p:spPr>
            <a:xfrm>
              <a:off x="5950151" y="58885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749F71C-FF82-41CF-9B04-8851F62C8384}"/>
                </a:ext>
              </a:extLst>
            </p:cNvPr>
            <p:cNvSpPr txBox="1"/>
            <p:nvPr/>
          </p:nvSpPr>
          <p:spPr>
            <a:xfrm>
              <a:off x="5916169" y="5888403"/>
              <a:ext cx="4908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Ans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3A61F0-DF2F-4771-A503-FBF5D758E977}"/>
              </a:ext>
            </a:extLst>
          </p:cNvPr>
          <p:cNvGrpSpPr/>
          <p:nvPr/>
        </p:nvGrpSpPr>
        <p:grpSpPr>
          <a:xfrm>
            <a:off x="4506708" y="5753169"/>
            <a:ext cx="409652" cy="369332"/>
            <a:chOff x="4148895" y="5753169"/>
            <a:chExt cx="409652" cy="36933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5DC5363-C495-4E41-80A0-9188B0D1A459}"/>
                </a:ext>
              </a:extLst>
            </p:cNvPr>
            <p:cNvSpPr/>
            <p:nvPr/>
          </p:nvSpPr>
          <p:spPr>
            <a:xfrm>
              <a:off x="4148895" y="5773348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064EB27D-7000-4E6B-A002-1620A484B07A}"/>
                </a:ext>
              </a:extLst>
            </p:cNvPr>
            <p:cNvSpPr txBox="1"/>
            <p:nvPr/>
          </p:nvSpPr>
          <p:spPr>
            <a:xfrm>
              <a:off x="4215406" y="57531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5ADDA5-1825-44FB-8CC5-475BD479EE7E}"/>
              </a:ext>
            </a:extLst>
          </p:cNvPr>
          <p:cNvGrpSpPr/>
          <p:nvPr/>
        </p:nvGrpSpPr>
        <p:grpSpPr>
          <a:xfrm>
            <a:off x="4960278" y="5766280"/>
            <a:ext cx="425438" cy="369332"/>
            <a:chOff x="4602465" y="5766280"/>
            <a:chExt cx="425438" cy="369332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7D962F6-FC2E-45C9-85E7-A51074E18B64}"/>
                </a:ext>
              </a:extLst>
            </p:cNvPr>
            <p:cNvSpPr/>
            <p:nvPr/>
          </p:nvSpPr>
          <p:spPr>
            <a:xfrm>
              <a:off x="4602465" y="5778419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22903E4-9E4E-4892-BA50-1789443B146B}"/>
                    </a:ext>
                  </a:extLst>
                </p:cNvPr>
                <p:cNvSpPr txBox="1"/>
                <p:nvPr/>
              </p:nvSpPr>
              <p:spPr>
                <a:xfrm>
                  <a:off x="4617213" y="5766280"/>
                  <a:ext cx="4106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D22903E4-9E4E-4892-BA50-1789443B14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7213" y="5766280"/>
                  <a:ext cx="41069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4B2B5B4-C197-4E00-9A6F-B567E719BD20}"/>
              </a:ext>
            </a:extLst>
          </p:cNvPr>
          <p:cNvGrpSpPr/>
          <p:nvPr/>
        </p:nvGrpSpPr>
        <p:grpSpPr>
          <a:xfrm>
            <a:off x="5364843" y="5779387"/>
            <a:ext cx="506870" cy="329862"/>
            <a:chOff x="5007030" y="5885403"/>
            <a:chExt cx="506870" cy="329862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FAA6B76-7E07-4838-9BE5-2D8A14D83A99}"/>
                </a:ext>
              </a:extLst>
            </p:cNvPr>
            <p:cNvSpPr txBox="1"/>
            <p:nvPr/>
          </p:nvSpPr>
          <p:spPr>
            <a:xfrm>
              <a:off x="5007030" y="5898584"/>
              <a:ext cx="506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shift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962251D8-B139-4851-AA2C-4C6F759F70B9}"/>
                </a:ext>
              </a:extLst>
            </p:cNvPr>
            <p:cNvSpPr/>
            <p:nvPr/>
          </p:nvSpPr>
          <p:spPr>
            <a:xfrm>
              <a:off x="5051559" y="588540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A312969-B3A9-4393-AB35-AE53B16EB83B}"/>
              </a:ext>
            </a:extLst>
          </p:cNvPr>
          <p:cNvGrpSpPr/>
          <p:nvPr/>
        </p:nvGrpSpPr>
        <p:grpSpPr>
          <a:xfrm>
            <a:off x="5823409" y="5772904"/>
            <a:ext cx="482824" cy="347319"/>
            <a:chOff x="5465596" y="5878920"/>
            <a:chExt cx="482824" cy="347319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BC37022-8239-44D1-80E4-702901AC1C53}"/>
                </a:ext>
              </a:extLst>
            </p:cNvPr>
            <p:cNvSpPr/>
            <p:nvPr/>
          </p:nvSpPr>
          <p:spPr>
            <a:xfrm>
              <a:off x="5495561" y="5878920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11F8CDD-D6D4-4650-BA78-2AF0FB594D4C}"/>
                </a:ext>
              </a:extLst>
            </p:cNvPr>
            <p:cNvSpPr txBox="1"/>
            <p:nvPr/>
          </p:nvSpPr>
          <p:spPr>
            <a:xfrm>
              <a:off x="5465596" y="5887685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Cos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CBCD1C9-8015-4937-982E-9B0CF7E17EEC}"/>
              </a:ext>
            </a:extLst>
          </p:cNvPr>
          <p:cNvGrpSpPr/>
          <p:nvPr/>
        </p:nvGrpSpPr>
        <p:grpSpPr>
          <a:xfrm>
            <a:off x="6760833" y="5780126"/>
            <a:ext cx="628417" cy="468305"/>
            <a:chOff x="6734810" y="5221654"/>
            <a:chExt cx="628417" cy="46830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4055AE6-7709-4D10-BD52-F5694DAFD4EC}"/>
                </a:ext>
              </a:extLst>
            </p:cNvPr>
            <p:cNvSpPr txBox="1"/>
            <p:nvPr/>
          </p:nvSpPr>
          <p:spPr>
            <a:xfrm>
              <a:off x="7317508" y="5320627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>
                <a:solidFill>
                  <a:srgbClr val="FF0000"/>
                </a:solidFill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8EE0481-FA05-4380-801C-ED48895D4C1B}"/>
                </a:ext>
              </a:extLst>
            </p:cNvPr>
            <p:cNvGrpSpPr/>
            <p:nvPr/>
          </p:nvGrpSpPr>
          <p:grpSpPr>
            <a:xfrm>
              <a:off x="6734810" y="5221654"/>
              <a:ext cx="409652" cy="338554"/>
              <a:chOff x="3817911" y="6021261"/>
              <a:chExt cx="409652" cy="338554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70924C2-D9E5-411C-9052-1AAFB94567E3}"/>
                  </a:ext>
                </a:extLst>
              </p:cNvPr>
              <p:cNvSpPr/>
              <p:nvPr/>
            </p:nvSpPr>
            <p:spPr>
              <a:xfrm>
                <a:off x="3817911" y="6021421"/>
                <a:ext cx="409652" cy="329862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9CD43514-E287-4FAA-98DF-AC2A50E78C91}"/>
                      </a:ext>
                    </a:extLst>
                  </p:cNvPr>
                  <p:cNvSpPr txBox="1"/>
                  <p:nvPr/>
                </p:nvSpPr>
                <p:spPr>
                  <a:xfrm>
                    <a:off x="3836937" y="6021261"/>
                    <a:ext cx="385041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GB" sz="1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8" name="TextBox 117">
                    <a:extLst>
                      <a:ext uri="{FF2B5EF4-FFF2-40B4-BE49-F238E27FC236}">
                        <a16:creationId xmlns:a16="http://schemas.microsoft.com/office/drawing/2014/main" id="{9CD43514-E287-4FAA-98DF-AC2A50E78C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6937" y="6021261"/>
                    <a:ext cx="385041" cy="33855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EC664D-A5D5-4D14-9469-D1FC4ADBE0CC}"/>
              </a:ext>
            </a:extLst>
          </p:cNvPr>
          <p:cNvGrpSpPr/>
          <p:nvPr/>
        </p:nvGrpSpPr>
        <p:grpSpPr>
          <a:xfrm>
            <a:off x="2252052" y="5719002"/>
            <a:ext cx="409652" cy="387318"/>
            <a:chOff x="2398106" y="4344600"/>
            <a:chExt cx="409652" cy="387318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1844E8A-4514-469D-A30D-0B870DFBFB5A}"/>
                </a:ext>
              </a:extLst>
            </p:cNvPr>
            <p:cNvSpPr txBox="1"/>
            <p:nvPr/>
          </p:nvSpPr>
          <p:spPr>
            <a:xfrm>
              <a:off x="2559967" y="4344600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.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7DC7E36-7B94-44F3-9300-5094042B2C3C}"/>
                </a:ext>
              </a:extLst>
            </p:cNvPr>
            <p:cNvSpPr/>
            <p:nvPr/>
          </p:nvSpPr>
          <p:spPr>
            <a:xfrm>
              <a:off x="2398106" y="440205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935249-50A2-462A-B106-E97DBEBA6CCE}"/>
              </a:ext>
            </a:extLst>
          </p:cNvPr>
          <p:cNvGrpSpPr/>
          <p:nvPr/>
        </p:nvGrpSpPr>
        <p:grpSpPr>
          <a:xfrm>
            <a:off x="4054466" y="5704277"/>
            <a:ext cx="409652" cy="400570"/>
            <a:chOff x="4425875" y="3569070"/>
            <a:chExt cx="409652" cy="400570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B520788-C211-460F-B74A-BA3692D1A87E}"/>
                </a:ext>
              </a:extLst>
            </p:cNvPr>
            <p:cNvSpPr txBox="1"/>
            <p:nvPr/>
          </p:nvSpPr>
          <p:spPr>
            <a:xfrm>
              <a:off x="4587736" y="3569070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.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FAB9A84-5A52-4851-B367-C490C4E364A3}"/>
                </a:ext>
              </a:extLst>
            </p:cNvPr>
            <p:cNvSpPr/>
            <p:nvPr/>
          </p:nvSpPr>
          <p:spPr>
            <a:xfrm>
              <a:off x="4425875" y="3639778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2572A478-33D9-422D-81FE-1DDAD6A878E4}"/>
              </a:ext>
            </a:extLst>
          </p:cNvPr>
          <p:cNvCxnSpPr>
            <a:cxnSpLocks/>
          </p:cNvCxnSpPr>
          <p:nvPr/>
        </p:nvCxnSpPr>
        <p:spPr>
          <a:xfrm flipH="1">
            <a:off x="4704522" y="4704522"/>
            <a:ext cx="3739287" cy="842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5AF79002-9114-4945-8F29-32F395409946}"/>
              </a:ext>
            </a:extLst>
          </p:cNvPr>
          <p:cNvSpPr txBox="1"/>
          <p:nvPr/>
        </p:nvSpPr>
        <p:spPr>
          <a:xfrm rot="20843449">
            <a:off x="6184987" y="4682247"/>
            <a:ext cx="1382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type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6EFD7C4-61DF-4F32-9423-D20B72C242F9}"/>
              </a:ext>
            </a:extLst>
          </p:cNvPr>
          <p:cNvCxnSpPr>
            <a:cxnSpLocks/>
          </p:cNvCxnSpPr>
          <p:nvPr/>
        </p:nvCxnSpPr>
        <p:spPr>
          <a:xfrm>
            <a:off x="7354958" y="5967593"/>
            <a:ext cx="1168199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3652528" y="392238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BBCD88-A376-4C5E-86D4-FA0DADCB7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2291" y="3274456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349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68AFB9-F5C4-4986-9412-4099101B6D8C}"/>
              </a:ext>
            </a:extLst>
          </p:cNvPr>
          <p:cNvGrpSpPr/>
          <p:nvPr/>
        </p:nvGrpSpPr>
        <p:grpSpPr>
          <a:xfrm>
            <a:off x="2743200" y="1881809"/>
            <a:ext cx="6705600" cy="1338470"/>
            <a:chOff x="2676939" y="2425148"/>
            <a:chExt cx="6705600" cy="13384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C4B999-9EEA-4CF9-9A41-B5E2998BEBF0}"/>
                </a:ext>
              </a:extLst>
            </p:cNvPr>
            <p:cNvSpPr/>
            <p:nvPr/>
          </p:nvSpPr>
          <p:spPr>
            <a:xfrm>
              <a:off x="2676939" y="2425148"/>
              <a:ext cx="6705600" cy="133847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981BAA-8BB7-4617-86D1-745D7F92ED3E}"/>
                </a:ext>
              </a:extLst>
            </p:cNvPr>
            <p:cNvSpPr txBox="1"/>
            <p:nvPr/>
          </p:nvSpPr>
          <p:spPr>
            <a:xfrm>
              <a:off x="3377442" y="2801995"/>
              <a:ext cx="5304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Reminder of how to find a side</a:t>
              </a:r>
            </a:p>
          </p:txBody>
        </p:sp>
      </p:grp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26E638-0171-4CFB-A92B-5ABC12FF1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96497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6514ECDC-0249-473D-B8F8-0EC740281949}"/>
              </a:ext>
            </a:extLst>
          </p:cNvPr>
          <p:cNvSpPr txBox="1"/>
          <p:nvPr/>
        </p:nvSpPr>
        <p:spPr>
          <a:xfrm>
            <a:off x="5661437" y="425444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46687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val 89">
            <a:extLst>
              <a:ext uri="{FF2B5EF4-FFF2-40B4-BE49-F238E27FC236}">
                <a16:creationId xmlns:a16="http://schemas.microsoft.com/office/drawing/2014/main" id="{FA7C4754-F62F-4235-A289-550B3657A0B4}"/>
              </a:ext>
            </a:extLst>
          </p:cNvPr>
          <p:cNvSpPr/>
          <p:nvPr/>
        </p:nvSpPr>
        <p:spPr>
          <a:xfrm>
            <a:off x="6102458" y="2674458"/>
            <a:ext cx="772870" cy="7728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58B1B52-04A7-45FD-84E9-D2F2F7C1DC61}"/>
              </a:ext>
            </a:extLst>
          </p:cNvPr>
          <p:cNvSpPr/>
          <p:nvPr/>
        </p:nvSpPr>
        <p:spPr>
          <a:xfrm>
            <a:off x="4796951" y="2399998"/>
            <a:ext cx="772870" cy="77287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BE7D620-C184-44F3-8CA3-8C0E7A13AEBE}"/>
              </a:ext>
            </a:extLst>
          </p:cNvPr>
          <p:cNvGrpSpPr/>
          <p:nvPr/>
        </p:nvGrpSpPr>
        <p:grpSpPr>
          <a:xfrm>
            <a:off x="514740" y="1493677"/>
            <a:ext cx="2533407" cy="3245853"/>
            <a:chOff x="514740" y="1294893"/>
            <a:chExt cx="2533407" cy="324585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29AEBA2-EB1A-4ABE-9FC9-6B9BC9FA8E5C}"/>
                </a:ext>
              </a:extLst>
            </p:cNvPr>
            <p:cNvGrpSpPr/>
            <p:nvPr/>
          </p:nvGrpSpPr>
          <p:grpSpPr>
            <a:xfrm>
              <a:off x="514740" y="1294893"/>
              <a:ext cx="2533407" cy="3245853"/>
              <a:chOff x="2005282" y="2229370"/>
              <a:chExt cx="2224307" cy="275194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A017B8FF-E10F-475E-AE99-E1448F36B44E}"/>
                  </a:ext>
                </a:extLst>
              </p:cNvPr>
              <p:cNvGrpSpPr/>
              <p:nvPr/>
            </p:nvGrpSpPr>
            <p:grpSpPr>
              <a:xfrm>
                <a:off x="2005282" y="2229370"/>
                <a:ext cx="2224307" cy="2751942"/>
                <a:chOff x="2005282" y="2229370"/>
                <a:chExt cx="2224307" cy="2751942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9564773-2545-4E71-9C44-76149E181E4A}"/>
                    </a:ext>
                  </a:extLst>
                </p:cNvPr>
                <p:cNvGrpSpPr/>
                <p:nvPr/>
              </p:nvGrpSpPr>
              <p:grpSpPr>
                <a:xfrm>
                  <a:off x="2005282" y="2229370"/>
                  <a:ext cx="1867964" cy="2751942"/>
                  <a:chOff x="3546534" y="2625434"/>
                  <a:chExt cx="1867964" cy="3128137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658029B4-5C0C-4C27-BED2-311D581C4B0C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3724243" y="2625434"/>
                    <a:ext cx="1690255" cy="2811378"/>
                    <a:chOff x="3131127" y="1551709"/>
                    <a:chExt cx="1690255" cy="2812473"/>
                  </a:xfrm>
                </p:grpSpPr>
                <p:sp>
                  <p:nvSpPr>
                    <p:cNvPr id="40" name="Right Triangle 39">
                      <a:extLst>
                        <a:ext uri="{FF2B5EF4-FFF2-40B4-BE49-F238E27FC236}">
                          <a16:creationId xmlns:a16="http://schemas.microsoft.com/office/drawing/2014/main" id="{30106091-5DE9-4410-84F8-ED2F4A6ACD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1551709"/>
                      <a:ext cx="1690255" cy="2812473"/>
                    </a:xfrm>
                    <a:prstGeom prst="rtTriangle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99012D86-8354-48B4-A4C0-675BA5068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4100945"/>
                      <a:ext cx="263237" cy="26323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39" name="Arc 38">
                    <a:extLst>
                      <a:ext uri="{FF2B5EF4-FFF2-40B4-BE49-F238E27FC236}">
                        <a16:creationId xmlns:a16="http://schemas.microsoft.com/office/drawing/2014/main" id="{82E36AD6-95CA-4A12-9B9F-CBA6E0F275DE}"/>
                      </a:ext>
                    </a:extLst>
                  </p:cNvPr>
                  <p:cNvSpPr/>
                  <p:nvPr/>
                </p:nvSpPr>
                <p:spPr>
                  <a:xfrm rot="6220989" flipH="1">
                    <a:off x="3535585" y="4923285"/>
                    <a:ext cx="841235" cy="819337"/>
                  </a:xfrm>
                  <a:prstGeom prst="arc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E6B238A1-011E-4830-A371-DD2189757D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5215" y="3410608"/>
                      <a:ext cx="374374" cy="3914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E6B238A1-011E-4830-A371-DD2189757DB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55215" y="3410608"/>
                      <a:ext cx="374374" cy="39141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A7356A5-9BE1-43E2-B747-DF213223B5B3}"/>
                    </a:ext>
                  </a:extLst>
                </p:cNvPr>
                <p:cNvSpPr txBox="1"/>
                <p:nvPr/>
              </p:nvSpPr>
              <p:spPr>
                <a:xfrm>
                  <a:off x="2439917" y="3256305"/>
                  <a:ext cx="615325" cy="3131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32cm</a:t>
                  </a: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2A72550-16A4-4381-B178-E62E239D1427}"/>
                  </a:ext>
                </a:extLst>
              </p:cNvPr>
              <p:cNvSpPr txBox="1"/>
              <p:nvPr/>
            </p:nvSpPr>
            <p:spPr>
              <a:xfrm>
                <a:off x="2428807" y="4358833"/>
                <a:ext cx="57" cy="260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GB" sz="2000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BD8E629-384A-4B1A-9AE7-6C438BAACC2A}"/>
                </a:ext>
              </a:extLst>
            </p:cNvPr>
            <p:cNvGrpSpPr/>
            <p:nvPr/>
          </p:nvGrpSpPr>
          <p:grpSpPr>
            <a:xfrm>
              <a:off x="899318" y="3861646"/>
              <a:ext cx="471604" cy="369332"/>
              <a:chOff x="1147143" y="4263358"/>
              <a:chExt cx="471604" cy="36933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8048F54-3CE9-4CEE-ACBF-59285912FF50}"/>
                  </a:ext>
                </a:extLst>
              </p:cNvPr>
              <p:cNvSpPr txBox="1"/>
              <p:nvPr/>
            </p:nvSpPr>
            <p:spPr>
              <a:xfrm>
                <a:off x="1147143" y="4263358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73 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793AE28-7CB0-4BAE-B87F-C1328031CA84}"/>
                  </a:ext>
                </a:extLst>
              </p:cNvPr>
              <p:cNvSpPr/>
              <p:nvPr/>
            </p:nvSpPr>
            <p:spPr>
              <a:xfrm>
                <a:off x="1488067" y="4330954"/>
                <a:ext cx="45719" cy="457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1132464-F8AD-489E-9BA4-C4C6560E2FD6}"/>
                  </a:ext>
                </a:extLst>
              </p:cNvPr>
              <p:cNvSpPr txBox="1"/>
              <p:nvPr/>
            </p:nvSpPr>
            <p:spPr>
              <a:xfrm>
                <a:off x="717144" y="947273"/>
                <a:ext cx="2265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Find the side length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1132464-F8AD-489E-9BA4-C4C6560E2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44" y="947273"/>
                <a:ext cx="2265685" cy="369332"/>
              </a:xfrm>
              <a:prstGeom prst="rect">
                <a:avLst/>
              </a:prstGeom>
              <a:blipFill>
                <a:blip r:embed="rId5"/>
                <a:stretch>
                  <a:fillRect l="-2426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F75DA2D2-E82B-4C6A-86EB-8E3D575DF3EE}"/>
              </a:ext>
            </a:extLst>
          </p:cNvPr>
          <p:cNvGrpSpPr/>
          <p:nvPr/>
        </p:nvGrpSpPr>
        <p:grpSpPr>
          <a:xfrm>
            <a:off x="4178966" y="1497595"/>
            <a:ext cx="2533407" cy="3245853"/>
            <a:chOff x="514740" y="1294893"/>
            <a:chExt cx="2533407" cy="324585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CE7DB2-53C3-46B4-989F-2483CD7189EE}"/>
                </a:ext>
              </a:extLst>
            </p:cNvPr>
            <p:cNvGrpSpPr/>
            <p:nvPr/>
          </p:nvGrpSpPr>
          <p:grpSpPr>
            <a:xfrm>
              <a:off x="514740" y="1294893"/>
              <a:ext cx="2533407" cy="3245853"/>
              <a:chOff x="2005282" y="2229370"/>
              <a:chExt cx="2224307" cy="2751942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5098233-2485-46EE-9935-EEE1532769EA}"/>
                  </a:ext>
                </a:extLst>
              </p:cNvPr>
              <p:cNvGrpSpPr/>
              <p:nvPr/>
            </p:nvGrpSpPr>
            <p:grpSpPr>
              <a:xfrm>
                <a:off x="2005282" y="2229370"/>
                <a:ext cx="2224307" cy="2751942"/>
                <a:chOff x="2005282" y="2229370"/>
                <a:chExt cx="2224307" cy="2751942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6EFFD2A4-2593-4EDC-8FA7-F1D60072C76A}"/>
                    </a:ext>
                  </a:extLst>
                </p:cNvPr>
                <p:cNvGrpSpPr/>
                <p:nvPr/>
              </p:nvGrpSpPr>
              <p:grpSpPr>
                <a:xfrm>
                  <a:off x="2005282" y="2229370"/>
                  <a:ext cx="1867964" cy="2751942"/>
                  <a:chOff x="3546534" y="2625434"/>
                  <a:chExt cx="1867964" cy="3128137"/>
                </a:xfrm>
              </p:grpSpPr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9A86141C-009D-45F4-920E-A2FAE16C90F2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3724243" y="2625434"/>
                    <a:ext cx="1690255" cy="2811378"/>
                    <a:chOff x="3131127" y="1551709"/>
                    <a:chExt cx="1690255" cy="2812473"/>
                  </a:xfrm>
                </p:grpSpPr>
                <p:sp>
                  <p:nvSpPr>
                    <p:cNvPr id="69" name="Right Triangle 68">
                      <a:extLst>
                        <a:ext uri="{FF2B5EF4-FFF2-40B4-BE49-F238E27FC236}">
                          <a16:creationId xmlns:a16="http://schemas.microsoft.com/office/drawing/2014/main" id="{E34DD392-26FB-47AB-8370-2DF51CD507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1551709"/>
                      <a:ext cx="1690255" cy="2812473"/>
                    </a:xfrm>
                    <a:prstGeom prst="rtTriangle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1A3EE0A1-20E6-4B53-98D8-B4B169CE30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31127" y="4100945"/>
                      <a:ext cx="263237" cy="26323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68" name="Arc 67">
                    <a:extLst>
                      <a:ext uri="{FF2B5EF4-FFF2-40B4-BE49-F238E27FC236}">
                        <a16:creationId xmlns:a16="http://schemas.microsoft.com/office/drawing/2014/main" id="{5765ACBF-3EF5-4FE1-8775-7B4C07E053B5}"/>
                      </a:ext>
                    </a:extLst>
                  </p:cNvPr>
                  <p:cNvSpPr/>
                  <p:nvPr/>
                </p:nvSpPr>
                <p:spPr>
                  <a:xfrm rot="6220989" flipH="1">
                    <a:off x="3535585" y="4923285"/>
                    <a:ext cx="841235" cy="819337"/>
                  </a:xfrm>
                  <a:prstGeom prst="arc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3E52A3EC-2162-4EBB-8E12-9EFD44DD8D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5215" y="3410608"/>
                      <a:ext cx="374374" cy="3914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65" name="TextBox 64">
                      <a:extLst>
                        <a:ext uri="{FF2B5EF4-FFF2-40B4-BE49-F238E27FC236}">
                          <a16:creationId xmlns:a16="http://schemas.microsoft.com/office/drawing/2014/main" id="{3E52A3EC-2162-4EBB-8E12-9EFD44DD8D4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855215" y="3410608"/>
                      <a:ext cx="374374" cy="391415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B6E7803-C37F-45EE-BEE5-1C339E86863C}"/>
                  </a:ext>
                </a:extLst>
              </p:cNvPr>
              <p:cNvSpPr txBox="1"/>
              <p:nvPr/>
            </p:nvSpPr>
            <p:spPr>
              <a:xfrm>
                <a:off x="2428807" y="4358833"/>
                <a:ext cx="57" cy="2609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GB" sz="2000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57FAC9B-56B1-4783-9416-813953BF8BDB}"/>
                </a:ext>
              </a:extLst>
            </p:cNvPr>
            <p:cNvGrpSpPr/>
            <p:nvPr/>
          </p:nvGrpSpPr>
          <p:grpSpPr>
            <a:xfrm>
              <a:off x="899318" y="3861646"/>
              <a:ext cx="471604" cy="369332"/>
              <a:chOff x="1147143" y="4263358"/>
              <a:chExt cx="471604" cy="369332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679BD04-E0C0-4F51-B4EA-E1518D0BD615}"/>
                  </a:ext>
                </a:extLst>
              </p:cNvPr>
              <p:cNvSpPr txBox="1"/>
              <p:nvPr/>
            </p:nvSpPr>
            <p:spPr>
              <a:xfrm>
                <a:off x="1147143" y="4263358"/>
                <a:ext cx="471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73 </a:t>
                </a: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E6B96CC-1F71-45E3-B0B5-B317B1A55F76}"/>
                  </a:ext>
                </a:extLst>
              </p:cNvPr>
              <p:cNvSpPr/>
              <p:nvPr/>
            </p:nvSpPr>
            <p:spPr>
              <a:xfrm>
                <a:off x="1488067" y="4330954"/>
                <a:ext cx="45719" cy="457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6DA11623-F6A3-4CCF-AA5B-E9601A67BDD7}"/>
              </a:ext>
            </a:extLst>
          </p:cNvPr>
          <p:cNvSpPr/>
          <p:nvPr/>
        </p:nvSpPr>
        <p:spPr>
          <a:xfrm>
            <a:off x="3430841" y="2813116"/>
            <a:ext cx="917425" cy="35780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14173B8-A068-4ED7-B5CC-E980CF286CA6}"/>
              </a:ext>
            </a:extLst>
          </p:cNvPr>
          <p:cNvSpPr txBox="1"/>
          <p:nvPr/>
        </p:nvSpPr>
        <p:spPr>
          <a:xfrm>
            <a:off x="6339615" y="2691195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0AB2E4-C7B6-483B-8962-8BC80180C1EF}"/>
              </a:ext>
            </a:extLst>
          </p:cNvPr>
          <p:cNvSpPr txBox="1"/>
          <p:nvPr/>
        </p:nvSpPr>
        <p:spPr>
          <a:xfrm>
            <a:off x="5310014" y="43975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697DF9-F38B-4E29-8CF8-3D60BCCF5CC2}"/>
              </a:ext>
            </a:extLst>
          </p:cNvPr>
          <p:cNvSpPr txBox="1"/>
          <p:nvPr/>
        </p:nvSpPr>
        <p:spPr>
          <a:xfrm>
            <a:off x="4972354" y="276759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C940719-484A-42C7-96CA-F17109A5F3A2}"/>
              </a:ext>
            </a:extLst>
          </p:cNvPr>
          <p:cNvSpPr txBox="1"/>
          <p:nvPr/>
        </p:nvSpPr>
        <p:spPr>
          <a:xfrm>
            <a:off x="7335947" y="594522"/>
            <a:ext cx="406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 the side </a:t>
            </a:r>
          </a:p>
          <a:p>
            <a:r>
              <a:rPr lang="en-GB" sz="1600" dirty="0"/>
              <a:t>we know and the one we are trying to find.  So</a:t>
            </a:r>
          </a:p>
          <a:p>
            <a:r>
              <a:rPr lang="en-GB" sz="1600" dirty="0"/>
              <a:t>here, </a:t>
            </a:r>
            <a:r>
              <a:rPr lang="en-GB" sz="1600" dirty="0">
                <a:solidFill>
                  <a:srgbClr val="FF0000"/>
                </a:solidFill>
              </a:rPr>
              <a:t>O and 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DCAA46B-0182-4FE0-BA25-FA8331E721A7}"/>
                  </a:ext>
                </a:extLst>
              </p:cNvPr>
              <p:cNvSpPr txBox="1"/>
              <p:nvPr/>
            </p:nvSpPr>
            <p:spPr>
              <a:xfrm>
                <a:off x="7266008" y="3508514"/>
                <a:ext cx="94577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DCAA46B-0182-4FE0-BA25-FA8331E72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008" y="3508514"/>
                <a:ext cx="945772" cy="5186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7862706-59ED-4B69-98A5-E7F6A8C0A503}"/>
                  </a:ext>
                </a:extLst>
              </p:cNvPr>
              <p:cNvSpPr txBox="1"/>
              <p:nvPr/>
            </p:nvSpPr>
            <p:spPr>
              <a:xfrm>
                <a:off x="7123604" y="4389783"/>
                <a:ext cx="1173398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73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</m:num>
                        <m:den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7862706-59ED-4B69-98A5-E7F6A8C0A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3604" y="4389783"/>
                <a:ext cx="1173398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C2E506E-4BC7-4544-8438-0A15EC574E78}"/>
                  </a:ext>
                </a:extLst>
              </p:cNvPr>
              <p:cNvSpPr txBox="1"/>
              <p:nvPr/>
            </p:nvSpPr>
            <p:spPr>
              <a:xfrm>
                <a:off x="9461854" y="3529847"/>
                <a:ext cx="21613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substitute 73 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1600" dirty="0"/>
              </a:p>
              <a:p>
                <a:r>
                  <a:rPr lang="en-GB" sz="1600" dirty="0"/>
                  <a:t>and 32 for H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FC2E506E-4BC7-4544-8438-0A15EC574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854" y="3529847"/>
                <a:ext cx="2161361" cy="584775"/>
              </a:xfrm>
              <a:prstGeom prst="rect">
                <a:avLst/>
              </a:prstGeom>
              <a:blipFill>
                <a:blip r:embed="rId9"/>
                <a:stretch>
                  <a:fillRect l="-1408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D434D2DF-8027-490D-9AC1-DE52785D50ED}"/>
              </a:ext>
            </a:extLst>
          </p:cNvPr>
          <p:cNvSpPr txBox="1"/>
          <p:nvPr/>
        </p:nvSpPr>
        <p:spPr>
          <a:xfrm>
            <a:off x="9469718" y="4477568"/>
            <a:ext cx="200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multiply by 32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FFE7845-16F4-45A7-8053-79325B6AFA8E}"/>
                  </a:ext>
                </a:extLst>
              </p:cNvPr>
              <p:cNvSpPr txBox="1"/>
              <p:nvPr/>
            </p:nvSpPr>
            <p:spPr>
              <a:xfrm>
                <a:off x="7590198" y="5246407"/>
                <a:ext cx="15917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=32×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73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FFE7845-16F4-45A7-8053-79325B6AF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198" y="5246407"/>
                <a:ext cx="1591782" cy="276999"/>
              </a:xfrm>
              <a:prstGeom prst="rect">
                <a:avLst/>
              </a:prstGeom>
              <a:blipFill>
                <a:blip r:embed="rId10"/>
                <a:stretch>
                  <a:fillRect l="-3065" r="-3448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309B84A1-9772-474B-BBA9-43B2C4EBFC0F}"/>
              </a:ext>
            </a:extLst>
          </p:cNvPr>
          <p:cNvSpPr txBox="1"/>
          <p:nvPr/>
        </p:nvSpPr>
        <p:spPr>
          <a:xfrm>
            <a:off x="9464959" y="5214743"/>
            <a:ext cx="1715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Now type this into</a:t>
            </a:r>
          </a:p>
          <a:p>
            <a:r>
              <a:rPr lang="en-GB" sz="1600" dirty="0"/>
              <a:t>Your calculator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B7E7318-C4D5-44FD-A501-926755AC496E}"/>
                  </a:ext>
                </a:extLst>
              </p:cNvPr>
              <p:cNvSpPr txBox="1"/>
              <p:nvPr/>
            </p:nvSpPr>
            <p:spPr>
              <a:xfrm>
                <a:off x="7614390" y="5905389"/>
                <a:ext cx="13593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𝟑𝟎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B7E7318-C4D5-44FD-A501-926755AC4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390" y="5905389"/>
                <a:ext cx="1359346" cy="276999"/>
              </a:xfrm>
              <a:prstGeom prst="rect">
                <a:avLst/>
              </a:prstGeom>
              <a:blipFill>
                <a:blip r:embed="rId11"/>
                <a:stretch>
                  <a:fillRect l="-2242" r="-269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Oval 90">
            <a:extLst>
              <a:ext uri="{FF2B5EF4-FFF2-40B4-BE49-F238E27FC236}">
                <a16:creationId xmlns:a16="http://schemas.microsoft.com/office/drawing/2014/main" id="{F8CD6169-4A82-49BF-B113-55F56FD5730A}"/>
              </a:ext>
            </a:extLst>
          </p:cNvPr>
          <p:cNvSpPr/>
          <p:nvPr/>
        </p:nvSpPr>
        <p:spPr>
          <a:xfrm>
            <a:off x="8064630" y="1465211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1B510D-10BB-4FF3-A544-E1715FB3CCA1}"/>
              </a:ext>
            </a:extLst>
          </p:cNvPr>
          <p:cNvGrpSpPr/>
          <p:nvPr/>
        </p:nvGrpSpPr>
        <p:grpSpPr>
          <a:xfrm>
            <a:off x="9561609" y="1664386"/>
            <a:ext cx="131618" cy="115745"/>
            <a:chOff x="2522427" y="5680364"/>
            <a:chExt cx="303900" cy="277091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AFCFA18-4885-4BF1-8BF6-3D07AE35D2E2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933C75D-4204-42C6-8939-041E3778053A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32E055EF-4333-47E7-A270-C541DBD810C2}"/>
              </a:ext>
            </a:extLst>
          </p:cNvPr>
          <p:cNvSpPr txBox="1"/>
          <p:nvPr/>
        </p:nvSpPr>
        <p:spPr>
          <a:xfrm>
            <a:off x="8075638" y="1678129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71C28AF-8A57-40F7-890C-FF1C474FAC7A}"/>
              </a:ext>
            </a:extLst>
          </p:cNvPr>
          <p:cNvGrpSpPr/>
          <p:nvPr/>
        </p:nvGrpSpPr>
        <p:grpSpPr>
          <a:xfrm>
            <a:off x="10186737" y="1653648"/>
            <a:ext cx="131618" cy="115745"/>
            <a:chOff x="2522427" y="5680364"/>
            <a:chExt cx="303900" cy="27709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7722321-F113-4C50-A563-9CD28AD2D75B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32F9A57E-9928-4404-B1E1-104AA7CCBAE2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B3FD6B2-5472-4431-BB62-5AE6F78545C0}"/>
              </a:ext>
            </a:extLst>
          </p:cNvPr>
          <p:cNvGrpSpPr/>
          <p:nvPr/>
        </p:nvGrpSpPr>
        <p:grpSpPr>
          <a:xfrm>
            <a:off x="8392831" y="1651939"/>
            <a:ext cx="131618" cy="115745"/>
            <a:chOff x="2522427" y="5680364"/>
            <a:chExt cx="303900" cy="277091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ADCCB4B-28C4-49AF-9C26-B5F3ED082424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054A0F1-05DF-4D5A-A2AB-BF44D0A6A662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A7F18A7-7396-48D3-ABF0-16BF3983B851}"/>
              </a:ext>
            </a:extLst>
          </p:cNvPr>
          <p:cNvGrpSpPr/>
          <p:nvPr/>
        </p:nvGrpSpPr>
        <p:grpSpPr>
          <a:xfrm>
            <a:off x="8612702" y="1662694"/>
            <a:ext cx="131618" cy="115745"/>
            <a:chOff x="2522427" y="5680364"/>
            <a:chExt cx="303900" cy="277091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B4719BE-D3DE-4CCA-9659-1C1FCD387B4F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04E1373-A46D-46F8-928B-267B31223EB8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AEE7008-625B-4F1B-ABB8-CEFDE222C4BB}"/>
              </a:ext>
            </a:extLst>
          </p:cNvPr>
          <p:cNvCxnSpPr/>
          <p:nvPr/>
        </p:nvCxnSpPr>
        <p:spPr>
          <a:xfrm>
            <a:off x="7614390" y="6195640"/>
            <a:ext cx="13593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E103A9E-3D5C-4669-9A4E-313D9A3F54D5}"/>
              </a:ext>
            </a:extLst>
          </p:cNvPr>
          <p:cNvSpPr/>
          <p:nvPr/>
        </p:nvSpPr>
        <p:spPr>
          <a:xfrm>
            <a:off x="4992121" y="5875446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F53F931-0F01-4B6E-B77D-0AD13017B3EB}"/>
              </a:ext>
            </a:extLst>
          </p:cNvPr>
          <p:cNvGrpSpPr/>
          <p:nvPr/>
        </p:nvGrpSpPr>
        <p:grpSpPr>
          <a:xfrm>
            <a:off x="5457012" y="5860086"/>
            <a:ext cx="409652" cy="369332"/>
            <a:chOff x="1392643" y="5116894"/>
            <a:chExt cx="409652" cy="369332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B89CE533-A6FB-42B1-824A-87E23BA0977D}"/>
                </a:ext>
              </a:extLst>
            </p:cNvPr>
            <p:cNvSpPr/>
            <p:nvPr/>
          </p:nvSpPr>
          <p:spPr>
            <a:xfrm>
              <a:off x="1392643" y="512366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858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AB15736A-A266-469C-9728-39A3C0D10052}"/>
                </a:ext>
              </a:extLst>
            </p:cNvPr>
            <p:cNvSpPr txBox="1"/>
            <p:nvPr/>
          </p:nvSpPr>
          <p:spPr>
            <a:xfrm>
              <a:off x="1458903" y="51168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41D2A5C-DF1F-4170-BBFD-AD8C887EC087}"/>
              </a:ext>
            </a:extLst>
          </p:cNvPr>
          <p:cNvGrpSpPr/>
          <p:nvPr/>
        </p:nvGrpSpPr>
        <p:grpSpPr>
          <a:xfrm>
            <a:off x="4092526" y="5866814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4B1B10D-2CE6-45E8-9B8A-B02BD330E611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4B1B10D-2CE6-45E8-9B8A-B02BD330E6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4C9F3C5-D0F8-4EB9-9F9B-37EA80094380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180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6" name="TextBox 135">
                  <a:extLst>
                    <a:ext uri="{FF2B5EF4-FFF2-40B4-BE49-F238E27FC236}">
                      <a16:creationId xmlns:a16="http://schemas.microsoft.com/office/drawing/2014/main" id="{24C9F3C5-D0F8-4EB9-9F9B-37EA800943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18008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20000" r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CFCCA4B-B95A-4F93-A7EB-97B0D80105BA}"/>
              </a:ext>
            </a:extLst>
          </p:cNvPr>
          <p:cNvGrpSpPr/>
          <p:nvPr/>
        </p:nvGrpSpPr>
        <p:grpSpPr>
          <a:xfrm>
            <a:off x="4497350" y="5869378"/>
            <a:ext cx="465192" cy="369332"/>
            <a:chOff x="2817662" y="5072100"/>
            <a:chExt cx="465192" cy="369332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155D56C-64D1-4652-B209-2271FDFF6079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C7F4B083-48CC-4C44-BFBA-AC79969DB517}"/>
                </a:ext>
              </a:extLst>
            </p:cNvPr>
            <p:cNvSpPr txBox="1"/>
            <p:nvPr/>
          </p:nvSpPr>
          <p:spPr>
            <a:xfrm>
              <a:off x="2817662" y="5072100"/>
              <a:ext cx="465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Sin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866A125D-5C0E-4939-B942-72BFA107C920}"/>
              </a:ext>
            </a:extLst>
          </p:cNvPr>
          <p:cNvSpPr txBox="1"/>
          <p:nvPr/>
        </p:nvSpPr>
        <p:spPr>
          <a:xfrm>
            <a:off x="5062495" y="58676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2A9BB35-8DF7-4FC6-9C2D-BA01AF4EBDF8}"/>
              </a:ext>
            </a:extLst>
          </p:cNvPr>
          <p:cNvGrpSpPr/>
          <p:nvPr/>
        </p:nvGrpSpPr>
        <p:grpSpPr>
          <a:xfrm>
            <a:off x="5923484" y="5875964"/>
            <a:ext cx="409652" cy="329862"/>
            <a:chOff x="2691982" y="4538891"/>
            <a:chExt cx="409652" cy="329862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8F4D222-F73A-4598-9272-13F61FB5D597}"/>
                </a:ext>
              </a:extLst>
            </p:cNvPr>
            <p:cNvSpPr/>
            <p:nvPr/>
          </p:nvSpPr>
          <p:spPr>
            <a:xfrm>
              <a:off x="2691982" y="4538891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435129F7-9F9C-4BC1-A875-81B2785FF2C4}"/>
                    </a:ext>
                  </a:extLst>
                </p:cNvPr>
                <p:cNvSpPr txBox="1"/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435129F7-9F9C-4BC1-A875-81B2785FF2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3514" r="-81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2E9BC7BF-2AFC-4A8A-9545-B5FA961AFA07}"/>
              </a:ext>
            </a:extLst>
          </p:cNvPr>
          <p:cNvGrpSpPr/>
          <p:nvPr/>
        </p:nvGrpSpPr>
        <p:grpSpPr>
          <a:xfrm>
            <a:off x="3176462" y="5866718"/>
            <a:ext cx="409652" cy="369332"/>
            <a:chOff x="3946858" y="5733265"/>
            <a:chExt cx="409652" cy="369332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0D68759-2096-4CBF-A827-9A7620600A64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3</a:t>
              </a: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29035F3-75C1-4F68-BC15-5FA008E424EB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80A5769-836F-4AC5-82C1-4A1333933927}"/>
              </a:ext>
            </a:extLst>
          </p:cNvPr>
          <p:cNvGrpSpPr/>
          <p:nvPr/>
        </p:nvGrpSpPr>
        <p:grpSpPr>
          <a:xfrm>
            <a:off x="3637686" y="5866718"/>
            <a:ext cx="409652" cy="369332"/>
            <a:chOff x="4434586" y="5733265"/>
            <a:chExt cx="409652" cy="369332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5A26BA58-DB16-4E38-BD16-56EF6B7E533D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7C399DB-F1DB-48F0-BE7D-C050D2163465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2</a:t>
              </a:r>
            </a:p>
          </p:txBody>
        </p:sp>
      </p:grp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1FB2830-ADD2-4A7F-B6FE-9B84212F3088}"/>
              </a:ext>
            </a:extLst>
          </p:cNvPr>
          <p:cNvCxnSpPr>
            <a:cxnSpLocks/>
          </p:cNvCxnSpPr>
          <p:nvPr/>
        </p:nvCxnSpPr>
        <p:spPr>
          <a:xfrm flipH="1">
            <a:off x="4768181" y="5396973"/>
            <a:ext cx="2658945" cy="32443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8B46D8A-AED7-49D7-9B15-95B5C052C759}"/>
              </a:ext>
            </a:extLst>
          </p:cNvPr>
          <p:cNvSpPr txBox="1"/>
          <p:nvPr/>
        </p:nvSpPr>
        <p:spPr>
          <a:xfrm rot="21206404">
            <a:off x="5715515" y="5233587"/>
            <a:ext cx="96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type</a:t>
            </a: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C8AD2310-AD31-480F-90B1-8F670020CFD3}"/>
              </a:ext>
            </a:extLst>
          </p:cNvPr>
          <p:cNvCxnSpPr/>
          <p:nvPr/>
        </p:nvCxnSpPr>
        <p:spPr>
          <a:xfrm>
            <a:off x="6559826" y="6056240"/>
            <a:ext cx="563778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ABB7816-D880-402F-881A-0405EF5F4035}"/>
              </a:ext>
            </a:extLst>
          </p:cNvPr>
          <p:cNvGrpSpPr/>
          <p:nvPr/>
        </p:nvGrpSpPr>
        <p:grpSpPr>
          <a:xfrm>
            <a:off x="7614390" y="2478347"/>
            <a:ext cx="3420295" cy="660331"/>
            <a:chOff x="528986" y="486436"/>
            <a:chExt cx="3420295" cy="66033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52BA1B8-EF7F-4B43-A1CA-5A4AEE6D8598}"/>
                </a:ext>
              </a:extLst>
            </p:cNvPr>
            <p:cNvSpPr txBox="1"/>
            <p:nvPr/>
          </p:nvSpPr>
          <p:spPr>
            <a:xfrm>
              <a:off x="528986" y="777435"/>
              <a:ext cx="2751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So we are going to use </a:t>
              </a:r>
              <a:r>
                <a:rPr lang="en-GB" b="1" dirty="0"/>
                <a:t>Sine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FABFC6-62F7-415D-8425-6488B61099F4}"/>
                </a:ext>
              </a:extLst>
            </p:cNvPr>
            <p:cNvSpPr txBox="1"/>
            <p:nvPr/>
          </p:nvSpPr>
          <p:spPr>
            <a:xfrm>
              <a:off x="528986" y="486436"/>
              <a:ext cx="3420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We want the one that has O and H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C383AD92-82AC-4122-97B3-2B4CF7AFEC99}"/>
              </a:ext>
            </a:extLst>
          </p:cNvPr>
          <p:cNvSpPr txBox="1"/>
          <p:nvPr/>
        </p:nvSpPr>
        <p:spPr>
          <a:xfrm>
            <a:off x="1690664" y="523166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CA1F0BB-17D3-4B12-B8F4-23DBAA369407}"/>
              </a:ext>
            </a:extLst>
          </p:cNvPr>
          <p:cNvSpPr txBox="1"/>
          <p:nvPr/>
        </p:nvSpPr>
        <p:spPr>
          <a:xfrm>
            <a:off x="4799846" y="2536456"/>
            <a:ext cx="70083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32cm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9D818A-A4F9-43F5-9C91-481FB2CBC127}"/>
              </a:ext>
            </a:extLst>
          </p:cNvPr>
          <p:cNvSpPr txBox="1"/>
          <p:nvPr/>
        </p:nvSpPr>
        <p:spPr>
          <a:xfrm>
            <a:off x="3139167" y="239343"/>
            <a:ext cx="2118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Side numerator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3A41FA-9419-4997-9895-91A88A1E1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6742" y="459048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436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964432A-E300-40B3-A0D7-96C7A7E600F8}"/>
              </a:ext>
            </a:extLst>
          </p:cNvPr>
          <p:cNvSpPr/>
          <p:nvPr/>
        </p:nvSpPr>
        <p:spPr>
          <a:xfrm>
            <a:off x="5553241" y="2404606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49093D-B0B6-42E9-ABB9-E23AF6F48EF2}"/>
              </a:ext>
            </a:extLst>
          </p:cNvPr>
          <p:cNvSpPr/>
          <p:nvPr/>
        </p:nvSpPr>
        <p:spPr>
          <a:xfrm>
            <a:off x="5438370" y="1120433"/>
            <a:ext cx="845023" cy="78815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54F6AF9C-4570-4C3E-85AD-F5585279A04F}"/>
              </a:ext>
            </a:extLst>
          </p:cNvPr>
          <p:cNvSpPr/>
          <p:nvPr/>
        </p:nvSpPr>
        <p:spPr>
          <a:xfrm rot="5400000">
            <a:off x="1388209" y="1229353"/>
            <a:ext cx="1860419" cy="2648444"/>
          </a:xfrm>
          <a:prstGeom prst="rtTriangl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BAE698-A79C-4246-ADEB-93D6965A0D1E}"/>
              </a:ext>
            </a:extLst>
          </p:cNvPr>
          <p:cNvSpPr txBox="1"/>
          <p:nvPr/>
        </p:nvSpPr>
        <p:spPr>
          <a:xfrm>
            <a:off x="811480" y="356113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F907B3-CFFB-4FBD-8B63-7030187979EA}"/>
              </a:ext>
            </a:extLst>
          </p:cNvPr>
          <p:cNvSpPr txBox="1"/>
          <p:nvPr/>
        </p:nvSpPr>
        <p:spPr>
          <a:xfrm>
            <a:off x="3642641" y="1434131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EEDC9-AA37-4414-8AE7-C72FE39FCA83}"/>
              </a:ext>
            </a:extLst>
          </p:cNvPr>
          <p:cNvSpPr txBox="1"/>
          <p:nvPr/>
        </p:nvSpPr>
        <p:spPr>
          <a:xfrm>
            <a:off x="599612" y="1403819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4A617-03B8-42CE-916C-C581D42DAB97}"/>
              </a:ext>
            </a:extLst>
          </p:cNvPr>
          <p:cNvSpPr txBox="1"/>
          <p:nvPr/>
        </p:nvSpPr>
        <p:spPr>
          <a:xfrm>
            <a:off x="1831638" y="129401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54cm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BE463D-952D-49BB-A83F-FFF49FD801EF}"/>
              </a:ext>
            </a:extLst>
          </p:cNvPr>
          <p:cNvGrpSpPr/>
          <p:nvPr/>
        </p:nvGrpSpPr>
        <p:grpSpPr>
          <a:xfrm rot="5400000">
            <a:off x="4961957" y="1268558"/>
            <a:ext cx="1926750" cy="2670399"/>
            <a:chOff x="5604157" y="1953491"/>
            <a:chExt cx="2209807" cy="2923309"/>
          </a:xfrm>
          <a:noFill/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FDABCB87-1896-45B9-AE53-251A7299CDC3}"/>
                </a:ext>
              </a:extLst>
            </p:cNvPr>
            <p:cNvSpPr/>
            <p:nvPr/>
          </p:nvSpPr>
          <p:spPr>
            <a:xfrm>
              <a:off x="5611091" y="1953491"/>
              <a:ext cx="2202873" cy="2923309"/>
            </a:xfrm>
            <a:prstGeom prst="rtTriangl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81C1FA-A366-49FF-9DC0-D70D67A84AEA}"/>
                </a:ext>
              </a:extLst>
            </p:cNvPr>
            <p:cNvSpPr/>
            <p:nvPr/>
          </p:nvSpPr>
          <p:spPr>
            <a:xfrm>
              <a:off x="5604157" y="4530437"/>
              <a:ext cx="346363" cy="346363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04F7BB8-A2A2-4AE7-96EC-87697E168F9B}"/>
              </a:ext>
            </a:extLst>
          </p:cNvPr>
          <p:cNvSpPr/>
          <p:nvPr/>
        </p:nvSpPr>
        <p:spPr>
          <a:xfrm>
            <a:off x="2274265" y="3182049"/>
            <a:ext cx="1274618" cy="36933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0B16C94-8956-4C1F-9C66-BAC916467513}"/>
              </a:ext>
            </a:extLst>
          </p:cNvPr>
          <p:cNvGrpSpPr/>
          <p:nvPr/>
        </p:nvGrpSpPr>
        <p:grpSpPr>
          <a:xfrm>
            <a:off x="4264864" y="1289163"/>
            <a:ext cx="3303491" cy="2691035"/>
            <a:chOff x="5518405" y="891603"/>
            <a:chExt cx="3303491" cy="269103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B0456D-BA1F-4816-B04F-9D5C8BFACFE5}"/>
                </a:ext>
              </a:extLst>
            </p:cNvPr>
            <p:cNvSpPr txBox="1"/>
            <p:nvPr/>
          </p:nvSpPr>
          <p:spPr>
            <a:xfrm>
              <a:off x="5518405" y="2024554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94CF9E-8B76-428C-8333-EB3D2387BEAC}"/>
                </a:ext>
              </a:extLst>
            </p:cNvPr>
            <p:cNvSpPr txBox="1"/>
            <p:nvPr/>
          </p:nvSpPr>
          <p:spPr>
            <a:xfrm>
              <a:off x="7289248" y="89645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2CEFAC-93B9-4E3B-A014-D040CCD063C6}"/>
                </a:ext>
              </a:extLst>
            </p:cNvPr>
            <p:cNvSpPr txBox="1"/>
            <p:nvPr/>
          </p:nvSpPr>
          <p:spPr>
            <a:xfrm>
              <a:off x="7215929" y="2096353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C526BF-8135-4F20-B90A-544736674700}"/>
                </a:ext>
              </a:extLst>
            </p:cNvPr>
            <p:cNvSpPr txBox="1"/>
            <p:nvPr/>
          </p:nvSpPr>
          <p:spPr>
            <a:xfrm>
              <a:off x="5666675" y="3213306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K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621B0D-61AA-4F7B-9F37-DF334FB19D19}"/>
                </a:ext>
              </a:extLst>
            </p:cNvPr>
            <p:cNvSpPr txBox="1"/>
            <p:nvPr/>
          </p:nvSpPr>
          <p:spPr>
            <a:xfrm>
              <a:off x="8539446" y="993365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014029-C2E2-4556-9CB9-5320D33546EF}"/>
                </a:ext>
              </a:extLst>
            </p:cNvPr>
            <p:cNvSpPr txBox="1"/>
            <p:nvPr/>
          </p:nvSpPr>
          <p:spPr>
            <a:xfrm>
              <a:off x="5636112" y="891603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D9D24F-63EA-49DF-96F4-A457DFAFAA09}"/>
                </a:ext>
              </a:extLst>
            </p:cNvPr>
            <p:cNvSpPr txBox="1"/>
            <p:nvPr/>
          </p:nvSpPr>
          <p:spPr>
            <a:xfrm>
              <a:off x="6708780" y="923298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54cm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EC4FDFC-C922-462C-B5C3-3DD9B15772E0}"/>
                </a:ext>
              </a:extLst>
            </p:cNvPr>
            <p:cNvSpPr/>
            <p:nvPr/>
          </p:nvSpPr>
          <p:spPr>
            <a:xfrm rot="17931029" flipH="1">
              <a:off x="7578937" y="1031421"/>
              <a:ext cx="765435" cy="847422"/>
            </a:xfrm>
            <a:prstGeom prst="arc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1AB25C-9BA2-49E9-9C06-F706320FB274}"/>
              </a:ext>
            </a:extLst>
          </p:cNvPr>
          <p:cNvGrpSpPr/>
          <p:nvPr/>
        </p:nvGrpSpPr>
        <p:grpSpPr>
          <a:xfrm>
            <a:off x="2793901" y="1640382"/>
            <a:ext cx="471604" cy="369332"/>
            <a:chOff x="1147143" y="4263358"/>
            <a:chExt cx="471604" cy="369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791A76-FCFA-48AF-A4F4-935743467257}"/>
                </a:ext>
              </a:extLst>
            </p:cNvPr>
            <p:cNvSpPr txBox="1"/>
            <p:nvPr/>
          </p:nvSpPr>
          <p:spPr>
            <a:xfrm>
              <a:off x="1147143" y="4263358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46 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48AC29B-BE34-4437-B915-670749199517}"/>
                </a:ext>
              </a:extLst>
            </p:cNvPr>
            <p:cNvSpPr/>
            <p:nvPr/>
          </p:nvSpPr>
          <p:spPr>
            <a:xfrm>
              <a:off x="1488067" y="4330954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C9621E0D-C908-4E01-92C8-071FAA856623}"/>
              </a:ext>
            </a:extLst>
          </p:cNvPr>
          <p:cNvSpPr/>
          <p:nvPr/>
        </p:nvSpPr>
        <p:spPr>
          <a:xfrm rot="17931029" flipH="1">
            <a:off x="2675495" y="1403245"/>
            <a:ext cx="765435" cy="847422"/>
          </a:xfrm>
          <a:prstGeom prst="arc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C29C89-D396-4454-9CA8-041CF8C3B76B}"/>
              </a:ext>
            </a:extLst>
          </p:cNvPr>
          <p:cNvGrpSpPr/>
          <p:nvPr/>
        </p:nvGrpSpPr>
        <p:grpSpPr>
          <a:xfrm>
            <a:off x="6473087" y="1668222"/>
            <a:ext cx="471604" cy="369332"/>
            <a:chOff x="1147143" y="4263358"/>
            <a:chExt cx="471604" cy="3693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DC8924-CC6D-465B-8191-D55D28CBF192}"/>
                </a:ext>
              </a:extLst>
            </p:cNvPr>
            <p:cNvSpPr txBox="1"/>
            <p:nvPr/>
          </p:nvSpPr>
          <p:spPr>
            <a:xfrm>
              <a:off x="1147143" y="4263358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46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AAE4DC1-8511-4AEB-A5E3-6054C44B7285}"/>
                </a:ext>
              </a:extLst>
            </p:cNvPr>
            <p:cNvSpPr/>
            <p:nvPr/>
          </p:nvSpPr>
          <p:spPr>
            <a:xfrm>
              <a:off x="1488067" y="4330954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8D27ADF-BE3B-472F-81F2-5BEA93A914C1}"/>
              </a:ext>
            </a:extLst>
          </p:cNvPr>
          <p:cNvSpPr txBox="1"/>
          <p:nvPr/>
        </p:nvSpPr>
        <p:spPr>
          <a:xfrm>
            <a:off x="963926" y="835474"/>
            <a:ext cx="2550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Find the length of side 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440663-851A-40F5-9F97-A65FDA50FA98}"/>
                  </a:ext>
                </a:extLst>
              </p:cNvPr>
              <p:cNvSpPr txBox="1"/>
              <p:nvPr/>
            </p:nvSpPr>
            <p:spPr>
              <a:xfrm>
                <a:off x="5797163" y="2735577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0440663-851A-40F5-9F97-A65FDA50F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163" y="2735577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7500" r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" name="TextBox 132">
            <a:extLst>
              <a:ext uri="{FF2B5EF4-FFF2-40B4-BE49-F238E27FC236}">
                <a16:creationId xmlns:a16="http://schemas.microsoft.com/office/drawing/2014/main" id="{DFC4C032-BBAE-4417-8EF6-D8AEE2407277}"/>
              </a:ext>
            </a:extLst>
          </p:cNvPr>
          <p:cNvSpPr txBox="1"/>
          <p:nvPr/>
        </p:nvSpPr>
        <p:spPr>
          <a:xfrm>
            <a:off x="7869726" y="516919"/>
            <a:ext cx="4068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Write out SOH  CAH  TOA  and tick off the side </a:t>
            </a:r>
          </a:p>
          <a:p>
            <a:r>
              <a:rPr lang="en-GB" sz="1600" dirty="0"/>
              <a:t>we know and the one we are trying to find.  So</a:t>
            </a:r>
          </a:p>
          <a:p>
            <a:r>
              <a:rPr lang="en-GB" sz="1600" dirty="0"/>
              <a:t>here, </a:t>
            </a:r>
            <a:r>
              <a:rPr lang="en-GB" sz="1600" dirty="0">
                <a:solidFill>
                  <a:srgbClr val="FF0000"/>
                </a:solidFill>
              </a:rPr>
              <a:t>A and 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86B5075-7387-44D6-AADC-5015FCE6A5A0}"/>
                  </a:ext>
                </a:extLst>
              </p:cNvPr>
              <p:cNvSpPr txBox="1"/>
              <p:nvPr/>
            </p:nvSpPr>
            <p:spPr>
              <a:xfrm>
                <a:off x="7305764" y="2898910"/>
                <a:ext cx="1000274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𝑜𝑠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86B5075-7387-44D6-AADC-5015FCE6A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764" y="2898910"/>
                <a:ext cx="1000274" cy="518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3FC745-7732-44A1-B680-6F988E442A38}"/>
                  </a:ext>
                </a:extLst>
              </p:cNvPr>
              <p:cNvSpPr txBox="1"/>
              <p:nvPr/>
            </p:nvSpPr>
            <p:spPr>
              <a:xfrm>
                <a:off x="7176612" y="3621155"/>
                <a:ext cx="1218282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46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3FC745-7732-44A1-B680-6F988E442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612" y="3621155"/>
                <a:ext cx="1218282" cy="5241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2485699-716F-4C2A-A6D6-E580725BFB78}"/>
                  </a:ext>
                </a:extLst>
              </p:cNvPr>
              <p:cNvSpPr txBox="1"/>
              <p:nvPr/>
            </p:nvSpPr>
            <p:spPr>
              <a:xfrm>
                <a:off x="9528120" y="2920243"/>
                <a:ext cx="216136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Now substitute 46 for </a:t>
                </a: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GB" sz="1600" dirty="0"/>
              </a:p>
              <a:p>
                <a:r>
                  <a:rPr lang="en-GB" sz="1600" dirty="0"/>
                  <a:t>and 54 for A</a:t>
                </a:r>
              </a:p>
            </p:txBody>
          </p:sp>
        </mc:Choice>
        <mc:Fallback xmlns=""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72485699-716F-4C2A-A6D6-E580725BF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20" y="2920243"/>
                <a:ext cx="2161361" cy="584775"/>
              </a:xfrm>
              <a:prstGeom prst="rect">
                <a:avLst/>
              </a:prstGeom>
              <a:blipFill>
                <a:blip r:embed="rId7"/>
                <a:stretch>
                  <a:fillRect l="-1408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TextBox 137">
            <a:extLst>
              <a:ext uri="{FF2B5EF4-FFF2-40B4-BE49-F238E27FC236}">
                <a16:creationId xmlns:a16="http://schemas.microsoft.com/office/drawing/2014/main" id="{87FEF9E9-1378-4665-A477-FC5100E5AB55}"/>
              </a:ext>
            </a:extLst>
          </p:cNvPr>
          <p:cNvSpPr txBox="1"/>
          <p:nvPr/>
        </p:nvSpPr>
        <p:spPr>
          <a:xfrm>
            <a:off x="9548266" y="5112824"/>
            <a:ext cx="1735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/>
              <a:t>Now type this into</a:t>
            </a:r>
          </a:p>
          <a:p>
            <a:r>
              <a:rPr lang="en-GB" sz="1500" dirty="0"/>
              <a:t>your calculator.  You</a:t>
            </a:r>
          </a:p>
          <a:p>
            <a:r>
              <a:rPr lang="en-GB" sz="1500" dirty="0"/>
              <a:t>can use the fraction</a:t>
            </a:r>
          </a:p>
          <a:p>
            <a:r>
              <a:rPr lang="en-GB" sz="1500" dirty="0"/>
              <a:t>button if you like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B9898F6-3BE4-4A91-99F6-0FABEC238B25}"/>
                  </a:ext>
                </a:extLst>
              </p:cNvPr>
              <p:cNvSpPr txBox="1"/>
              <p:nvPr/>
            </p:nvSpPr>
            <p:spPr>
              <a:xfrm>
                <a:off x="7648434" y="5807027"/>
                <a:ext cx="13593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𝟕𝟕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n-GB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4B9898F6-3BE4-4A91-99F6-0FABEC238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434" y="5807027"/>
                <a:ext cx="1359346" cy="276999"/>
              </a:xfrm>
              <a:prstGeom prst="rect">
                <a:avLst/>
              </a:prstGeom>
              <a:blipFill>
                <a:blip r:embed="rId8"/>
                <a:stretch>
                  <a:fillRect l="-2242" r="-2242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Oval 139">
            <a:extLst>
              <a:ext uri="{FF2B5EF4-FFF2-40B4-BE49-F238E27FC236}">
                <a16:creationId xmlns:a16="http://schemas.microsoft.com/office/drawing/2014/main" id="{40CBED92-6FD4-4286-B7E3-741B356FEE28}"/>
              </a:ext>
            </a:extLst>
          </p:cNvPr>
          <p:cNvSpPr/>
          <p:nvPr/>
        </p:nvSpPr>
        <p:spPr>
          <a:xfrm>
            <a:off x="9012668" y="1416434"/>
            <a:ext cx="845023" cy="8450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31AEFF0-7073-49F7-AEEC-C76A37631F36}"/>
              </a:ext>
            </a:extLst>
          </p:cNvPr>
          <p:cNvGrpSpPr/>
          <p:nvPr/>
        </p:nvGrpSpPr>
        <p:grpSpPr>
          <a:xfrm>
            <a:off x="9335052" y="1629577"/>
            <a:ext cx="131618" cy="115745"/>
            <a:chOff x="2522427" y="5680364"/>
            <a:chExt cx="303900" cy="277091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0FD4476-B2B8-469A-98E9-262C329F3475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753648B-96B3-4A29-9EAF-A17ACA608B0B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B8A7738B-7187-4358-82F9-098149696313}"/>
              </a:ext>
            </a:extLst>
          </p:cNvPr>
          <p:cNvSpPr txBox="1"/>
          <p:nvPr/>
        </p:nvSpPr>
        <p:spPr>
          <a:xfrm>
            <a:off x="8072100" y="1624784"/>
            <a:ext cx="2613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SOH    CAH   TOA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FB80E65E-8EE9-477F-8EAD-A66D44BCDE30}"/>
              </a:ext>
            </a:extLst>
          </p:cNvPr>
          <p:cNvGrpSpPr/>
          <p:nvPr/>
        </p:nvGrpSpPr>
        <p:grpSpPr>
          <a:xfrm>
            <a:off x="8609265" y="1638036"/>
            <a:ext cx="131618" cy="115745"/>
            <a:chOff x="2522427" y="5680364"/>
            <a:chExt cx="303900" cy="277091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2BD13A6-414C-482A-B4AF-1B22B071D055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DC94FBD-2326-46C2-AC0A-48A55FC0358A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E0D2BF1-BB70-49A9-AC70-5AECAC4E80EC}"/>
              </a:ext>
            </a:extLst>
          </p:cNvPr>
          <p:cNvGrpSpPr/>
          <p:nvPr/>
        </p:nvGrpSpPr>
        <p:grpSpPr>
          <a:xfrm>
            <a:off x="9543656" y="1626166"/>
            <a:ext cx="131618" cy="115745"/>
            <a:chOff x="2522427" y="5680364"/>
            <a:chExt cx="303900" cy="277091"/>
          </a:xfrm>
        </p:grpSpPr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EB4616F-4A1E-4034-BAEF-C096B575A32A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5ABDE2A-19B6-4131-8B54-4A29848460C1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DC8884E-2B2E-41A2-8149-4E028AD10C41}"/>
              </a:ext>
            </a:extLst>
          </p:cNvPr>
          <p:cNvGrpSpPr/>
          <p:nvPr/>
        </p:nvGrpSpPr>
        <p:grpSpPr>
          <a:xfrm>
            <a:off x="10401855" y="1622953"/>
            <a:ext cx="131618" cy="115745"/>
            <a:chOff x="2522427" y="5680364"/>
            <a:chExt cx="303900" cy="277091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193CDAD-D192-4058-A466-95C792B085C8}"/>
                </a:ext>
              </a:extLst>
            </p:cNvPr>
            <p:cNvCxnSpPr/>
            <p:nvPr/>
          </p:nvCxnSpPr>
          <p:spPr>
            <a:xfrm>
              <a:off x="2522427" y="5818909"/>
              <a:ext cx="131619" cy="1385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0BAE232-FBC1-4A36-82C3-38A89661CAC6}"/>
                </a:ext>
              </a:extLst>
            </p:cNvPr>
            <p:cNvCxnSpPr/>
            <p:nvPr/>
          </p:nvCxnSpPr>
          <p:spPr>
            <a:xfrm flipV="1">
              <a:off x="2654046" y="5680364"/>
              <a:ext cx="172281" cy="2770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07680A73-4274-4338-8F8D-D3736AB1AD8A}"/>
              </a:ext>
            </a:extLst>
          </p:cNvPr>
          <p:cNvCxnSpPr>
            <a:cxnSpLocks/>
          </p:cNvCxnSpPr>
          <p:nvPr/>
        </p:nvCxnSpPr>
        <p:spPr>
          <a:xfrm>
            <a:off x="7648434" y="6097278"/>
            <a:ext cx="13593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F82EC509-0706-4B59-9892-B2945960628C}"/>
              </a:ext>
            </a:extLst>
          </p:cNvPr>
          <p:cNvSpPr/>
          <p:nvPr/>
        </p:nvSpPr>
        <p:spPr>
          <a:xfrm>
            <a:off x="5084882" y="5742926"/>
            <a:ext cx="409652" cy="32986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2F55509-88F3-4991-8EB7-09FF54C99EFE}"/>
              </a:ext>
            </a:extLst>
          </p:cNvPr>
          <p:cNvGrpSpPr/>
          <p:nvPr/>
        </p:nvGrpSpPr>
        <p:grpSpPr>
          <a:xfrm>
            <a:off x="5549773" y="5727566"/>
            <a:ext cx="409652" cy="369332"/>
            <a:chOff x="1392643" y="5116894"/>
            <a:chExt cx="409652" cy="369332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8770972-D5C7-44F2-9FB9-EECDE868C427}"/>
                </a:ext>
              </a:extLst>
            </p:cNvPr>
            <p:cNvSpPr/>
            <p:nvPr/>
          </p:nvSpPr>
          <p:spPr>
            <a:xfrm>
              <a:off x="1392643" y="512366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858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2E2D22C2-99D9-484D-8703-791F3357EFE6}"/>
                </a:ext>
              </a:extLst>
            </p:cNvPr>
            <p:cNvSpPr txBox="1"/>
            <p:nvPr/>
          </p:nvSpPr>
          <p:spPr>
            <a:xfrm>
              <a:off x="1458903" y="51168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9EAE90-D671-4E2C-BC7D-502F712B3BF5}"/>
              </a:ext>
            </a:extLst>
          </p:cNvPr>
          <p:cNvGrpSpPr/>
          <p:nvPr/>
        </p:nvGrpSpPr>
        <p:grpSpPr>
          <a:xfrm>
            <a:off x="4185287" y="5734294"/>
            <a:ext cx="409652" cy="329862"/>
            <a:chOff x="2139566" y="4847554"/>
            <a:chExt cx="409652" cy="3298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202934FF-3445-4290-869F-86BAE516518A}"/>
                    </a:ext>
                  </a:extLst>
                </p:cNvPr>
                <p:cNvSpPr/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E4B1B10D-2CE6-45E8-9B8A-B02BD330E6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66" y="4847554"/>
                  <a:ext cx="409652" cy="32986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C4B6C27F-F873-4748-8BA2-25A39D2D5D83}"/>
                    </a:ext>
                  </a:extLst>
                </p:cNvPr>
                <p:cNvSpPr txBox="1"/>
                <p:nvPr/>
              </p:nvSpPr>
              <p:spPr>
                <a:xfrm>
                  <a:off x="2245472" y="4873985"/>
                  <a:ext cx="2260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÷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74A73C11-9B70-49A0-8099-8DB21F8F8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72" y="4873985"/>
                  <a:ext cx="226023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628B49A-2FC6-4551-B83E-BA1A72EF5936}"/>
              </a:ext>
            </a:extLst>
          </p:cNvPr>
          <p:cNvGrpSpPr/>
          <p:nvPr/>
        </p:nvGrpSpPr>
        <p:grpSpPr>
          <a:xfrm>
            <a:off x="4590111" y="5736858"/>
            <a:ext cx="519694" cy="369332"/>
            <a:chOff x="2817662" y="5072100"/>
            <a:chExt cx="519694" cy="369332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C58BE68-1D31-4FB2-AD8D-8AD724F406E1}"/>
                </a:ext>
              </a:extLst>
            </p:cNvPr>
            <p:cNvSpPr/>
            <p:nvPr/>
          </p:nvSpPr>
          <p:spPr>
            <a:xfrm>
              <a:off x="2859431" y="5078984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8286E2D9-F000-4512-B5B8-7159FAA1C593}"/>
                </a:ext>
              </a:extLst>
            </p:cNvPr>
            <p:cNvSpPr txBox="1"/>
            <p:nvPr/>
          </p:nvSpPr>
          <p:spPr>
            <a:xfrm>
              <a:off x="2817662" y="5072100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Cos</a:t>
              </a:r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BF31E37F-5468-4B8E-B18E-8273867D61BA}"/>
              </a:ext>
            </a:extLst>
          </p:cNvPr>
          <p:cNvSpPr txBox="1"/>
          <p:nvPr/>
        </p:nvSpPr>
        <p:spPr>
          <a:xfrm>
            <a:off x="5155256" y="573512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A140AC8-729B-4E38-BC25-72452C4E8C75}"/>
              </a:ext>
            </a:extLst>
          </p:cNvPr>
          <p:cNvGrpSpPr/>
          <p:nvPr/>
        </p:nvGrpSpPr>
        <p:grpSpPr>
          <a:xfrm>
            <a:off x="6016245" y="5743444"/>
            <a:ext cx="409652" cy="329862"/>
            <a:chOff x="2691982" y="4538891"/>
            <a:chExt cx="409652" cy="329862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1E050FC9-25E5-49BD-9DD4-BFC967061B56}"/>
                </a:ext>
              </a:extLst>
            </p:cNvPr>
            <p:cNvSpPr/>
            <p:nvPr/>
          </p:nvSpPr>
          <p:spPr>
            <a:xfrm>
              <a:off x="2691982" y="4538891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818A1CFD-9C50-4100-BCA4-02D5EF781372}"/>
                    </a:ext>
                  </a:extLst>
                </p:cNvPr>
                <p:cNvSpPr txBox="1"/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435129F7-9F9C-4BC1-A875-81B2785FF2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4996" y="4573465"/>
                  <a:ext cx="226024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3514" r="-81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FD972170-9788-4125-B458-3987C049BC30}"/>
              </a:ext>
            </a:extLst>
          </p:cNvPr>
          <p:cNvGrpSpPr/>
          <p:nvPr/>
        </p:nvGrpSpPr>
        <p:grpSpPr>
          <a:xfrm>
            <a:off x="3269223" y="5734198"/>
            <a:ext cx="409652" cy="369332"/>
            <a:chOff x="3946858" y="5733265"/>
            <a:chExt cx="409652" cy="369332"/>
          </a:xfrm>
        </p:grpSpPr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C62911AC-0AD2-4F9D-BCE8-0F55576755E4}"/>
                </a:ext>
              </a:extLst>
            </p:cNvPr>
            <p:cNvSpPr txBox="1"/>
            <p:nvPr/>
          </p:nvSpPr>
          <p:spPr>
            <a:xfrm>
              <a:off x="4084521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5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047557D1-822B-4294-9389-94A200A4643D}"/>
                </a:ext>
              </a:extLst>
            </p:cNvPr>
            <p:cNvSpPr/>
            <p:nvPr/>
          </p:nvSpPr>
          <p:spPr>
            <a:xfrm>
              <a:off x="3946858" y="5735316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CBC07126-4B5E-4EE0-93C1-760F1E4D5A8C}"/>
              </a:ext>
            </a:extLst>
          </p:cNvPr>
          <p:cNvGrpSpPr/>
          <p:nvPr/>
        </p:nvGrpSpPr>
        <p:grpSpPr>
          <a:xfrm>
            <a:off x="3730447" y="5734198"/>
            <a:ext cx="409652" cy="369332"/>
            <a:chOff x="4434586" y="5733265"/>
            <a:chExt cx="409652" cy="369332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6D28EF73-39DB-4A00-AB9D-1D0688676F01}"/>
                </a:ext>
              </a:extLst>
            </p:cNvPr>
            <p:cNvSpPr/>
            <p:nvPr/>
          </p:nvSpPr>
          <p:spPr>
            <a:xfrm>
              <a:off x="4434586" y="5736763"/>
              <a:ext cx="409652" cy="32986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28519C89-E9FB-4BB9-A641-7C15392FDE8B}"/>
                </a:ext>
              </a:extLst>
            </p:cNvPr>
            <p:cNvSpPr txBox="1"/>
            <p:nvPr/>
          </p:nvSpPr>
          <p:spPr>
            <a:xfrm>
              <a:off x="4567656" y="5733265"/>
              <a:ext cx="45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4</a:t>
              </a:r>
            </a:p>
          </p:txBody>
        </p:sp>
      </p:grp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D6192B14-4513-408F-ABBC-7175B7845148}"/>
              </a:ext>
            </a:extLst>
          </p:cNvPr>
          <p:cNvCxnSpPr>
            <a:cxnSpLocks/>
          </p:cNvCxnSpPr>
          <p:nvPr/>
        </p:nvCxnSpPr>
        <p:spPr>
          <a:xfrm flipH="1">
            <a:off x="4860942" y="5264453"/>
            <a:ext cx="2658945" cy="324434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C287D3B6-9256-4414-82B1-8020B89951AA}"/>
              </a:ext>
            </a:extLst>
          </p:cNvPr>
          <p:cNvSpPr txBox="1"/>
          <p:nvPr/>
        </p:nvSpPr>
        <p:spPr>
          <a:xfrm rot="21206404">
            <a:off x="5989799" y="5101067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 type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2346EE31-F164-4E79-8B03-B40F5A128283}"/>
              </a:ext>
            </a:extLst>
          </p:cNvPr>
          <p:cNvCxnSpPr/>
          <p:nvPr/>
        </p:nvCxnSpPr>
        <p:spPr>
          <a:xfrm>
            <a:off x="6652587" y="5923720"/>
            <a:ext cx="563778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C93E9988-7EFC-48B3-A270-29F154CF51F8}"/>
              </a:ext>
            </a:extLst>
          </p:cNvPr>
          <p:cNvSpPr txBox="1"/>
          <p:nvPr/>
        </p:nvSpPr>
        <p:spPr>
          <a:xfrm>
            <a:off x="8035561" y="2377017"/>
            <a:ext cx="266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So we are going to use </a:t>
            </a:r>
            <a:r>
              <a:rPr lang="en-GB" sz="1600" b="1" dirty="0"/>
              <a:t>Cosine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05E31553-7304-497F-8AAC-51F8F1036433}"/>
                  </a:ext>
                </a:extLst>
              </p:cNvPr>
              <p:cNvSpPr txBox="1"/>
              <p:nvPr/>
            </p:nvSpPr>
            <p:spPr>
              <a:xfrm>
                <a:off x="6759686" y="4461238"/>
                <a:ext cx="1644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46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54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05E31553-7304-497F-8AAC-51F8F1036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686" y="4461238"/>
                <a:ext cx="1644681" cy="276999"/>
              </a:xfrm>
              <a:prstGeom prst="rect">
                <a:avLst/>
              </a:prstGeom>
              <a:blipFill>
                <a:blip r:embed="rId13"/>
                <a:stretch>
                  <a:fillRect l="-2963" r="-3333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05D39DB-7B0D-4691-AC48-6468B7598A82}"/>
                  </a:ext>
                </a:extLst>
              </p:cNvPr>
              <p:cNvSpPr txBox="1"/>
              <p:nvPr/>
            </p:nvSpPr>
            <p:spPr>
              <a:xfrm>
                <a:off x="7542807" y="4925811"/>
                <a:ext cx="1305165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46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405D39DB-7B0D-4691-AC48-6468B7598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807" y="4925811"/>
                <a:ext cx="1305165" cy="61831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1" name="TextBox 180">
            <a:extLst>
              <a:ext uri="{FF2B5EF4-FFF2-40B4-BE49-F238E27FC236}">
                <a16:creationId xmlns:a16="http://schemas.microsoft.com/office/drawing/2014/main" id="{09301D10-386F-43C5-A68B-E46782072BDF}"/>
              </a:ext>
            </a:extLst>
          </p:cNvPr>
          <p:cNvSpPr txBox="1"/>
          <p:nvPr/>
        </p:nvSpPr>
        <p:spPr>
          <a:xfrm>
            <a:off x="9529953" y="4451399"/>
            <a:ext cx="1922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Now divide by Cos46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6E62C9D3-047A-48D5-B129-04311D024BBA}"/>
              </a:ext>
            </a:extLst>
          </p:cNvPr>
          <p:cNvSpPr/>
          <p:nvPr/>
        </p:nvSpPr>
        <p:spPr>
          <a:xfrm rot="5400000">
            <a:off x="999390" y="1615944"/>
            <a:ext cx="301997" cy="3163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862F5B00-B76F-43F9-A241-4BB2ED663BFC}"/>
                  </a:ext>
                </a:extLst>
              </p:cNvPr>
              <p:cNvSpPr txBox="1"/>
              <p:nvPr/>
            </p:nvSpPr>
            <p:spPr>
              <a:xfrm>
                <a:off x="9528120" y="3641077"/>
                <a:ext cx="174272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H is on the bottom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s</a:t>
                </a:r>
                <a:r>
                  <a:rPr lang="en-GB" sz="16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o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by H</a:t>
                </a: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862F5B00-B76F-43F9-A241-4BB2ED663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20" y="3641077"/>
                <a:ext cx="1742721" cy="584775"/>
              </a:xfrm>
              <a:prstGeom prst="rect">
                <a:avLst/>
              </a:prstGeom>
              <a:blipFill>
                <a:blip r:embed="rId15"/>
                <a:stretch>
                  <a:fillRect l="-1748" t="-3125" r="-350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8A8A0B2B-EC8D-4478-A8D8-1477124A8F0F}"/>
              </a:ext>
            </a:extLst>
          </p:cNvPr>
          <p:cNvSpPr txBox="1"/>
          <p:nvPr/>
        </p:nvSpPr>
        <p:spPr>
          <a:xfrm>
            <a:off x="1799010" y="491747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4230F55-0AE1-4D29-A101-FFA3788502D4}"/>
              </a:ext>
            </a:extLst>
          </p:cNvPr>
          <p:cNvSpPr txBox="1"/>
          <p:nvPr/>
        </p:nvSpPr>
        <p:spPr>
          <a:xfrm>
            <a:off x="4499357" y="132552"/>
            <a:ext cx="241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Side denominator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10C85A-D4EF-4F8A-845B-369E6F809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34347" y="4294937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48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9B6F9E5-0AF2-4BCC-9ADD-3028C3B7809F}"/>
              </a:ext>
            </a:extLst>
          </p:cNvPr>
          <p:cNvGrpSpPr/>
          <p:nvPr/>
        </p:nvGrpSpPr>
        <p:grpSpPr>
          <a:xfrm>
            <a:off x="3458817" y="2120348"/>
            <a:ext cx="5473148" cy="1308652"/>
            <a:chOff x="3458817" y="2120348"/>
            <a:chExt cx="5473148" cy="130865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44DF9E9-39C8-4B5E-8D08-C882CE2AF5A2}"/>
                </a:ext>
              </a:extLst>
            </p:cNvPr>
            <p:cNvSpPr/>
            <p:nvPr/>
          </p:nvSpPr>
          <p:spPr>
            <a:xfrm>
              <a:off x="3458817" y="2120348"/>
              <a:ext cx="5473148" cy="13086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698E7F-4C88-419F-88FE-2374722E5656}"/>
                </a:ext>
              </a:extLst>
            </p:cNvPr>
            <p:cNvSpPr txBox="1"/>
            <p:nvPr/>
          </p:nvSpPr>
          <p:spPr>
            <a:xfrm>
              <a:off x="3911584" y="2460007"/>
              <a:ext cx="4652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Summary for finding a side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D4B1C5-C3F0-42BF-8D56-5715A893C5C0}"/>
              </a:ext>
            </a:extLst>
          </p:cNvPr>
          <p:cNvSpPr txBox="1"/>
          <p:nvPr/>
        </p:nvSpPr>
        <p:spPr>
          <a:xfrm>
            <a:off x="5803042" y="440330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74A825-FA8F-4A52-887A-B4CAE113B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6974" y="376865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748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766</Words>
  <Application>Microsoft Office PowerPoint</Application>
  <PresentationFormat>Widescreen</PresentationFormat>
  <Paragraphs>230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Trigonometry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Trigonometry</dc:title>
  <dc:creator>P Cantrell - Maths Teacher</dc:creator>
  <cp:lastModifiedBy>P Cantrell - Maths Teacher</cp:lastModifiedBy>
  <cp:revision>110</cp:revision>
  <dcterms:created xsi:type="dcterms:W3CDTF">2020-05-24T17:16:04Z</dcterms:created>
  <dcterms:modified xsi:type="dcterms:W3CDTF">2020-07-06T10:51:45Z</dcterms:modified>
</cp:coreProperties>
</file>